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70" r:id="rId4"/>
    <p:sldId id="273" r:id="rId5"/>
    <p:sldId id="274" r:id="rId6"/>
    <p:sldId id="258" r:id="rId7"/>
    <p:sldId id="259" r:id="rId8"/>
    <p:sldId id="260" r:id="rId9"/>
    <p:sldId id="261" r:id="rId10"/>
    <p:sldId id="262" r:id="rId11"/>
    <p:sldId id="263" r:id="rId12"/>
    <p:sldId id="264" r:id="rId13"/>
    <p:sldId id="265" r:id="rId14"/>
    <p:sldId id="266" r:id="rId15"/>
    <p:sldId id="267" r:id="rId16"/>
    <p:sldId id="277" r:id="rId17"/>
    <p:sldId id="278" r:id="rId18"/>
    <p:sldId id="268" r:id="rId19"/>
    <p:sldId id="269"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8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734" autoAdjust="0"/>
    <p:restoredTop sz="94660"/>
  </p:normalViewPr>
  <p:slideViewPr>
    <p:cSldViewPr>
      <p:cViewPr>
        <p:scale>
          <a:sx n="90" d="100"/>
          <a:sy n="90" d="100"/>
        </p:scale>
        <p:origin x="-1277"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36C5918B-370E-474C-A390-DF8C066FD650}" type="datetimeFigureOut">
              <a:rPr lang="en-US" smtClean="0"/>
              <a:pPr/>
              <a:t>7/24/2022</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BBFAAF80-5A4F-49D5-A5B0-90C48B011F99}"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6C5918B-370E-474C-A390-DF8C066FD650}" type="datetimeFigureOut">
              <a:rPr lang="en-US" smtClean="0"/>
              <a:pPr/>
              <a:t>7/24/2022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FAAF80-5A4F-49D5-A5B0-90C48B011F9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6C5918B-370E-474C-A390-DF8C066FD650}" type="datetimeFigureOut">
              <a:rPr lang="en-US" smtClean="0"/>
              <a:pPr/>
              <a:t>7/24/2022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FAAF80-5A4F-49D5-A5B0-90C48B011F9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6C5918B-370E-474C-A390-DF8C066FD650}" type="datetimeFigureOut">
              <a:rPr lang="en-US" smtClean="0"/>
              <a:pPr/>
              <a:t>7/24/2022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FAAF80-5A4F-49D5-A5B0-90C48B011F9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36C5918B-370E-474C-A390-DF8C066FD650}" type="datetimeFigureOut">
              <a:rPr lang="en-US" smtClean="0"/>
              <a:pPr/>
              <a:t>7/24/2022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FAAF80-5A4F-49D5-A5B0-90C48B011F99}"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6C5918B-370E-474C-A390-DF8C066FD650}" type="datetimeFigureOut">
              <a:rPr lang="en-US" smtClean="0"/>
              <a:pPr/>
              <a:t>7/24/2022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FAAF80-5A4F-49D5-A5B0-90C48B011F9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36C5918B-370E-474C-A390-DF8C066FD650}" type="datetimeFigureOut">
              <a:rPr lang="en-US" smtClean="0"/>
              <a:pPr/>
              <a:t>7/24/2022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BFAAF80-5A4F-49D5-A5B0-90C48B011F9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36C5918B-370E-474C-A390-DF8C066FD650}" type="datetimeFigureOut">
              <a:rPr lang="en-US" smtClean="0"/>
              <a:pPr/>
              <a:t>7/24/2022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BFAAF80-5A4F-49D5-A5B0-90C48B011F9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6C5918B-370E-474C-A390-DF8C066FD650}" type="datetimeFigureOut">
              <a:rPr lang="en-US" smtClean="0"/>
              <a:pPr/>
              <a:t>7/24/2022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BFAAF80-5A4F-49D5-A5B0-90C48B011F9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6C5918B-370E-474C-A390-DF8C066FD650}" type="datetimeFigureOut">
              <a:rPr lang="en-US" smtClean="0"/>
              <a:pPr/>
              <a:t>7/24/2022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FAAF80-5A4F-49D5-A5B0-90C48B011F9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36C5918B-370E-474C-A390-DF8C066FD650}" type="datetimeFigureOut">
              <a:rPr lang="en-US" smtClean="0"/>
              <a:pPr/>
              <a:t>7/24/2022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BBFAAF80-5A4F-49D5-A5B0-90C48B011F99}"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36C5918B-370E-474C-A390-DF8C066FD650}" type="datetimeFigureOut">
              <a:rPr lang="en-US" smtClean="0"/>
              <a:pPr/>
              <a:t>7/24/2022</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BFAAF80-5A4F-49D5-A5B0-90C48B011F99}"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ic-forudm.jpeg"/>
          <p:cNvPicPr>
            <a:picLocks noChangeAspect="1"/>
          </p:cNvPicPr>
          <p:nvPr/>
        </p:nvPicPr>
        <p:blipFill>
          <a:blip r:embed="rId2"/>
          <a:stretch>
            <a:fillRect/>
          </a:stretch>
        </p:blipFill>
        <p:spPr>
          <a:xfrm>
            <a:off x="0" y="142852"/>
            <a:ext cx="9144000" cy="4929222"/>
          </a:xfrm>
          <a:prstGeom prst="rect">
            <a:avLst/>
          </a:prstGeom>
        </p:spPr>
      </p:pic>
      <p:sp>
        <p:nvSpPr>
          <p:cNvPr id="5" name="Rectangle 4"/>
          <p:cNvSpPr/>
          <p:nvPr/>
        </p:nvSpPr>
        <p:spPr>
          <a:xfrm>
            <a:off x="285720" y="5143512"/>
            <a:ext cx="8429684" cy="707886"/>
          </a:xfrm>
          <a:prstGeom prst="rect">
            <a:avLst/>
          </a:prstGeom>
          <a:noFill/>
        </p:spPr>
        <p:txBody>
          <a:bodyPr wrap="square" lIns="91440" tIns="45720" rIns="91440" bIns="45720">
            <a:spAutoFit/>
          </a:bodyPr>
          <a:lstStyle/>
          <a:p>
            <a:pPr algn="ctr"/>
            <a:r>
              <a:rPr lang="en-US" sz="40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a:t>
            </a:r>
            <a:r>
              <a:rPr lang="en-US" sz="4000" dirty="0" smtClean="0">
                <a:ln w="18415" cmpd="sng">
                  <a:solidFill>
                    <a:srgbClr val="FFFFFF"/>
                  </a:solidFill>
                  <a:prstDash val="solid"/>
                </a:ln>
                <a:solidFill>
                  <a:srgbClr val="A80000"/>
                </a:solidFill>
                <a:effectLst>
                  <a:outerShdw blurRad="63500" dir="3600000" algn="tl" rotWithShape="0">
                    <a:srgbClr val="000000">
                      <a:alpha val="70000"/>
                    </a:srgbClr>
                  </a:outerShdw>
                </a:effectLst>
                <a:latin typeface="Arial Black" pitchFamily="34" charset="0"/>
              </a:rPr>
              <a:t>User Depot Module (UDM)</a:t>
            </a:r>
          </a:p>
        </p:txBody>
      </p:sp>
      <p:sp>
        <p:nvSpPr>
          <p:cNvPr id="11" name="Rectangle 10"/>
          <p:cNvSpPr/>
          <p:nvPr/>
        </p:nvSpPr>
        <p:spPr>
          <a:xfrm>
            <a:off x="1643042" y="5780782"/>
            <a:ext cx="7354597" cy="954107"/>
          </a:xfrm>
          <a:prstGeom prst="rect">
            <a:avLst/>
          </a:prstGeom>
          <a:noFill/>
        </p:spPr>
        <p:txBody>
          <a:bodyPr wrap="square" lIns="91440" tIns="45720" rIns="91440" bIns="45720">
            <a:spAutoFit/>
          </a:bodyPr>
          <a:lstStyle/>
          <a:p>
            <a:pPr algn="just"/>
            <a:r>
              <a:rPr lang="en-US" sz="28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en-US" sz="2800" b="1" cap="none" spc="0" dirty="0" smtClean="0">
                <a:ln w="1905"/>
                <a:solidFill>
                  <a:srgbClr val="002060"/>
                </a:solidFill>
                <a:effectLst>
                  <a:innerShdw blurRad="69850" dist="43180" dir="5400000">
                    <a:srgbClr val="000000">
                      <a:alpha val="65000"/>
                    </a:srgbClr>
                  </a:innerShdw>
                </a:effectLst>
              </a:rPr>
              <a:t>Presented by:</a:t>
            </a:r>
          </a:p>
          <a:p>
            <a:pPr algn="just"/>
            <a:r>
              <a:rPr lang="en-US" sz="2800" b="1" cap="none" spc="0" dirty="0" smtClean="0">
                <a:ln w="1905"/>
                <a:solidFill>
                  <a:srgbClr val="002060"/>
                </a:solidFill>
                <a:effectLst>
                  <a:innerShdw blurRad="69850" dist="43180" dir="5400000">
                    <a:srgbClr val="000000">
                      <a:alpha val="65000"/>
                    </a:srgbClr>
                  </a:innerShdw>
                </a:effectLst>
              </a:rPr>
              <a:t>          D.L.N. PRABHAKAR-Dy.CMM-IC-SCR</a:t>
            </a:r>
            <a:endParaRPr lang="en-US" sz="2800" b="1" cap="none" spc="0" dirty="0">
              <a:ln w="1905"/>
              <a:solidFill>
                <a:srgbClr val="002060"/>
              </a:solidFill>
              <a:effectLst>
                <a:innerShdw blurRad="69850" dist="43180" dir="5400000">
                  <a:srgbClr val="000000">
                    <a:alpha val="65000"/>
                  </a:srgbClr>
                </a:innerShdw>
              </a:effectLs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4000" dirty="0" smtClean="0"/>
              <a:t>   </a:t>
            </a:r>
            <a:r>
              <a:rPr lang="en-US" sz="4000" b="1" dirty="0">
                <a:latin typeface="Arial Black" pitchFamily="34" charset="0"/>
              </a:rPr>
              <a:t>UDM Capabilities</a:t>
            </a:r>
            <a:br>
              <a:rPr lang="en-US" sz="4000" b="1" dirty="0">
                <a:latin typeface="Arial Black" pitchFamily="34" charset="0"/>
              </a:rPr>
            </a:br>
            <a:r>
              <a:rPr lang="en-US" sz="4000" b="1" dirty="0" err="1">
                <a:latin typeface="Arial Black" pitchFamily="34" charset="0"/>
              </a:rPr>
              <a:t>Contd</a:t>
            </a:r>
            <a:r>
              <a:rPr lang="en-US" sz="4000" b="1" dirty="0">
                <a:latin typeface="Arial Black" pitchFamily="34" charset="0"/>
              </a:rPr>
              <a:t>……… </a:t>
            </a:r>
            <a:r>
              <a:rPr lang="en-US" sz="4000" b="1" dirty="0" smtClean="0">
                <a:latin typeface="Arial Black" pitchFamily="34" charset="0"/>
              </a:rPr>
              <a:t>3</a:t>
            </a:r>
            <a:endParaRPr lang="en-US" sz="4000" dirty="0"/>
          </a:p>
        </p:txBody>
      </p:sp>
      <p:sp>
        <p:nvSpPr>
          <p:cNvPr id="3" name="Content Placeholder 2"/>
          <p:cNvSpPr>
            <a:spLocks noGrp="1"/>
          </p:cNvSpPr>
          <p:nvPr>
            <p:ph idx="1"/>
          </p:nvPr>
        </p:nvSpPr>
        <p:spPr/>
        <p:txBody>
          <a:bodyPr>
            <a:normAutofit fontScale="85000" lnSpcReduction="10000"/>
          </a:bodyPr>
          <a:lstStyle/>
          <a:p>
            <a:endParaRPr lang="en-US" dirty="0" smtClean="0"/>
          </a:p>
          <a:p>
            <a:r>
              <a:rPr lang="en-US" dirty="0" smtClean="0"/>
              <a:t>SMS alert to user when Stock falls below Threshold Limit </a:t>
            </a:r>
          </a:p>
          <a:p>
            <a:r>
              <a:rPr lang="en-US" dirty="0" smtClean="0"/>
              <a:t>Provision for uploading Image of item </a:t>
            </a:r>
          </a:p>
          <a:p>
            <a:r>
              <a:rPr lang="en-US" dirty="0" smtClean="0"/>
              <a:t>Transactions with Non-Computerized User Depots &amp; Consignees </a:t>
            </a:r>
          </a:p>
          <a:p>
            <a:r>
              <a:rPr lang="en-US" dirty="0" smtClean="0"/>
              <a:t>Generation of Adjustment Memos for raising Debits on other User Depots </a:t>
            </a:r>
          </a:p>
          <a:p>
            <a:r>
              <a:rPr lang="en-US" dirty="0" smtClean="0"/>
              <a:t>Generation of Daily Material Transaction Report (DMTR) </a:t>
            </a:r>
          </a:p>
          <a:p>
            <a:r>
              <a:rPr lang="en-US" dirty="0" smtClean="0"/>
              <a:t>Inventory Management, Consumption Analysis </a:t>
            </a:r>
          </a:p>
          <a:p>
            <a:r>
              <a:rPr lang="en-US" dirty="0" smtClean="0"/>
              <a:t>Warranty Period / Shelf-Life based Analysis </a:t>
            </a:r>
          </a:p>
          <a:p>
            <a:r>
              <a:rPr lang="en-US" dirty="0" smtClean="0"/>
              <a:t>Vendor-wise / Make-wise Analysis </a:t>
            </a:r>
          </a:p>
          <a:p>
            <a:r>
              <a:rPr lang="en-US" dirty="0" smtClean="0"/>
              <a:t>Provision of MIS &amp; Exception Reports (downloadable in Excel) </a:t>
            </a:r>
          </a:p>
          <a:p>
            <a:r>
              <a:rPr lang="en-US" dirty="0" smtClean="0"/>
              <a:t>Transactions in digitally secured environment </a:t>
            </a: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0" y="1285811"/>
            <a:ext cx="9144000" cy="5572189"/>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b="1" dirty="0" smtClean="0">
                <a:latin typeface="Arial Black" pitchFamily="34" charset="0"/>
              </a:rPr>
              <a:t>Status</a:t>
            </a:r>
            <a:endParaRPr lang="en-US" sz="3600" dirty="0">
              <a:latin typeface="Arial Black" pitchFamily="34" charset="0"/>
            </a:endParaRPr>
          </a:p>
        </p:txBody>
      </p:sp>
      <p:sp>
        <p:nvSpPr>
          <p:cNvPr id="3" name="Content Placeholder 2"/>
          <p:cNvSpPr>
            <a:spLocks noGrp="1"/>
          </p:cNvSpPr>
          <p:nvPr>
            <p:ph idx="1"/>
          </p:nvPr>
        </p:nvSpPr>
        <p:spPr/>
        <p:txBody>
          <a:bodyPr>
            <a:normAutofit fontScale="70000" lnSpcReduction="20000"/>
          </a:bodyPr>
          <a:lstStyle/>
          <a:p>
            <a:endParaRPr lang="en-US" dirty="0" smtClean="0"/>
          </a:p>
          <a:p>
            <a:pPr>
              <a:buNone/>
            </a:pPr>
            <a:endParaRPr lang="en-US" b="1" dirty="0" smtClean="0"/>
          </a:p>
          <a:p>
            <a:r>
              <a:rPr lang="en-US" dirty="0" smtClean="0"/>
              <a:t>After Trials in WR &amp; SCR, Railway Board directed for roll-out of UDM in all Consignees / User Depots of all Deptts. on Indian Railway on 14.09.2020 </a:t>
            </a:r>
          </a:p>
          <a:p>
            <a:r>
              <a:rPr lang="en-US" dirty="0" smtClean="0"/>
              <a:t>Pan-India Launch by CEO &amp; Chairman/Railway Board on 26.11.2020 </a:t>
            </a:r>
          </a:p>
          <a:p>
            <a:r>
              <a:rPr lang="en-US" b="1" dirty="0" smtClean="0"/>
              <a:t>1st Phase: Zonal Railways, CORE, NF (Con) </a:t>
            </a:r>
          </a:p>
          <a:p>
            <a:r>
              <a:rPr lang="en-US" b="1" dirty="0" smtClean="0"/>
              <a:t>2nd Phase: PUs, Other Units [</a:t>
            </a:r>
            <a:r>
              <a:rPr lang="en-US" b="1" dirty="0" err="1" smtClean="0"/>
              <a:t>Rly</a:t>
            </a:r>
            <a:r>
              <a:rPr lang="en-US" b="1" dirty="0" smtClean="0"/>
              <a:t>. Bd. directions issued on 05.01.2021] </a:t>
            </a:r>
          </a:p>
          <a:p>
            <a:r>
              <a:rPr lang="en-US" dirty="0" smtClean="0"/>
              <a:t>AGMs/PCMMs/ADRMs/CWMs are coordinating implementation of UDM </a:t>
            </a:r>
          </a:p>
          <a:p>
            <a:r>
              <a:rPr lang="en-US" b="1" dirty="0" smtClean="0"/>
              <a:t>Presently all Consignees in SCR are on-boarded and Transactions done only through UDM. </a:t>
            </a:r>
          </a:p>
          <a:p>
            <a:r>
              <a:rPr lang="en-US" b="1" dirty="0" smtClean="0"/>
              <a:t>More than 1.28 Lakh Transactions valuing &gt; Rs.1200 Crores done </a:t>
            </a:r>
          </a:p>
          <a:p>
            <a:r>
              <a:rPr lang="en-US" dirty="0" smtClean="0"/>
              <a:t>Implementation being closely monitored by GM &amp; Railway Board </a:t>
            </a:r>
          </a:p>
          <a:p>
            <a:r>
              <a:rPr lang="en-US" dirty="0" smtClean="0"/>
              <a:t>Very encouraging user feed-back </a:t>
            </a:r>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692696"/>
            <a:ext cx="8229600" cy="1143000"/>
          </a:xfrm>
        </p:spPr>
        <p:txBody>
          <a:bodyPr>
            <a:normAutofit/>
          </a:bodyPr>
          <a:lstStyle/>
          <a:p>
            <a:pPr algn="ctr"/>
            <a:r>
              <a:rPr lang="en-US" b="1" dirty="0" smtClean="0">
                <a:latin typeface="Arial Black" pitchFamily="34" charset="0"/>
              </a:rPr>
              <a:t>Way Forward</a:t>
            </a:r>
            <a:endParaRPr lang="en-US" dirty="0"/>
          </a:p>
        </p:txBody>
      </p:sp>
      <p:sp>
        <p:nvSpPr>
          <p:cNvPr id="3" name="Content Placeholder 2"/>
          <p:cNvSpPr>
            <a:spLocks noGrp="1"/>
          </p:cNvSpPr>
          <p:nvPr>
            <p:ph idx="1"/>
          </p:nvPr>
        </p:nvSpPr>
        <p:spPr/>
        <p:txBody>
          <a:bodyPr>
            <a:normAutofit fontScale="92500"/>
          </a:bodyPr>
          <a:lstStyle/>
          <a:p>
            <a:endParaRPr lang="en-US" dirty="0" smtClean="0"/>
          </a:p>
          <a:p>
            <a:r>
              <a:rPr lang="en-US" dirty="0" smtClean="0"/>
              <a:t>Facility for placement of Non-Stock Demands in UDM </a:t>
            </a:r>
          </a:p>
          <a:p>
            <a:r>
              <a:rPr lang="en-US" dirty="0" smtClean="0"/>
              <a:t>Integration with other applications like: </a:t>
            </a:r>
          </a:p>
          <a:p>
            <a:r>
              <a:rPr lang="en-US" b="1" dirty="0" smtClean="0"/>
              <a:t>IPAS (Integrated Payroll &amp; Accounting System) </a:t>
            </a:r>
          </a:p>
          <a:p>
            <a:r>
              <a:rPr lang="en-US" b="1" dirty="0" smtClean="0"/>
              <a:t>SLAM (Software for Loco Asset Management) </a:t>
            </a:r>
          </a:p>
          <a:p>
            <a:r>
              <a:rPr lang="en-US" b="1" dirty="0" smtClean="0"/>
              <a:t>CMMS (Coaching Maintenance Management System) </a:t>
            </a:r>
          </a:p>
          <a:p>
            <a:r>
              <a:rPr lang="en-US" b="1" dirty="0" smtClean="0"/>
              <a:t>FMMS (Freight Maintenance Management System) </a:t>
            </a:r>
          </a:p>
          <a:p>
            <a:r>
              <a:rPr lang="en-US" b="1" dirty="0" smtClean="0"/>
              <a:t>WISE (Workshop Information System) </a:t>
            </a:r>
          </a:p>
          <a:p>
            <a:r>
              <a:rPr lang="en-US" b="1" dirty="0" smtClean="0"/>
              <a:t>TMS (Track Management System) etc </a:t>
            </a:r>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dirty="0" smtClean="0"/>
              <a:t>                      </a:t>
            </a:r>
            <a:r>
              <a:rPr lang="en-US" sz="4000" b="1" dirty="0" smtClean="0"/>
              <a:t>Requirements </a:t>
            </a:r>
            <a:br>
              <a:rPr lang="en-US" sz="4000" b="1" dirty="0" smtClean="0"/>
            </a:br>
            <a:endParaRPr lang="en-US" sz="4000" dirty="0"/>
          </a:p>
        </p:txBody>
      </p:sp>
      <p:sp>
        <p:nvSpPr>
          <p:cNvPr id="3" name="Content Placeholder 2"/>
          <p:cNvSpPr>
            <a:spLocks noGrp="1"/>
          </p:cNvSpPr>
          <p:nvPr>
            <p:ph idx="1"/>
          </p:nvPr>
        </p:nvSpPr>
        <p:spPr/>
        <p:txBody>
          <a:bodyPr>
            <a:normAutofit fontScale="92500"/>
          </a:bodyPr>
          <a:lstStyle/>
          <a:p>
            <a:endParaRPr lang="en-US" dirty="0" smtClean="0"/>
          </a:p>
          <a:p>
            <a:r>
              <a:rPr lang="en-US" dirty="0" smtClean="0"/>
              <a:t>PC / Laptop / Printer </a:t>
            </a:r>
          </a:p>
          <a:p>
            <a:r>
              <a:rPr lang="en-US" dirty="0" smtClean="0"/>
              <a:t>Internet Connectivity </a:t>
            </a:r>
          </a:p>
          <a:p>
            <a:r>
              <a:rPr lang="en-US" dirty="0" smtClean="0"/>
              <a:t>Minimum Class-2 Digital Signature Certificate (DSC) </a:t>
            </a:r>
            <a:r>
              <a:rPr lang="en-US" i="1" dirty="0" smtClean="0"/>
              <a:t>[Same DSC being used for iMMS / IREPS / e-Office / SPARROW / e-filing of IT Return can be used for UDM also] </a:t>
            </a:r>
          </a:p>
          <a:p>
            <a:r>
              <a:rPr lang="en-US" dirty="0" smtClean="0"/>
              <a:t>Basic knowledge of Computer </a:t>
            </a:r>
          </a:p>
          <a:p>
            <a:r>
              <a:rPr lang="en-US" dirty="0" smtClean="0"/>
              <a:t>Consignee Code of User </a:t>
            </a:r>
          </a:p>
          <a:p>
            <a:r>
              <a:rPr lang="en-US" dirty="0" smtClean="0"/>
              <a:t>Email ID of User </a:t>
            </a:r>
            <a:r>
              <a:rPr lang="en-US" i="1" dirty="0" smtClean="0"/>
              <a:t>(@</a:t>
            </a:r>
            <a:r>
              <a:rPr lang="en-US" i="1" dirty="0" err="1" smtClean="0"/>
              <a:t>gov.in</a:t>
            </a:r>
            <a:r>
              <a:rPr lang="en-US" i="1" dirty="0" smtClean="0"/>
              <a:t> or any domain) </a:t>
            </a:r>
          </a:p>
          <a:p>
            <a:r>
              <a:rPr lang="en-US" dirty="0" smtClean="0"/>
              <a:t>Mobile No. of User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4400" b="1" dirty="0" smtClean="0">
                <a:latin typeface="Arial Black" pitchFamily="34" charset="0"/>
              </a:rPr>
              <a:t>On-boarding on UDM </a:t>
            </a:r>
            <a:r>
              <a:rPr lang="en-US" sz="4400" b="1" dirty="0" smtClean="0"/>
              <a:t/>
            </a:r>
            <a:br>
              <a:rPr lang="en-US" sz="4400" b="1" dirty="0" smtClean="0"/>
            </a:br>
            <a:endParaRPr lang="en-US" sz="4400" dirty="0"/>
          </a:p>
        </p:txBody>
      </p:sp>
      <p:sp>
        <p:nvSpPr>
          <p:cNvPr id="3" name="Content Placeholder 2"/>
          <p:cNvSpPr>
            <a:spLocks noGrp="1"/>
          </p:cNvSpPr>
          <p:nvPr>
            <p:ph idx="1"/>
          </p:nvPr>
        </p:nvSpPr>
        <p:spPr/>
        <p:txBody>
          <a:bodyPr>
            <a:normAutofit fontScale="70000" lnSpcReduction="20000"/>
          </a:bodyPr>
          <a:lstStyle/>
          <a:p>
            <a:endParaRPr lang="en-US" dirty="0" smtClean="0"/>
          </a:p>
          <a:p>
            <a:r>
              <a:rPr lang="en-US" b="1" dirty="0" smtClean="0"/>
              <a:t>Trial Site of UDM for Training / Orientation </a:t>
            </a:r>
            <a:r>
              <a:rPr lang="en-US" b="1" i="1" dirty="0" smtClean="0"/>
              <a:t>(www.trial.ireps.gov.in): </a:t>
            </a:r>
          </a:p>
          <a:p>
            <a:r>
              <a:rPr lang="en-US" dirty="0" smtClean="0"/>
              <a:t>Few Trial Users are created by CRIS for hand-on training / orientation </a:t>
            </a:r>
          </a:p>
          <a:p>
            <a:r>
              <a:rPr lang="en-US" dirty="0" smtClean="0"/>
              <a:t>Officers having Trial account to create further Users in their Unit for Trial </a:t>
            </a:r>
          </a:p>
          <a:p>
            <a:r>
              <a:rPr lang="en-US" dirty="0" smtClean="0"/>
              <a:t>CRIS’ Trial DSC also given to nominated Trial users </a:t>
            </a:r>
          </a:p>
          <a:p>
            <a:r>
              <a:rPr lang="en-US" b="1" dirty="0" smtClean="0"/>
              <a:t>Production Site of UDM for Actual Live Working </a:t>
            </a:r>
            <a:r>
              <a:rPr lang="en-US" b="1" i="1" dirty="0" smtClean="0"/>
              <a:t>(www.ireps.gov.in): </a:t>
            </a:r>
          </a:p>
          <a:p>
            <a:r>
              <a:rPr lang="en-US" dirty="0" smtClean="0"/>
              <a:t>All Deptts./Units of IR are already using IREPS for tendering etc. </a:t>
            </a:r>
          </a:p>
          <a:p>
            <a:r>
              <a:rPr lang="en-US" dirty="0" smtClean="0"/>
              <a:t>Officers can access UDM using their existing user-ID / Password of IREPS with their own DSC </a:t>
            </a:r>
            <a:r>
              <a:rPr lang="en-US" b="1" dirty="0" smtClean="0"/>
              <a:t>(iMMS ID is different &amp; cannot be used for UDM) </a:t>
            </a:r>
          </a:p>
          <a:p>
            <a:r>
              <a:rPr lang="en-US" dirty="0" smtClean="0"/>
              <a:t>IREPS Admins (HoDs / CWMs / Branch Officers etc.) of respective Deptts./ Units to create users for live run of UDM </a:t>
            </a:r>
          </a:p>
          <a:p>
            <a:r>
              <a:rPr lang="en-US" dirty="0" smtClean="0"/>
              <a:t>IREPS Admin List already shared with PCMMs of Railway </a:t>
            </a:r>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857935" y="643420"/>
            <a:ext cx="7428167" cy="5571108"/>
          </a:xfrm>
          <a:prstGeom prst="rect">
            <a:avLst/>
          </a:prstGeom>
        </p:spPr>
      </p:pic>
    </p:spTree>
    <p:extLst>
      <p:ext uri="{BB962C8B-B14F-4D97-AF65-F5344CB8AC3E}">
        <p14:creationId xmlns:p14="http://schemas.microsoft.com/office/powerpoint/2010/main" val="383099656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857946" y="643420"/>
            <a:ext cx="7428071" cy="5571108"/>
          </a:xfrm>
          <a:prstGeom prst="rect">
            <a:avLst/>
          </a:prstGeom>
        </p:spPr>
      </p:pic>
    </p:spTree>
    <p:extLst>
      <p:ext uri="{BB962C8B-B14F-4D97-AF65-F5344CB8AC3E}">
        <p14:creationId xmlns:p14="http://schemas.microsoft.com/office/powerpoint/2010/main" val="47522279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dirty="0" smtClean="0">
                <a:latin typeface="Arial Black" pitchFamily="34" charset="0"/>
              </a:rPr>
              <a:t>Hand-Holding</a:t>
            </a:r>
            <a:endParaRPr lang="en-US" dirty="0">
              <a:latin typeface="Arial Black" pitchFamily="34" charset="0"/>
            </a:endParaRPr>
          </a:p>
        </p:txBody>
      </p:sp>
      <p:sp>
        <p:nvSpPr>
          <p:cNvPr id="3" name="Content Placeholder 2"/>
          <p:cNvSpPr>
            <a:spLocks noGrp="1"/>
          </p:cNvSpPr>
          <p:nvPr>
            <p:ph idx="1"/>
          </p:nvPr>
        </p:nvSpPr>
        <p:spPr/>
        <p:txBody>
          <a:bodyPr>
            <a:normAutofit fontScale="85000" lnSpcReduction="10000"/>
          </a:bodyPr>
          <a:lstStyle/>
          <a:p>
            <a:endParaRPr lang="en-US" dirty="0" smtClean="0"/>
          </a:p>
          <a:p>
            <a:r>
              <a:rPr lang="en-US" dirty="0" smtClean="0"/>
              <a:t>Weekly WebEx Training/Orientation Sessions for UDM by CRIS </a:t>
            </a:r>
          </a:p>
          <a:p>
            <a:r>
              <a:rPr lang="en-US" dirty="0" smtClean="0"/>
              <a:t>Very exhaustive User Manual for UDM shared with users </a:t>
            </a:r>
          </a:p>
          <a:p>
            <a:r>
              <a:rPr lang="en-US" dirty="0" smtClean="0"/>
              <a:t>User Manual also available on </a:t>
            </a:r>
            <a:r>
              <a:rPr lang="en-US" i="1" dirty="0" smtClean="0"/>
              <a:t>IREPS Site  Learning Centre Link </a:t>
            </a:r>
          </a:p>
          <a:p>
            <a:r>
              <a:rPr lang="en-US" dirty="0" smtClean="0"/>
              <a:t>Ready-</a:t>
            </a:r>
            <a:r>
              <a:rPr lang="en-US" dirty="0" err="1" smtClean="0"/>
              <a:t>Reckoner</a:t>
            </a:r>
            <a:r>
              <a:rPr lang="en-US" dirty="0" smtClean="0"/>
              <a:t> / Hand-out for UDM also provided to user </a:t>
            </a:r>
          </a:p>
          <a:p>
            <a:r>
              <a:rPr lang="en-US" b="1" dirty="0" smtClean="0"/>
              <a:t>IREPS Help Desk Service on Telephone No.: 011-23761525 (10 Lines - Timings: 08.00 AM to 07.00 PM on all working days) </a:t>
            </a:r>
          </a:p>
          <a:p>
            <a:r>
              <a:rPr lang="en-US" dirty="0" smtClean="0"/>
              <a:t>Users can use On-line Help using Web-Queries (</a:t>
            </a:r>
            <a:r>
              <a:rPr lang="en-US" i="1" dirty="0" smtClean="0"/>
              <a:t>Ask a Question Link on IREPS Website  Help Desk Link. (Query ID will be generated for each query submitted. Reply will be sent by e-mail and the same can also be viewed by clicking on View Reply to Question Link) </a:t>
            </a:r>
          </a:p>
          <a:p>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tahank you -pic.jpg"/>
          <p:cNvPicPr>
            <a:picLocks noGrp="1" noChangeAspect="1"/>
          </p:cNvPicPr>
          <p:nvPr>
            <p:ph idx="1"/>
          </p:nvPr>
        </p:nvPicPr>
        <p:blipFill>
          <a:blip r:embed="rId2"/>
          <a:stretch>
            <a:fillRect/>
          </a:stretch>
        </p:blipFill>
        <p:spPr>
          <a:xfrm>
            <a:off x="857224" y="1000108"/>
            <a:ext cx="7429552" cy="5500726"/>
          </a:xfr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Genesis</a:t>
            </a:r>
            <a:endParaRPr lang="en-US" dirty="0"/>
          </a:p>
        </p:txBody>
      </p:sp>
      <p:sp>
        <p:nvSpPr>
          <p:cNvPr id="4" name="Content Placeholder 3"/>
          <p:cNvSpPr>
            <a:spLocks noGrp="1"/>
          </p:cNvSpPr>
          <p:nvPr>
            <p:ph idx="1"/>
          </p:nvPr>
        </p:nvSpPr>
        <p:spPr/>
        <p:txBody>
          <a:bodyPr/>
          <a:lstStyle/>
          <a:p>
            <a:endParaRPr lang="en-US" dirty="0" smtClean="0"/>
          </a:p>
          <a:p>
            <a:endParaRPr lang="en-US" dirty="0" smtClean="0"/>
          </a:p>
          <a:p>
            <a:r>
              <a:rPr lang="en-US" dirty="0" smtClean="0"/>
              <a:t>UDM was by Developed by CRIS as per mandate from Railway Board </a:t>
            </a:r>
          </a:p>
          <a:p>
            <a:r>
              <a:rPr lang="en-US" dirty="0" smtClean="0"/>
              <a:t>Intends to computerize Material </a:t>
            </a:r>
            <a:r>
              <a:rPr lang="en-US" dirty="0"/>
              <a:t>M</a:t>
            </a:r>
            <a:r>
              <a:rPr lang="en-US" dirty="0" smtClean="0"/>
              <a:t>anagement at Consignee’s end (All Departments) </a:t>
            </a:r>
          </a:p>
          <a:p>
            <a:r>
              <a:rPr lang="en-US" dirty="0" smtClean="0"/>
              <a:t>Fully integrated with iMMS &amp; IREPS </a:t>
            </a:r>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7504" y="764704"/>
            <a:ext cx="8712968" cy="5262979"/>
          </a:xfrm>
          <a:prstGeom prst="rect">
            <a:avLst/>
          </a:prstGeom>
        </p:spPr>
        <p:txBody>
          <a:bodyPr wrap="square">
            <a:spAutoFit/>
          </a:bodyPr>
          <a:lstStyle/>
          <a:p>
            <a:pPr marL="342900" lvl="0" indent="-342900" algn="just">
              <a:buFont typeface="Wingdings" pitchFamily="2" charset="2"/>
              <a:buChar char="Ø"/>
            </a:pPr>
            <a:r>
              <a:rPr lang="en-US" sz="2400" b="1" dirty="0">
                <a:latin typeface="Arial" pitchFamily="34" charset="0"/>
                <a:cs typeface="Arial" pitchFamily="34" charset="0"/>
              </a:rPr>
              <a:t>UDM</a:t>
            </a:r>
            <a:r>
              <a:rPr lang="en-US" sz="2400" dirty="0">
                <a:latin typeface="Arial" pitchFamily="34" charset="0"/>
                <a:cs typeface="Arial" pitchFamily="34" charset="0"/>
              </a:rPr>
              <a:t> Implies </a:t>
            </a:r>
            <a:r>
              <a:rPr lang="en-US" sz="2400" dirty="0">
                <a:latin typeface="Arial" pitchFamily="34" charset="0"/>
                <a:cs typeface="Arial" pitchFamily="34" charset="0"/>
                <a:sym typeface="Wingdings"/>
              </a:rPr>
              <a:t></a:t>
            </a:r>
            <a:r>
              <a:rPr lang="en-US" sz="2400" dirty="0">
                <a:latin typeface="Arial" pitchFamily="34" charset="0"/>
                <a:cs typeface="Arial" pitchFamily="34" charset="0"/>
              </a:rPr>
              <a:t> </a:t>
            </a:r>
            <a:r>
              <a:rPr lang="en-US" sz="2400" b="1" dirty="0">
                <a:latin typeface="Arial" pitchFamily="34" charset="0"/>
                <a:cs typeface="Arial" pitchFamily="34" charset="0"/>
              </a:rPr>
              <a:t>User Depot Module </a:t>
            </a:r>
            <a:r>
              <a:rPr lang="en-US" sz="2400" dirty="0">
                <a:latin typeface="Arial" pitchFamily="34" charset="0"/>
                <a:cs typeface="Arial" pitchFamily="34" charset="0"/>
              </a:rPr>
              <a:t>develop by </a:t>
            </a:r>
            <a:r>
              <a:rPr lang="en-US" sz="2400" dirty="0" smtClean="0">
                <a:latin typeface="Arial" pitchFamily="34" charset="0"/>
                <a:cs typeface="Arial" pitchFamily="34" charset="0"/>
              </a:rPr>
              <a:t>CRIS-NDLS.</a:t>
            </a:r>
          </a:p>
          <a:p>
            <a:pPr marL="342900" lvl="0" indent="-342900" algn="just">
              <a:buFont typeface="Wingdings" pitchFamily="2" charset="2"/>
              <a:buChar char="Ø"/>
            </a:pPr>
            <a:endParaRPr lang="en-US" sz="2400" dirty="0">
              <a:latin typeface="Arial" pitchFamily="34" charset="0"/>
              <a:cs typeface="Arial" pitchFamily="34" charset="0"/>
            </a:endParaRPr>
          </a:p>
          <a:p>
            <a:pPr marL="342900" lvl="0" indent="-342900" algn="just">
              <a:buFont typeface="Wingdings" pitchFamily="2" charset="2"/>
              <a:buChar char="Ø"/>
            </a:pPr>
            <a:r>
              <a:rPr lang="en-IN" sz="2400" dirty="0" smtClean="0">
                <a:latin typeface="Arial" pitchFamily="34" charset="0"/>
                <a:cs typeface="Arial" pitchFamily="34" charset="0"/>
              </a:rPr>
              <a:t>Supply </a:t>
            </a:r>
            <a:r>
              <a:rPr lang="en-IN" sz="2400" dirty="0">
                <a:latin typeface="Arial" pitchFamily="34" charset="0"/>
                <a:cs typeface="Arial" pitchFamily="34" charset="0"/>
              </a:rPr>
              <a:t>chain of Materials Management Department is never complete </a:t>
            </a:r>
            <a:r>
              <a:rPr lang="en-IN" sz="2400" dirty="0" smtClean="0">
                <a:latin typeface="Arial" pitchFamily="34" charset="0"/>
                <a:cs typeface="Arial" pitchFamily="34" charset="0"/>
              </a:rPr>
              <a:t>without </a:t>
            </a:r>
            <a:r>
              <a:rPr lang="en-IN" sz="2400" dirty="0">
                <a:latin typeface="Arial" pitchFamily="34" charset="0"/>
                <a:cs typeface="Arial" pitchFamily="34" charset="0"/>
              </a:rPr>
              <a:t>Digitalization of Depots </a:t>
            </a:r>
            <a:r>
              <a:rPr lang="en-IN" sz="2400" dirty="0" smtClean="0">
                <a:latin typeface="Arial" pitchFamily="34" charset="0"/>
                <a:cs typeface="Arial" pitchFamily="34" charset="0"/>
              </a:rPr>
              <a:t>by not implementing UDM.</a:t>
            </a:r>
          </a:p>
          <a:p>
            <a:pPr marL="342900" lvl="0" indent="-342900" algn="just">
              <a:buFont typeface="Wingdings" pitchFamily="2" charset="2"/>
              <a:buChar char="Ø"/>
            </a:pPr>
            <a:endParaRPr lang="en-IN" sz="2400" dirty="0">
              <a:latin typeface="Arial" pitchFamily="34" charset="0"/>
              <a:cs typeface="Arial" pitchFamily="34" charset="0"/>
            </a:endParaRPr>
          </a:p>
          <a:p>
            <a:pPr marL="342900" lvl="0" indent="-342900" algn="just">
              <a:buFont typeface="Wingdings" pitchFamily="2" charset="2"/>
              <a:buChar char="Ø"/>
            </a:pPr>
            <a:r>
              <a:rPr lang="en-IN" sz="2400" dirty="0" smtClean="0">
                <a:latin typeface="Arial" pitchFamily="34" charset="0"/>
                <a:cs typeface="Arial" pitchFamily="34" charset="0"/>
              </a:rPr>
              <a:t>UDM </a:t>
            </a:r>
            <a:r>
              <a:rPr lang="en-IN" sz="2400" dirty="0">
                <a:latin typeface="Arial" pitchFamily="34" charset="0"/>
                <a:cs typeface="Arial" pitchFamily="34" charset="0"/>
              </a:rPr>
              <a:t>has led to optimization and traceability of materials usage resulting in improved Asset Maintenance and transformational changes from manual working to digital working environment. Further, by implementing this module, an expenditure control is achieved, due to which all users are being encouraged to work on this UDM platform for any transactions made by them.</a:t>
            </a:r>
          </a:p>
        </p:txBody>
      </p:sp>
    </p:spTree>
    <p:extLst>
      <p:ext uri="{BB962C8B-B14F-4D97-AF65-F5344CB8AC3E}">
        <p14:creationId xmlns:p14="http://schemas.microsoft.com/office/powerpoint/2010/main" val="18686707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57200" y="549861"/>
            <a:ext cx="8229600" cy="1297227"/>
          </a:xfrm>
          <a:prstGeom prst="rect">
            <a:avLst/>
          </a:prstGeom>
        </p:spPr>
        <p:txBody>
          <a:bodyPr vert="horz" wrap="square" lIns="0" tIns="187401" rIns="0" bIns="0" rtlCol="0">
            <a:spAutoFit/>
          </a:bodyPr>
          <a:lstStyle/>
          <a:p>
            <a:pPr marL="289560" algn="ctr">
              <a:lnSpc>
                <a:spcPct val="100000"/>
              </a:lnSpc>
              <a:spcBef>
                <a:spcPts val="110"/>
              </a:spcBef>
            </a:pPr>
            <a:r>
              <a:rPr sz="3600" spc="-20" dirty="0">
                <a:latin typeface="Arial Black" pitchFamily="34" charset="0"/>
              </a:rPr>
              <a:t>WHAT</a:t>
            </a:r>
            <a:r>
              <a:rPr sz="3600" spc="-55" dirty="0">
                <a:latin typeface="Arial Black" pitchFamily="34" charset="0"/>
              </a:rPr>
              <a:t> </a:t>
            </a:r>
            <a:r>
              <a:rPr sz="3600" dirty="0">
                <a:latin typeface="Arial Black" pitchFamily="34" charset="0"/>
              </a:rPr>
              <a:t>is</a:t>
            </a:r>
            <a:r>
              <a:rPr sz="3600" spc="-165" dirty="0">
                <a:latin typeface="Arial Black" pitchFamily="34" charset="0"/>
              </a:rPr>
              <a:t> </a:t>
            </a:r>
            <a:r>
              <a:rPr sz="3600" spc="-10" dirty="0">
                <a:latin typeface="Arial Black" pitchFamily="34" charset="0"/>
              </a:rPr>
              <a:t>UDM?</a:t>
            </a:r>
            <a:r>
              <a:rPr sz="3600" spc="-229" dirty="0">
                <a:latin typeface="Arial Black" pitchFamily="34" charset="0"/>
              </a:rPr>
              <a:t> </a:t>
            </a:r>
            <a:r>
              <a:rPr lang="en-US" sz="3600" spc="-229" dirty="0" smtClean="0">
                <a:latin typeface="Arial Black" pitchFamily="34" charset="0"/>
              </a:rPr>
              <a:t/>
            </a:r>
            <a:br>
              <a:rPr lang="en-US" sz="3600" spc="-229" dirty="0" smtClean="0">
                <a:latin typeface="Arial Black" pitchFamily="34" charset="0"/>
              </a:rPr>
            </a:br>
            <a:r>
              <a:rPr sz="3600" dirty="0" smtClean="0">
                <a:latin typeface="Arial Black" pitchFamily="34" charset="0"/>
              </a:rPr>
              <a:t>What</a:t>
            </a:r>
            <a:r>
              <a:rPr sz="3600" spc="-35" dirty="0" smtClean="0">
                <a:latin typeface="Arial Black" pitchFamily="34" charset="0"/>
              </a:rPr>
              <a:t> </a:t>
            </a:r>
            <a:r>
              <a:rPr sz="3600" dirty="0">
                <a:latin typeface="Arial Black" pitchFamily="34" charset="0"/>
              </a:rPr>
              <a:t>can</a:t>
            </a:r>
            <a:r>
              <a:rPr sz="3600" spc="-45" dirty="0">
                <a:latin typeface="Arial Black" pitchFamily="34" charset="0"/>
              </a:rPr>
              <a:t> </a:t>
            </a:r>
            <a:r>
              <a:rPr sz="3600" dirty="0">
                <a:latin typeface="Arial Black" pitchFamily="34" charset="0"/>
              </a:rPr>
              <a:t>be</a:t>
            </a:r>
            <a:r>
              <a:rPr sz="3600" spc="-40" dirty="0">
                <a:latin typeface="Arial Black" pitchFamily="34" charset="0"/>
              </a:rPr>
              <a:t> </a:t>
            </a:r>
            <a:r>
              <a:rPr sz="3600" dirty="0">
                <a:latin typeface="Arial Black" pitchFamily="34" charset="0"/>
              </a:rPr>
              <a:t>done</a:t>
            </a:r>
            <a:r>
              <a:rPr sz="3600" spc="-45" dirty="0">
                <a:latin typeface="Arial Black" pitchFamily="34" charset="0"/>
              </a:rPr>
              <a:t> </a:t>
            </a:r>
            <a:r>
              <a:rPr sz="3600" dirty="0">
                <a:latin typeface="Arial Black" pitchFamily="34" charset="0"/>
              </a:rPr>
              <a:t>in</a:t>
            </a:r>
            <a:r>
              <a:rPr sz="3600" spc="-145" dirty="0">
                <a:latin typeface="Arial Black" pitchFamily="34" charset="0"/>
              </a:rPr>
              <a:t> </a:t>
            </a:r>
            <a:r>
              <a:rPr sz="3600" spc="-20" dirty="0">
                <a:latin typeface="Arial Black" pitchFamily="34" charset="0"/>
              </a:rPr>
              <a:t>UDM?</a:t>
            </a:r>
          </a:p>
        </p:txBody>
      </p:sp>
      <p:sp>
        <p:nvSpPr>
          <p:cNvPr id="3" name="object 3"/>
          <p:cNvSpPr txBox="1"/>
          <p:nvPr/>
        </p:nvSpPr>
        <p:spPr>
          <a:xfrm>
            <a:off x="1172527" y="2306270"/>
            <a:ext cx="7187089" cy="3584315"/>
          </a:xfrm>
          <a:prstGeom prst="rect">
            <a:avLst/>
          </a:prstGeom>
        </p:spPr>
        <p:txBody>
          <a:bodyPr vert="horz" wrap="square" lIns="0" tIns="13970" rIns="0" bIns="0" rtlCol="0">
            <a:spAutoFit/>
          </a:bodyPr>
          <a:lstStyle/>
          <a:p>
            <a:pPr marL="299085" indent="-287020">
              <a:lnSpc>
                <a:spcPct val="100000"/>
              </a:lnSpc>
              <a:spcBef>
                <a:spcPts val="110"/>
              </a:spcBef>
              <a:buClr>
                <a:srgbClr val="1286C3"/>
              </a:buClr>
              <a:buSzPct val="145454"/>
              <a:buFont typeface="Arial"/>
              <a:buChar char="•"/>
              <a:tabLst>
                <a:tab pos="299720" algn="l"/>
              </a:tabLst>
            </a:pPr>
            <a:r>
              <a:rPr sz="2200" dirty="0">
                <a:latin typeface="Corbel"/>
                <a:cs typeface="Corbel"/>
              </a:rPr>
              <a:t>Creation</a:t>
            </a:r>
            <a:r>
              <a:rPr sz="2200" spc="-25" dirty="0">
                <a:latin typeface="Corbel"/>
                <a:cs typeface="Corbel"/>
              </a:rPr>
              <a:t> </a:t>
            </a:r>
            <a:r>
              <a:rPr sz="2200" dirty="0">
                <a:latin typeface="Corbel"/>
                <a:cs typeface="Corbel"/>
              </a:rPr>
              <a:t>of</a:t>
            </a:r>
            <a:r>
              <a:rPr sz="2200" spc="-85" dirty="0">
                <a:latin typeface="Corbel"/>
                <a:cs typeface="Corbel"/>
              </a:rPr>
              <a:t> </a:t>
            </a:r>
            <a:r>
              <a:rPr sz="2200" spc="-10" dirty="0">
                <a:latin typeface="Corbel"/>
                <a:cs typeface="Corbel"/>
              </a:rPr>
              <a:t>Computerized</a:t>
            </a:r>
            <a:r>
              <a:rPr sz="2200" spc="-55" dirty="0">
                <a:latin typeface="Corbel"/>
                <a:cs typeface="Corbel"/>
              </a:rPr>
              <a:t> </a:t>
            </a:r>
            <a:r>
              <a:rPr sz="2200" spc="-10" dirty="0">
                <a:latin typeface="Corbel"/>
                <a:cs typeface="Corbel"/>
              </a:rPr>
              <a:t>Ledgers</a:t>
            </a:r>
            <a:endParaRPr sz="2200" dirty="0">
              <a:latin typeface="Corbel"/>
              <a:cs typeface="Corbel"/>
            </a:endParaRPr>
          </a:p>
          <a:p>
            <a:pPr marL="299085" indent="-287020">
              <a:lnSpc>
                <a:spcPct val="100000"/>
              </a:lnSpc>
              <a:spcBef>
                <a:spcPts val="865"/>
              </a:spcBef>
              <a:buClr>
                <a:srgbClr val="1286C3"/>
              </a:buClr>
              <a:buSzPct val="145454"/>
              <a:buFont typeface="Arial"/>
              <a:buChar char="•"/>
              <a:tabLst>
                <a:tab pos="299720" algn="l"/>
              </a:tabLst>
            </a:pPr>
            <a:r>
              <a:rPr sz="2200" dirty="0">
                <a:latin typeface="Corbel"/>
                <a:cs typeface="Corbel"/>
              </a:rPr>
              <a:t>Receipt</a:t>
            </a:r>
            <a:r>
              <a:rPr sz="2200" spc="-50" dirty="0">
                <a:latin typeface="Corbel"/>
                <a:cs typeface="Corbel"/>
              </a:rPr>
              <a:t> </a:t>
            </a:r>
            <a:r>
              <a:rPr sz="2200" dirty="0">
                <a:latin typeface="Corbel"/>
                <a:cs typeface="Corbel"/>
              </a:rPr>
              <a:t>of</a:t>
            </a:r>
            <a:r>
              <a:rPr sz="2200" spc="-45" dirty="0">
                <a:latin typeface="Corbel"/>
                <a:cs typeface="Corbel"/>
              </a:rPr>
              <a:t> </a:t>
            </a:r>
            <a:r>
              <a:rPr sz="2200" spc="-10" dirty="0">
                <a:latin typeface="Corbel"/>
                <a:cs typeface="Corbel"/>
              </a:rPr>
              <a:t>material</a:t>
            </a:r>
            <a:endParaRPr sz="2200" dirty="0">
              <a:latin typeface="Corbel"/>
              <a:cs typeface="Corbel"/>
            </a:endParaRPr>
          </a:p>
          <a:p>
            <a:pPr marL="299085" indent="-287020">
              <a:lnSpc>
                <a:spcPct val="100000"/>
              </a:lnSpc>
              <a:spcBef>
                <a:spcPts val="865"/>
              </a:spcBef>
              <a:buClr>
                <a:srgbClr val="1286C3"/>
              </a:buClr>
              <a:buSzPct val="145454"/>
              <a:buFont typeface="Arial"/>
              <a:buChar char="•"/>
              <a:tabLst>
                <a:tab pos="299720" algn="l"/>
              </a:tabLst>
            </a:pPr>
            <a:r>
              <a:rPr sz="2200" dirty="0">
                <a:latin typeface="Corbel"/>
                <a:cs typeface="Corbel"/>
              </a:rPr>
              <a:t>Issue</a:t>
            </a:r>
            <a:r>
              <a:rPr sz="2200" spc="-60" dirty="0">
                <a:latin typeface="Corbel"/>
                <a:cs typeface="Corbel"/>
              </a:rPr>
              <a:t> </a:t>
            </a:r>
            <a:r>
              <a:rPr sz="2200" dirty="0">
                <a:latin typeface="Corbel"/>
                <a:cs typeface="Corbel"/>
              </a:rPr>
              <a:t>of</a:t>
            </a:r>
            <a:r>
              <a:rPr sz="2200" spc="-35" dirty="0">
                <a:latin typeface="Corbel"/>
                <a:cs typeface="Corbel"/>
              </a:rPr>
              <a:t> </a:t>
            </a:r>
            <a:r>
              <a:rPr sz="2200" dirty="0">
                <a:latin typeface="Corbel"/>
                <a:cs typeface="Corbel"/>
              </a:rPr>
              <a:t>material</a:t>
            </a:r>
            <a:r>
              <a:rPr sz="2200" spc="-40" dirty="0">
                <a:latin typeface="Corbel"/>
                <a:cs typeface="Corbel"/>
              </a:rPr>
              <a:t> </a:t>
            </a:r>
            <a:r>
              <a:rPr sz="2200" dirty="0">
                <a:latin typeface="Corbel"/>
                <a:cs typeface="Corbel"/>
              </a:rPr>
              <a:t>to</a:t>
            </a:r>
            <a:r>
              <a:rPr sz="2200" spc="-35" dirty="0">
                <a:latin typeface="Corbel"/>
                <a:cs typeface="Corbel"/>
              </a:rPr>
              <a:t> </a:t>
            </a:r>
            <a:r>
              <a:rPr sz="2200" dirty="0">
                <a:latin typeface="Corbel"/>
                <a:cs typeface="Corbel"/>
              </a:rPr>
              <a:t>different</a:t>
            </a:r>
            <a:r>
              <a:rPr sz="2200" spc="-30" dirty="0">
                <a:latin typeface="Corbel"/>
                <a:cs typeface="Corbel"/>
              </a:rPr>
              <a:t> </a:t>
            </a:r>
            <a:r>
              <a:rPr sz="2200" dirty="0">
                <a:latin typeface="Corbel"/>
                <a:cs typeface="Corbel"/>
              </a:rPr>
              <a:t>stake</a:t>
            </a:r>
            <a:r>
              <a:rPr sz="2200" spc="-45" dirty="0">
                <a:latin typeface="Corbel"/>
                <a:cs typeface="Corbel"/>
              </a:rPr>
              <a:t> </a:t>
            </a:r>
            <a:r>
              <a:rPr sz="2200" spc="-10" dirty="0">
                <a:latin typeface="Corbel"/>
                <a:cs typeface="Corbel"/>
              </a:rPr>
              <a:t>holders</a:t>
            </a:r>
            <a:endParaRPr sz="2200" dirty="0">
              <a:latin typeface="Corbel"/>
              <a:cs typeface="Corbel"/>
            </a:endParaRPr>
          </a:p>
          <a:p>
            <a:pPr marL="299085" indent="-287020">
              <a:lnSpc>
                <a:spcPts val="2510"/>
              </a:lnSpc>
              <a:spcBef>
                <a:spcPts val="865"/>
              </a:spcBef>
              <a:buClr>
                <a:srgbClr val="1286C3"/>
              </a:buClr>
              <a:buSzPct val="145454"/>
              <a:buFont typeface="Arial"/>
              <a:buChar char="•"/>
              <a:tabLst>
                <a:tab pos="299720" algn="l"/>
              </a:tabLst>
            </a:pPr>
            <a:r>
              <a:rPr sz="2200" dirty="0">
                <a:latin typeface="Corbel"/>
                <a:cs typeface="Corbel"/>
              </a:rPr>
              <a:t>Generation</a:t>
            </a:r>
            <a:r>
              <a:rPr sz="2200" spc="-80" dirty="0">
                <a:latin typeface="Corbel"/>
                <a:cs typeface="Corbel"/>
              </a:rPr>
              <a:t> </a:t>
            </a:r>
            <a:r>
              <a:rPr sz="2200" dirty="0">
                <a:latin typeface="Corbel"/>
                <a:cs typeface="Corbel"/>
              </a:rPr>
              <a:t>of</a:t>
            </a:r>
            <a:r>
              <a:rPr sz="2200" spc="-40" dirty="0">
                <a:latin typeface="Corbel"/>
                <a:cs typeface="Corbel"/>
              </a:rPr>
              <a:t> </a:t>
            </a:r>
            <a:r>
              <a:rPr sz="2200" dirty="0">
                <a:latin typeface="Corbel"/>
                <a:cs typeface="Corbel"/>
              </a:rPr>
              <a:t>digitally</a:t>
            </a:r>
            <a:r>
              <a:rPr sz="2200" spc="-20" dirty="0">
                <a:latin typeface="Corbel"/>
                <a:cs typeface="Corbel"/>
              </a:rPr>
              <a:t> </a:t>
            </a:r>
            <a:r>
              <a:rPr sz="2200" spc="-10" dirty="0">
                <a:latin typeface="Corbel"/>
                <a:cs typeface="Corbel"/>
              </a:rPr>
              <a:t>signed</a:t>
            </a:r>
            <a:r>
              <a:rPr sz="2200" spc="-135" dirty="0">
                <a:latin typeface="Corbel"/>
                <a:cs typeface="Corbel"/>
              </a:rPr>
              <a:t> </a:t>
            </a:r>
            <a:r>
              <a:rPr sz="2200" dirty="0">
                <a:latin typeface="Corbel"/>
                <a:cs typeface="Corbel"/>
              </a:rPr>
              <a:t>Consignee</a:t>
            </a:r>
            <a:r>
              <a:rPr sz="2200" spc="-55" dirty="0">
                <a:latin typeface="Corbel"/>
                <a:cs typeface="Corbel"/>
              </a:rPr>
              <a:t> </a:t>
            </a:r>
            <a:r>
              <a:rPr sz="2200" dirty="0">
                <a:latin typeface="Corbel"/>
                <a:cs typeface="Corbel"/>
              </a:rPr>
              <a:t>Receipt</a:t>
            </a:r>
            <a:r>
              <a:rPr sz="2200" spc="-30" dirty="0">
                <a:latin typeface="Corbel"/>
                <a:cs typeface="Corbel"/>
              </a:rPr>
              <a:t> </a:t>
            </a:r>
            <a:r>
              <a:rPr sz="2200" dirty="0">
                <a:latin typeface="Corbel"/>
                <a:cs typeface="Corbel"/>
              </a:rPr>
              <a:t>Note</a:t>
            </a:r>
            <a:r>
              <a:rPr sz="2200" spc="-40" dirty="0">
                <a:latin typeface="Corbel"/>
                <a:cs typeface="Corbel"/>
              </a:rPr>
              <a:t> </a:t>
            </a:r>
            <a:r>
              <a:rPr sz="2200" spc="-10" dirty="0">
                <a:latin typeface="Corbel"/>
                <a:cs typeface="Corbel"/>
              </a:rPr>
              <a:t>(CRN)</a:t>
            </a:r>
            <a:r>
              <a:rPr sz="2200" spc="-25" dirty="0">
                <a:latin typeface="Corbel"/>
                <a:cs typeface="Corbel"/>
              </a:rPr>
              <a:t> </a:t>
            </a:r>
            <a:r>
              <a:rPr sz="2200" dirty="0">
                <a:latin typeface="Corbel"/>
                <a:cs typeface="Corbel"/>
              </a:rPr>
              <a:t>/</a:t>
            </a:r>
            <a:r>
              <a:rPr sz="2200" spc="-110" dirty="0">
                <a:latin typeface="Corbel"/>
                <a:cs typeface="Corbel"/>
              </a:rPr>
              <a:t> </a:t>
            </a:r>
            <a:r>
              <a:rPr sz="2200" dirty="0">
                <a:latin typeface="Corbel"/>
                <a:cs typeface="Corbel"/>
              </a:rPr>
              <a:t>Consignee</a:t>
            </a:r>
            <a:r>
              <a:rPr sz="2200" spc="-70" dirty="0">
                <a:latin typeface="Corbel"/>
                <a:cs typeface="Corbel"/>
              </a:rPr>
              <a:t> </a:t>
            </a:r>
            <a:r>
              <a:rPr sz="2200" spc="-10" dirty="0">
                <a:latin typeface="Corbel"/>
                <a:cs typeface="Corbel"/>
              </a:rPr>
              <a:t>Receipt</a:t>
            </a:r>
            <a:endParaRPr sz="2200" dirty="0">
              <a:latin typeface="Corbel"/>
              <a:cs typeface="Corbel"/>
            </a:endParaRPr>
          </a:p>
          <a:p>
            <a:pPr marL="299085">
              <a:lnSpc>
                <a:spcPts val="2510"/>
              </a:lnSpc>
            </a:pPr>
            <a:r>
              <a:rPr sz="2200" dirty="0">
                <a:latin typeface="Corbel"/>
                <a:cs typeface="Corbel"/>
              </a:rPr>
              <a:t>Certificate</a:t>
            </a:r>
            <a:r>
              <a:rPr sz="2200" spc="-55" dirty="0">
                <a:latin typeface="Corbel"/>
                <a:cs typeface="Corbel"/>
              </a:rPr>
              <a:t> </a:t>
            </a:r>
            <a:r>
              <a:rPr sz="2200" spc="-20" dirty="0">
                <a:latin typeface="Corbel"/>
                <a:cs typeface="Corbel"/>
              </a:rPr>
              <a:t>(CRC)</a:t>
            </a:r>
            <a:endParaRPr sz="2200" dirty="0">
              <a:latin typeface="Corbel"/>
              <a:cs typeface="Corbel"/>
            </a:endParaRPr>
          </a:p>
          <a:p>
            <a:pPr marL="299085" indent="-287020">
              <a:lnSpc>
                <a:spcPct val="100000"/>
              </a:lnSpc>
              <a:spcBef>
                <a:spcPts val="865"/>
              </a:spcBef>
              <a:buClr>
                <a:srgbClr val="1286C3"/>
              </a:buClr>
              <a:buSzPct val="145454"/>
              <a:buFont typeface="Arial"/>
              <a:buChar char="•"/>
              <a:tabLst>
                <a:tab pos="299720" algn="l"/>
              </a:tabLst>
            </a:pPr>
            <a:r>
              <a:rPr sz="2200" dirty="0">
                <a:latin typeface="Corbel"/>
                <a:cs typeface="Corbel"/>
              </a:rPr>
              <a:t>Provision</a:t>
            </a:r>
            <a:r>
              <a:rPr sz="2200" spc="-85" dirty="0">
                <a:latin typeface="Corbel"/>
                <a:cs typeface="Corbel"/>
              </a:rPr>
              <a:t> </a:t>
            </a:r>
            <a:r>
              <a:rPr sz="2200" dirty="0">
                <a:latin typeface="Corbel"/>
                <a:cs typeface="Corbel"/>
              </a:rPr>
              <a:t>for</a:t>
            </a:r>
            <a:r>
              <a:rPr sz="2200" spc="-40" dirty="0">
                <a:latin typeface="Corbel"/>
                <a:cs typeface="Corbel"/>
              </a:rPr>
              <a:t> </a:t>
            </a:r>
            <a:r>
              <a:rPr sz="2200" dirty="0">
                <a:latin typeface="Corbel"/>
                <a:cs typeface="Corbel"/>
              </a:rPr>
              <a:t>Receipt</a:t>
            </a:r>
            <a:r>
              <a:rPr sz="2200" spc="-30" dirty="0">
                <a:latin typeface="Corbel"/>
                <a:cs typeface="Corbel"/>
              </a:rPr>
              <a:t> </a:t>
            </a:r>
            <a:r>
              <a:rPr sz="2200" dirty="0">
                <a:latin typeface="Corbel"/>
                <a:cs typeface="Corbel"/>
              </a:rPr>
              <a:t>&amp;</a:t>
            </a:r>
            <a:r>
              <a:rPr sz="2200" spc="-35" dirty="0">
                <a:latin typeface="Corbel"/>
                <a:cs typeface="Corbel"/>
              </a:rPr>
              <a:t> </a:t>
            </a:r>
            <a:r>
              <a:rPr sz="2200" dirty="0">
                <a:latin typeface="Corbel"/>
                <a:cs typeface="Corbel"/>
              </a:rPr>
              <a:t>Issue</a:t>
            </a:r>
            <a:r>
              <a:rPr sz="2200" spc="-55" dirty="0">
                <a:latin typeface="Corbel"/>
                <a:cs typeface="Corbel"/>
              </a:rPr>
              <a:t> </a:t>
            </a:r>
            <a:r>
              <a:rPr sz="2200" dirty="0">
                <a:latin typeface="Corbel"/>
                <a:cs typeface="Corbel"/>
              </a:rPr>
              <a:t>on</a:t>
            </a:r>
            <a:r>
              <a:rPr sz="2200" spc="-55" dirty="0">
                <a:latin typeface="Corbel"/>
                <a:cs typeface="Corbel"/>
              </a:rPr>
              <a:t> </a:t>
            </a:r>
            <a:r>
              <a:rPr sz="2200" dirty="0">
                <a:latin typeface="Corbel"/>
                <a:cs typeface="Corbel"/>
              </a:rPr>
              <a:t>Loan</a:t>
            </a:r>
            <a:r>
              <a:rPr sz="2200" spc="-25" dirty="0">
                <a:latin typeface="Corbel"/>
                <a:cs typeface="Corbel"/>
              </a:rPr>
              <a:t> </a:t>
            </a:r>
            <a:r>
              <a:rPr sz="2200" dirty="0">
                <a:latin typeface="Corbel"/>
                <a:cs typeface="Corbel"/>
              </a:rPr>
              <a:t>&amp;</a:t>
            </a:r>
            <a:r>
              <a:rPr sz="2200" spc="-125" dirty="0">
                <a:latin typeface="Corbel"/>
                <a:cs typeface="Corbel"/>
              </a:rPr>
              <a:t> </a:t>
            </a:r>
            <a:r>
              <a:rPr sz="2200" dirty="0">
                <a:latin typeface="Corbel"/>
                <a:cs typeface="Corbel"/>
              </a:rPr>
              <a:t>Assistance</a:t>
            </a:r>
            <a:r>
              <a:rPr sz="2200" spc="-30" dirty="0">
                <a:latin typeface="Corbel"/>
                <a:cs typeface="Corbel"/>
              </a:rPr>
              <a:t> </a:t>
            </a:r>
            <a:r>
              <a:rPr sz="2200" spc="-10" dirty="0">
                <a:latin typeface="Corbel"/>
                <a:cs typeface="Corbel"/>
              </a:rPr>
              <a:t>basis</a:t>
            </a:r>
            <a:endParaRPr sz="2200" dirty="0">
              <a:latin typeface="Corbel"/>
              <a:cs typeface="Corbel"/>
            </a:endParaRPr>
          </a:p>
          <a:p>
            <a:pPr marL="299085" indent="-287020">
              <a:lnSpc>
                <a:spcPct val="100000"/>
              </a:lnSpc>
              <a:spcBef>
                <a:spcPts val="865"/>
              </a:spcBef>
              <a:buClr>
                <a:srgbClr val="1286C3"/>
              </a:buClr>
              <a:buSzPct val="145454"/>
              <a:buFont typeface="Arial"/>
              <a:buChar char="•"/>
              <a:tabLst>
                <a:tab pos="299720" algn="l"/>
              </a:tabLst>
            </a:pPr>
            <a:r>
              <a:rPr sz="2200" dirty="0">
                <a:latin typeface="Corbel"/>
                <a:cs typeface="Corbel"/>
              </a:rPr>
              <a:t>Rejection</a:t>
            </a:r>
            <a:r>
              <a:rPr sz="2200" spc="-55" dirty="0">
                <a:latin typeface="Corbel"/>
                <a:cs typeface="Corbel"/>
              </a:rPr>
              <a:t> </a:t>
            </a:r>
            <a:r>
              <a:rPr sz="2200" dirty="0">
                <a:latin typeface="Corbel"/>
                <a:cs typeface="Corbel"/>
              </a:rPr>
              <a:t>Handling</a:t>
            </a:r>
            <a:r>
              <a:rPr sz="2200" spc="-55" dirty="0">
                <a:latin typeface="Corbel"/>
                <a:cs typeface="Corbel"/>
              </a:rPr>
              <a:t> </a:t>
            </a:r>
            <a:r>
              <a:rPr sz="2200" dirty="0">
                <a:latin typeface="Corbel"/>
                <a:cs typeface="Corbel"/>
              </a:rPr>
              <a:t>both</a:t>
            </a:r>
            <a:r>
              <a:rPr sz="2200" spc="-40" dirty="0">
                <a:latin typeface="Corbel"/>
                <a:cs typeface="Corbel"/>
              </a:rPr>
              <a:t> </a:t>
            </a:r>
            <a:r>
              <a:rPr sz="2200" dirty="0">
                <a:latin typeface="Corbel"/>
                <a:cs typeface="Corbel"/>
              </a:rPr>
              <a:t>Initial</a:t>
            </a:r>
            <a:r>
              <a:rPr sz="2200" spc="-65" dirty="0">
                <a:latin typeface="Corbel"/>
                <a:cs typeface="Corbel"/>
              </a:rPr>
              <a:t> </a:t>
            </a:r>
            <a:r>
              <a:rPr sz="2200" dirty="0">
                <a:latin typeface="Corbel"/>
                <a:cs typeface="Corbel"/>
              </a:rPr>
              <a:t>Rejection</a:t>
            </a:r>
            <a:r>
              <a:rPr sz="2200" spc="-30" dirty="0">
                <a:latin typeface="Corbel"/>
                <a:cs typeface="Corbel"/>
              </a:rPr>
              <a:t> </a:t>
            </a:r>
            <a:r>
              <a:rPr sz="2200" dirty="0">
                <a:latin typeface="Corbel"/>
                <a:cs typeface="Corbel"/>
              </a:rPr>
              <a:t>as</a:t>
            </a:r>
            <a:r>
              <a:rPr sz="2200" spc="-40" dirty="0">
                <a:latin typeface="Corbel"/>
                <a:cs typeface="Corbel"/>
              </a:rPr>
              <a:t> </a:t>
            </a:r>
            <a:r>
              <a:rPr sz="2200" dirty="0">
                <a:latin typeface="Corbel"/>
                <a:cs typeface="Corbel"/>
              </a:rPr>
              <a:t>well</a:t>
            </a:r>
            <a:r>
              <a:rPr sz="2200" spc="-45" dirty="0">
                <a:latin typeface="Corbel"/>
                <a:cs typeface="Corbel"/>
              </a:rPr>
              <a:t> </a:t>
            </a:r>
            <a:r>
              <a:rPr sz="2200" dirty="0">
                <a:latin typeface="Corbel"/>
                <a:cs typeface="Corbel"/>
              </a:rPr>
              <a:t>as</a:t>
            </a:r>
            <a:r>
              <a:rPr sz="2200" spc="-135" dirty="0">
                <a:latin typeface="Corbel"/>
                <a:cs typeface="Corbel"/>
              </a:rPr>
              <a:t> </a:t>
            </a:r>
            <a:r>
              <a:rPr sz="2200" dirty="0">
                <a:latin typeface="Corbel"/>
                <a:cs typeface="Corbel"/>
              </a:rPr>
              <a:t>Warranty</a:t>
            </a:r>
            <a:r>
              <a:rPr sz="2200" spc="-80" dirty="0">
                <a:latin typeface="Corbel"/>
                <a:cs typeface="Corbel"/>
              </a:rPr>
              <a:t> </a:t>
            </a:r>
            <a:r>
              <a:rPr sz="2200" spc="-10" dirty="0">
                <a:latin typeface="Corbel"/>
                <a:cs typeface="Corbel"/>
              </a:rPr>
              <a:t>Rejection</a:t>
            </a:r>
            <a:endParaRPr sz="2200" dirty="0">
              <a:latin typeface="Corbel"/>
              <a:cs typeface="Corbel"/>
            </a:endParaRPr>
          </a:p>
        </p:txBody>
      </p:sp>
    </p:spTree>
    <p:extLst>
      <p:ext uri="{BB962C8B-B14F-4D97-AF65-F5344CB8AC3E}">
        <p14:creationId xmlns:p14="http://schemas.microsoft.com/office/powerpoint/2010/main" val="6371568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67544" y="856457"/>
            <a:ext cx="8229600" cy="1420337"/>
          </a:xfrm>
          <a:prstGeom prst="rect">
            <a:avLst/>
          </a:prstGeom>
        </p:spPr>
        <p:txBody>
          <a:bodyPr vert="horz" wrap="square" lIns="0" tIns="187401" rIns="0" bIns="0" rtlCol="0">
            <a:spAutoFit/>
          </a:bodyPr>
          <a:lstStyle/>
          <a:p>
            <a:pPr marL="289560" algn="ctr">
              <a:lnSpc>
                <a:spcPct val="100000"/>
              </a:lnSpc>
              <a:spcBef>
                <a:spcPts val="110"/>
              </a:spcBef>
            </a:pPr>
            <a:r>
              <a:rPr lang="en-US" sz="4000" spc="-20" dirty="0" smtClean="0">
                <a:latin typeface="Arial Black" pitchFamily="34" charset="0"/>
              </a:rPr>
              <a:t>More about</a:t>
            </a:r>
            <a:r>
              <a:rPr sz="4000" spc="-165" dirty="0" smtClean="0">
                <a:latin typeface="Arial Black" pitchFamily="34" charset="0"/>
              </a:rPr>
              <a:t> </a:t>
            </a:r>
            <a:r>
              <a:rPr sz="4000" spc="-10" dirty="0">
                <a:latin typeface="Arial Black" pitchFamily="34" charset="0"/>
              </a:rPr>
              <a:t>UDM?</a:t>
            </a:r>
            <a:r>
              <a:rPr sz="4000" spc="-229" dirty="0">
                <a:latin typeface="Arial Black" pitchFamily="34" charset="0"/>
              </a:rPr>
              <a:t> </a:t>
            </a:r>
            <a:r>
              <a:rPr lang="en-US" sz="4000" spc="-229" dirty="0" smtClean="0">
                <a:latin typeface="Arial Black" pitchFamily="34" charset="0"/>
              </a:rPr>
              <a:t/>
            </a:r>
            <a:br>
              <a:rPr lang="en-US" sz="4000" spc="-229" dirty="0" smtClean="0">
                <a:latin typeface="Arial Black" pitchFamily="34" charset="0"/>
              </a:rPr>
            </a:br>
            <a:r>
              <a:rPr sz="4000" dirty="0" smtClean="0">
                <a:latin typeface="Arial Black" pitchFamily="34" charset="0"/>
              </a:rPr>
              <a:t>What</a:t>
            </a:r>
            <a:r>
              <a:rPr sz="4000" spc="-35" dirty="0" smtClean="0">
                <a:latin typeface="Arial Black" pitchFamily="34" charset="0"/>
              </a:rPr>
              <a:t> </a:t>
            </a:r>
            <a:r>
              <a:rPr sz="4000" dirty="0">
                <a:latin typeface="Arial Black" pitchFamily="34" charset="0"/>
              </a:rPr>
              <a:t>can</a:t>
            </a:r>
            <a:r>
              <a:rPr sz="4000" spc="-45" dirty="0">
                <a:latin typeface="Arial Black" pitchFamily="34" charset="0"/>
              </a:rPr>
              <a:t> </a:t>
            </a:r>
            <a:r>
              <a:rPr sz="4000" dirty="0">
                <a:latin typeface="Arial Black" pitchFamily="34" charset="0"/>
              </a:rPr>
              <a:t>be</a:t>
            </a:r>
            <a:r>
              <a:rPr sz="4000" spc="-40" dirty="0">
                <a:latin typeface="Arial Black" pitchFamily="34" charset="0"/>
              </a:rPr>
              <a:t> </a:t>
            </a:r>
            <a:r>
              <a:rPr sz="4000" dirty="0">
                <a:latin typeface="Arial Black" pitchFamily="34" charset="0"/>
              </a:rPr>
              <a:t>done</a:t>
            </a:r>
            <a:r>
              <a:rPr sz="4000" spc="-45" dirty="0">
                <a:latin typeface="Arial Black" pitchFamily="34" charset="0"/>
              </a:rPr>
              <a:t> </a:t>
            </a:r>
            <a:r>
              <a:rPr sz="4000" dirty="0">
                <a:latin typeface="Arial Black" pitchFamily="34" charset="0"/>
              </a:rPr>
              <a:t>in</a:t>
            </a:r>
            <a:r>
              <a:rPr sz="4000" spc="-145" dirty="0">
                <a:latin typeface="Arial Black" pitchFamily="34" charset="0"/>
              </a:rPr>
              <a:t> </a:t>
            </a:r>
            <a:r>
              <a:rPr sz="4000" spc="-20" dirty="0">
                <a:latin typeface="Arial Black" pitchFamily="34" charset="0"/>
              </a:rPr>
              <a:t>UDM?</a:t>
            </a:r>
          </a:p>
        </p:txBody>
      </p:sp>
      <p:sp>
        <p:nvSpPr>
          <p:cNvPr id="3" name="object 3"/>
          <p:cNvSpPr txBox="1"/>
          <p:nvPr/>
        </p:nvSpPr>
        <p:spPr>
          <a:xfrm>
            <a:off x="1172527" y="2943699"/>
            <a:ext cx="5066348" cy="2904000"/>
          </a:xfrm>
          <a:prstGeom prst="rect">
            <a:avLst/>
          </a:prstGeom>
        </p:spPr>
        <p:txBody>
          <a:bodyPr vert="horz" wrap="square" lIns="0" tIns="31115" rIns="0" bIns="0" rtlCol="0">
            <a:spAutoFit/>
          </a:bodyPr>
          <a:lstStyle/>
          <a:p>
            <a:pPr marL="299085" indent="-287020">
              <a:lnSpc>
                <a:spcPct val="100000"/>
              </a:lnSpc>
              <a:spcBef>
                <a:spcPts val="245"/>
              </a:spcBef>
              <a:buClr>
                <a:srgbClr val="1286C3"/>
              </a:buClr>
              <a:buSzPct val="145454"/>
              <a:buFont typeface="Arial"/>
              <a:buChar char="•"/>
              <a:tabLst>
                <a:tab pos="299720" algn="l"/>
              </a:tabLst>
            </a:pPr>
            <a:r>
              <a:rPr sz="2200" dirty="0">
                <a:latin typeface="Corbel"/>
                <a:cs typeface="Corbel"/>
              </a:rPr>
              <a:t>Stock</a:t>
            </a:r>
            <a:r>
              <a:rPr sz="2200" spc="-85" dirty="0">
                <a:latin typeface="Corbel"/>
                <a:cs typeface="Corbel"/>
              </a:rPr>
              <a:t> </a:t>
            </a:r>
            <a:r>
              <a:rPr sz="2200" dirty="0">
                <a:latin typeface="Corbel"/>
                <a:cs typeface="Corbel"/>
              </a:rPr>
              <a:t>Sheet</a:t>
            </a:r>
            <a:r>
              <a:rPr sz="2200" spc="-25" dirty="0">
                <a:latin typeface="Corbel"/>
                <a:cs typeface="Corbel"/>
              </a:rPr>
              <a:t> </a:t>
            </a:r>
            <a:r>
              <a:rPr sz="2200" spc="-10" dirty="0">
                <a:latin typeface="Corbel"/>
                <a:cs typeface="Corbel"/>
              </a:rPr>
              <a:t>Management</a:t>
            </a:r>
            <a:endParaRPr sz="2200">
              <a:latin typeface="Corbel"/>
              <a:cs typeface="Corbel"/>
            </a:endParaRPr>
          </a:p>
          <a:p>
            <a:pPr marL="299085" indent="-287020">
              <a:lnSpc>
                <a:spcPct val="100000"/>
              </a:lnSpc>
              <a:spcBef>
                <a:spcPts val="1090"/>
              </a:spcBef>
              <a:buClr>
                <a:srgbClr val="1286C3"/>
              </a:buClr>
              <a:buSzPct val="145000"/>
              <a:buFont typeface="Arial"/>
              <a:buChar char="•"/>
              <a:tabLst>
                <a:tab pos="299085" algn="l"/>
                <a:tab pos="299720" algn="l"/>
              </a:tabLst>
            </a:pPr>
            <a:r>
              <a:rPr sz="2000" spc="-20" dirty="0">
                <a:latin typeface="Corbel"/>
                <a:cs typeface="Corbel"/>
              </a:rPr>
              <a:t>Stock</a:t>
            </a:r>
            <a:r>
              <a:rPr sz="2000" spc="-125" dirty="0">
                <a:latin typeface="Corbel"/>
                <a:cs typeface="Corbel"/>
              </a:rPr>
              <a:t> </a:t>
            </a:r>
            <a:r>
              <a:rPr sz="2000" spc="-10" dirty="0">
                <a:latin typeface="Corbel"/>
                <a:cs typeface="Corbel"/>
              </a:rPr>
              <a:t>Verification</a:t>
            </a:r>
            <a:r>
              <a:rPr sz="2000" dirty="0">
                <a:latin typeface="Corbel"/>
                <a:cs typeface="Corbel"/>
              </a:rPr>
              <a:t> </a:t>
            </a:r>
            <a:r>
              <a:rPr sz="2000" spc="-10" dirty="0">
                <a:latin typeface="Corbel"/>
                <a:cs typeface="Corbel"/>
              </a:rPr>
              <a:t>(Accounts</a:t>
            </a:r>
            <a:r>
              <a:rPr sz="2000" spc="-30" dirty="0">
                <a:latin typeface="Corbel"/>
                <a:cs typeface="Corbel"/>
              </a:rPr>
              <a:t> </a:t>
            </a:r>
            <a:r>
              <a:rPr sz="2000" dirty="0">
                <a:latin typeface="Corbel"/>
                <a:cs typeface="Corbel"/>
              </a:rPr>
              <a:t>as</a:t>
            </a:r>
            <a:r>
              <a:rPr sz="2000" spc="-30" dirty="0">
                <a:latin typeface="Corbel"/>
                <a:cs typeface="Corbel"/>
              </a:rPr>
              <a:t> </a:t>
            </a:r>
            <a:r>
              <a:rPr sz="2000" dirty="0">
                <a:latin typeface="Corbel"/>
                <a:cs typeface="Corbel"/>
              </a:rPr>
              <a:t>well</a:t>
            </a:r>
            <a:r>
              <a:rPr sz="2000" spc="-25" dirty="0">
                <a:latin typeface="Corbel"/>
                <a:cs typeface="Corbel"/>
              </a:rPr>
              <a:t> </a:t>
            </a:r>
            <a:r>
              <a:rPr sz="2000" dirty="0">
                <a:latin typeface="Corbel"/>
                <a:cs typeface="Corbel"/>
              </a:rPr>
              <a:t>as</a:t>
            </a:r>
            <a:r>
              <a:rPr sz="2000" spc="-45" dirty="0">
                <a:latin typeface="Corbel"/>
                <a:cs typeface="Corbel"/>
              </a:rPr>
              <a:t> </a:t>
            </a:r>
            <a:r>
              <a:rPr sz="2000" spc="-10" dirty="0">
                <a:latin typeface="Corbel"/>
                <a:cs typeface="Corbel"/>
              </a:rPr>
              <a:t>Departmental)</a:t>
            </a:r>
            <a:endParaRPr sz="2000">
              <a:latin typeface="Corbel"/>
              <a:cs typeface="Corbel"/>
            </a:endParaRPr>
          </a:p>
          <a:p>
            <a:pPr marL="299085" indent="-287020">
              <a:lnSpc>
                <a:spcPct val="100000"/>
              </a:lnSpc>
              <a:spcBef>
                <a:spcPts val="1120"/>
              </a:spcBef>
              <a:buClr>
                <a:srgbClr val="1286C3"/>
              </a:buClr>
              <a:buSzPct val="145454"/>
              <a:buFont typeface="Arial"/>
              <a:buChar char="•"/>
              <a:tabLst>
                <a:tab pos="299720" algn="l"/>
              </a:tabLst>
            </a:pPr>
            <a:r>
              <a:rPr sz="2200" dirty="0">
                <a:latin typeface="Corbel"/>
                <a:cs typeface="Corbel"/>
              </a:rPr>
              <a:t>Generation</a:t>
            </a:r>
            <a:r>
              <a:rPr sz="2200" spc="-85" dirty="0">
                <a:latin typeface="Corbel"/>
                <a:cs typeface="Corbel"/>
              </a:rPr>
              <a:t> </a:t>
            </a:r>
            <a:r>
              <a:rPr sz="2200" dirty="0">
                <a:latin typeface="Corbel"/>
                <a:cs typeface="Corbel"/>
              </a:rPr>
              <a:t>of</a:t>
            </a:r>
            <a:r>
              <a:rPr sz="2200" spc="-45" dirty="0">
                <a:latin typeface="Corbel"/>
                <a:cs typeface="Corbel"/>
              </a:rPr>
              <a:t> </a:t>
            </a:r>
            <a:r>
              <a:rPr sz="2200" dirty="0">
                <a:latin typeface="Corbel"/>
                <a:cs typeface="Corbel"/>
              </a:rPr>
              <a:t>Daily</a:t>
            </a:r>
            <a:r>
              <a:rPr sz="2200" spc="-50" dirty="0">
                <a:latin typeface="Corbel"/>
                <a:cs typeface="Corbel"/>
              </a:rPr>
              <a:t> </a:t>
            </a:r>
            <a:r>
              <a:rPr sz="2200" dirty="0">
                <a:latin typeface="Corbel"/>
                <a:cs typeface="Corbel"/>
              </a:rPr>
              <a:t>Material</a:t>
            </a:r>
            <a:r>
              <a:rPr sz="2200" spc="-190" dirty="0">
                <a:latin typeface="Corbel"/>
                <a:cs typeface="Corbel"/>
              </a:rPr>
              <a:t> </a:t>
            </a:r>
            <a:r>
              <a:rPr sz="2200" spc="-10" dirty="0">
                <a:latin typeface="Corbel"/>
                <a:cs typeface="Corbel"/>
              </a:rPr>
              <a:t>Transaction</a:t>
            </a:r>
            <a:r>
              <a:rPr sz="2200" spc="-55" dirty="0">
                <a:latin typeface="Corbel"/>
                <a:cs typeface="Corbel"/>
              </a:rPr>
              <a:t> </a:t>
            </a:r>
            <a:r>
              <a:rPr sz="2200" dirty="0">
                <a:latin typeface="Corbel"/>
                <a:cs typeface="Corbel"/>
              </a:rPr>
              <a:t>Report</a:t>
            </a:r>
            <a:r>
              <a:rPr sz="2200" spc="-55" dirty="0">
                <a:latin typeface="Corbel"/>
                <a:cs typeface="Corbel"/>
              </a:rPr>
              <a:t> </a:t>
            </a:r>
            <a:r>
              <a:rPr sz="2200" spc="-10" dirty="0">
                <a:latin typeface="Corbel"/>
                <a:cs typeface="Corbel"/>
              </a:rPr>
              <a:t>(DMTR)</a:t>
            </a:r>
            <a:endParaRPr sz="2200">
              <a:latin typeface="Corbel"/>
              <a:cs typeface="Corbel"/>
            </a:endParaRPr>
          </a:p>
          <a:p>
            <a:pPr marL="299085" indent="-287020">
              <a:lnSpc>
                <a:spcPct val="100000"/>
              </a:lnSpc>
              <a:spcBef>
                <a:spcPts val="1130"/>
              </a:spcBef>
              <a:buClr>
                <a:srgbClr val="1286C3"/>
              </a:buClr>
              <a:buSzPct val="145454"/>
              <a:buFont typeface="Arial"/>
              <a:buChar char="•"/>
              <a:tabLst>
                <a:tab pos="299720" algn="l"/>
              </a:tabLst>
            </a:pPr>
            <a:r>
              <a:rPr sz="2200" dirty="0">
                <a:latin typeface="Corbel"/>
                <a:cs typeface="Corbel"/>
              </a:rPr>
              <a:t>Inventory</a:t>
            </a:r>
            <a:r>
              <a:rPr sz="2200" spc="-60" dirty="0">
                <a:latin typeface="Corbel"/>
                <a:cs typeface="Corbel"/>
              </a:rPr>
              <a:t> </a:t>
            </a:r>
            <a:r>
              <a:rPr sz="2200" spc="-10" dirty="0">
                <a:latin typeface="Corbel"/>
                <a:cs typeface="Corbel"/>
              </a:rPr>
              <a:t>Management</a:t>
            </a:r>
            <a:endParaRPr sz="2200">
              <a:latin typeface="Corbel"/>
              <a:cs typeface="Corbel"/>
            </a:endParaRPr>
          </a:p>
          <a:p>
            <a:pPr marL="12700">
              <a:lnSpc>
                <a:spcPct val="100000"/>
              </a:lnSpc>
              <a:spcBef>
                <a:spcPts val="1130"/>
              </a:spcBef>
            </a:pPr>
            <a:r>
              <a:rPr sz="2200" dirty="0">
                <a:latin typeface="Corbel"/>
                <a:cs typeface="Corbel"/>
              </a:rPr>
              <a:t>And</a:t>
            </a:r>
            <a:r>
              <a:rPr sz="2200" spc="-40" dirty="0">
                <a:latin typeface="Corbel"/>
                <a:cs typeface="Corbel"/>
              </a:rPr>
              <a:t> </a:t>
            </a:r>
            <a:r>
              <a:rPr sz="2200" dirty="0">
                <a:latin typeface="Corbel"/>
                <a:cs typeface="Corbel"/>
              </a:rPr>
              <a:t>many</a:t>
            </a:r>
            <a:r>
              <a:rPr sz="2200" spc="-45" dirty="0">
                <a:latin typeface="Corbel"/>
                <a:cs typeface="Corbel"/>
              </a:rPr>
              <a:t> </a:t>
            </a:r>
            <a:r>
              <a:rPr sz="2200" spc="-10" dirty="0">
                <a:latin typeface="Corbel"/>
                <a:cs typeface="Corbel"/>
              </a:rPr>
              <a:t>more….</a:t>
            </a:r>
            <a:endParaRPr sz="2200">
              <a:latin typeface="Corbel"/>
              <a:cs typeface="Corbel"/>
            </a:endParaRPr>
          </a:p>
        </p:txBody>
      </p:sp>
    </p:spTree>
    <p:extLst>
      <p:ext uri="{BB962C8B-B14F-4D97-AF65-F5344CB8AC3E}">
        <p14:creationId xmlns:p14="http://schemas.microsoft.com/office/powerpoint/2010/main" val="108316648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428604"/>
            <a:ext cx="8229600" cy="1143000"/>
          </a:xfrm>
        </p:spPr>
        <p:txBody>
          <a:bodyPr>
            <a:normAutofit/>
          </a:bodyPr>
          <a:lstStyle/>
          <a:p>
            <a:pPr algn="ctr"/>
            <a:r>
              <a:rPr lang="en-US" sz="5400" b="1" i="1" dirty="0" smtClean="0"/>
              <a:t>Intended benefits:</a:t>
            </a:r>
            <a:endParaRPr lang="en-US" dirty="0"/>
          </a:p>
        </p:txBody>
      </p:sp>
      <p:sp>
        <p:nvSpPr>
          <p:cNvPr id="3" name="Content Placeholder 2"/>
          <p:cNvSpPr>
            <a:spLocks noGrp="1"/>
          </p:cNvSpPr>
          <p:nvPr>
            <p:ph idx="1"/>
          </p:nvPr>
        </p:nvSpPr>
        <p:spPr>
          <a:xfrm>
            <a:off x="428596" y="1785926"/>
            <a:ext cx="8229600" cy="4389120"/>
          </a:xfrm>
        </p:spPr>
        <p:txBody>
          <a:bodyPr>
            <a:normAutofit fontScale="92500" lnSpcReduction="10000"/>
          </a:bodyPr>
          <a:lstStyle/>
          <a:p>
            <a:endParaRPr lang="en-US" dirty="0" smtClean="0"/>
          </a:p>
          <a:p>
            <a:r>
              <a:rPr lang="en-US" dirty="0" smtClean="0"/>
              <a:t>Computerization of the entire Supply Chain </a:t>
            </a:r>
          </a:p>
          <a:p>
            <a:r>
              <a:rPr lang="en-US" dirty="0" smtClean="0"/>
              <a:t>Optimization of material procurement leading to cost reduction &amp; economy </a:t>
            </a:r>
          </a:p>
          <a:p>
            <a:r>
              <a:rPr lang="en-US" dirty="0" smtClean="0"/>
              <a:t>Improved Level of Service to internal as well as external customers </a:t>
            </a:r>
          </a:p>
          <a:p>
            <a:r>
              <a:rPr lang="en-US" dirty="0" smtClean="0"/>
              <a:t>Traceability of material usage leading to improved Asset Maintenance </a:t>
            </a:r>
          </a:p>
          <a:p>
            <a:r>
              <a:rPr lang="en-US" dirty="0" smtClean="0"/>
              <a:t>Real time information exchange (incl. Stock Position) on pan-India basis </a:t>
            </a:r>
          </a:p>
          <a:p>
            <a:r>
              <a:rPr lang="en-US" dirty="0" smtClean="0"/>
              <a:t>Enhanced efficiency &amp; transparency </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smtClean="0">
                <a:latin typeface="Arial Black" pitchFamily="34" charset="0"/>
              </a:rPr>
              <a:t>UDM Capabilities</a:t>
            </a:r>
            <a:endParaRPr lang="en-US" sz="3600" dirty="0">
              <a:latin typeface="Arial Black" pitchFamily="34" charset="0"/>
            </a:endParaRPr>
          </a:p>
        </p:txBody>
      </p:sp>
      <p:sp>
        <p:nvSpPr>
          <p:cNvPr id="3" name="Content Placeholder 2"/>
          <p:cNvSpPr>
            <a:spLocks noGrp="1"/>
          </p:cNvSpPr>
          <p:nvPr>
            <p:ph idx="1"/>
          </p:nvPr>
        </p:nvSpPr>
        <p:spPr/>
        <p:txBody>
          <a:bodyPr>
            <a:normAutofit fontScale="85000" lnSpcReduction="20000"/>
          </a:bodyPr>
          <a:lstStyle/>
          <a:p>
            <a:endParaRPr lang="en-US" dirty="0" smtClean="0"/>
          </a:p>
          <a:p>
            <a:r>
              <a:rPr lang="en-US" dirty="0" smtClean="0"/>
              <a:t>Creation of Computerized Ledgers </a:t>
            </a:r>
          </a:p>
          <a:p>
            <a:r>
              <a:rPr lang="en-US" b="1" i="1" dirty="0" smtClean="0"/>
              <a:t>Receipt of material: </a:t>
            </a:r>
          </a:p>
          <a:p>
            <a:r>
              <a:rPr lang="en-US" dirty="0" smtClean="0"/>
              <a:t>Directly from Vendors or Contractors against Stores Purchase Orders / GeM Orders / Works Contracts / Cash Purchase / Imprest / Others </a:t>
            </a:r>
          </a:p>
          <a:p>
            <a:r>
              <a:rPr lang="en-US" dirty="0" smtClean="0"/>
              <a:t>From Other User Depots &amp; Consignees </a:t>
            </a:r>
          </a:p>
          <a:p>
            <a:r>
              <a:rPr lang="en-US" dirty="0" smtClean="0"/>
              <a:t>From Stores Depots against S-1313 Demand / S-1830 (Imprest) / Non-Stock R-Notes / Sale Issue Notes </a:t>
            </a:r>
          </a:p>
          <a:p>
            <a:r>
              <a:rPr lang="en-US" dirty="0" smtClean="0"/>
              <a:t>Against Book Transfer </a:t>
            </a:r>
          </a:p>
          <a:p>
            <a:r>
              <a:rPr lang="en-US" dirty="0" smtClean="0"/>
              <a:t>Returned Stock Receipts from Field </a:t>
            </a:r>
          </a:p>
          <a:p>
            <a:r>
              <a:rPr lang="en-US" dirty="0" smtClean="0"/>
              <a:t>Unconnected Receipts </a:t>
            </a:r>
          </a:p>
          <a:p>
            <a:r>
              <a:rPr lang="en-US" dirty="0" smtClean="0"/>
              <a:t>Shop Manufactured material Receipts </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4000" b="1" dirty="0" smtClean="0">
                <a:latin typeface="Arial Black" pitchFamily="34" charset="0"/>
              </a:rPr>
              <a:t>UDM Capabilities</a:t>
            </a:r>
            <a:br>
              <a:rPr lang="en-US" sz="4000" b="1" dirty="0" smtClean="0">
                <a:latin typeface="Arial Black" pitchFamily="34" charset="0"/>
              </a:rPr>
            </a:br>
            <a:r>
              <a:rPr lang="en-US" sz="4000" b="1" dirty="0" err="1" smtClean="0">
                <a:latin typeface="Arial Black" pitchFamily="34" charset="0"/>
              </a:rPr>
              <a:t>Contd</a:t>
            </a:r>
            <a:r>
              <a:rPr lang="en-US" sz="4000" b="1" dirty="0" smtClean="0">
                <a:latin typeface="Arial Black" pitchFamily="34" charset="0"/>
              </a:rPr>
              <a:t>……… 1</a:t>
            </a:r>
            <a:endParaRPr lang="en-US" sz="3200" dirty="0"/>
          </a:p>
        </p:txBody>
      </p:sp>
      <p:sp>
        <p:nvSpPr>
          <p:cNvPr id="3" name="Content Placeholder 2"/>
          <p:cNvSpPr>
            <a:spLocks noGrp="1"/>
          </p:cNvSpPr>
          <p:nvPr>
            <p:ph idx="1"/>
          </p:nvPr>
        </p:nvSpPr>
        <p:spPr/>
        <p:txBody>
          <a:bodyPr>
            <a:normAutofit fontScale="92500" lnSpcReduction="10000"/>
          </a:bodyPr>
          <a:lstStyle/>
          <a:p>
            <a:endParaRPr lang="en-US" dirty="0" smtClean="0"/>
          </a:p>
          <a:p>
            <a:r>
              <a:rPr lang="en-US" dirty="0" smtClean="0"/>
              <a:t>Generation of digitally signed Consignee Receipt Note (CRN) / Consignee Receipt Certificate (CRC) </a:t>
            </a:r>
          </a:p>
          <a:p>
            <a:r>
              <a:rPr lang="en-US" b="1" i="1" dirty="0" smtClean="0"/>
              <a:t>Issue of material: </a:t>
            </a:r>
          </a:p>
          <a:p>
            <a:r>
              <a:rPr lang="en-US" dirty="0" smtClean="0"/>
              <a:t>To End User i.e. Ultimate User </a:t>
            </a:r>
          </a:p>
          <a:p>
            <a:r>
              <a:rPr lang="en-US" dirty="0" smtClean="0"/>
              <a:t>To other User Depots/Consignees </a:t>
            </a:r>
          </a:p>
          <a:p>
            <a:r>
              <a:rPr lang="en-US" dirty="0" smtClean="0"/>
              <a:t>To Contractors </a:t>
            </a:r>
          </a:p>
          <a:p>
            <a:r>
              <a:rPr lang="en-US" dirty="0" smtClean="0"/>
              <a:t>On Book Transfer </a:t>
            </a:r>
          </a:p>
          <a:p>
            <a:r>
              <a:rPr lang="en-US" dirty="0" smtClean="0"/>
              <a:t>To Stores Depots on Advice Note </a:t>
            </a:r>
          </a:p>
          <a:p>
            <a:r>
              <a:rPr lang="en-US" dirty="0" smtClean="0"/>
              <a:t>To Purchasers as Scrap Deliveries against Auction Sale </a:t>
            </a:r>
          </a:p>
          <a:p>
            <a:r>
              <a:rPr lang="en-US" dirty="0" smtClean="0"/>
              <a:t>Provision for Receipt &amp; Issue on Loan &amp; Assistance basis </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4000" b="1" dirty="0">
                <a:latin typeface="Arial Black" pitchFamily="34" charset="0"/>
              </a:rPr>
              <a:t>UDM Capabilities</a:t>
            </a:r>
            <a:br>
              <a:rPr lang="en-US" sz="4000" b="1" dirty="0">
                <a:latin typeface="Arial Black" pitchFamily="34" charset="0"/>
              </a:rPr>
            </a:br>
            <a:r>
              <a:rPr lang="en-US" sz="4000" b="1" dirty="0" err="1">
                <a:latin typeface="Arial Black" pitchFamily="34" charset="0"/>
              </a:rPr>
              <a:t>Contd</a:t>
            </a:r>
            <a:r>
              <a:rPr lang="en-US" sz="4000" b="1" dirty="0">
                <a:latin typeface="Arial Black" pitchFamily="34" charset="0"/>
              </a:rPr>
              <a:t>……… </a:t>
            </a:r>
            <a:r>
              <a:rPr lang="en-US" sz="4000" b="1" dirty="0" smtClean="0">
                <a:latin typeface="Arial Black" pitchFamily="34" charset="0"/>
              </a:rPr>
              <a:t>2</a:t>
            </a:r>
            <a:endParaRPr lang="en-US" sz="4000" dirty="0">
              <a:latin typeface="Arial Black" pitchFamily="34" charset="0"/>
            </a:endParaRPr>
          </a:p>
        </p:txBody>
      </p:sp>
      <p:sp>
        <p:nvSpPr>
          <p:cNvPr id="3" name="Content Placeholder 2"/>
          <p:cNvSpPr>
            <a:spLocks noGrp="1"/>
          </p:cNvSpPr>
          <p:nvPr>
            <p:ph idx="1"/>
          </p:nvPr>
        </p:nvSpPr>
        <p:spPr/>
        <p:txBody>
          <a:bodyPr>
            <a:normAutofit fontScale="77500" lnSpcReduction="20000"/>
          </a:bodyPr>
          <a:lstStyle/>
          <a:p>
            <a:r>
              <a:rPr lang="en-US" dirty="0" smtClean="0"/>
              <a:t>Placement of Demands on User Depots &amp; Demand Management </a:t>
            </a:r>
          </a:p>
          <a:p>
            <a:r>
              <a:rPr lang="en-US" dirty="0" smtClean="0"/>
              <a:t>Generation of computerized Gate Pass for the material issued </a:t>
            </a:r>
          </a:p>
          <a:p>
            <a:r>
              <a:rPr lang="en-US" dirty="0" smtClean="0"/>
              <a:t>Placement of S-1313 &amp; </a:t>
            </a:r>
            <a:r>
              <a:rPr lang="en-US" dirty="0" err="1" smtClean="0"/>
              <a:t>Imprest</a:t>
            </a:r>
            <a:r>
              <a:rPr lang="en-US" dirty="0" smtClean="0"/>
              <a:t> (S-1830) Demands on Stores Depots </a:t>
            </a:r>
          </a:p>
          <a:p>
            <a:r>
              <a:rPr lang="en-US" dirty="0" smtClean="0"/>
              <a:t>Provision for Codification for Non-Stock Items </a:t>
            </a:r>
          </a:p>
          <a:p>
            <a:r>
              <a:rPr lang="en-US" dirty="0" smtClean="0"/>
              <a:t>Facilitates issue of material on FIFO (First In First Out) </a:t>
            </a:r>
          </a:p>
          <a:p>
            <a:r>
              <a:rPr lang="en-US" dirty="0" smtClean="0"/>
              <a:t>Integration with RITES &amp; RDSO Inspection Database </a:t>
            </a:r>
          </a:p>
          <a:p>
            <a:r>
              <a:rPr lang="en-US" dirty="0" smtClean="0"/>
              <a:t>Linkage with IRPSM Work ID while issuing material </a:t>
            </a:r>
          </a:p>
          <a:p>
            <a:r>
              <a:rPr lang="en-US" dirty="0" smtClean="0"/>
              <a:t>Rejection Handling both Initial Rejection as well as Warranty Rejection </a:t>
            </a:r>
          </a:p>
          <a:p>
            <a:r>
              <a:rPr lang="en-US" dirty="0" smtClean="0"/>
              <a:t>Stock Verification (Accounts as well as Departmental) </a:t>
            </a:r>
          </a:p>
          <a:p>
            <a:r>
              <a:rPr lang="en-US" dirty="0" smtClean="0"/>
              <a:t>Stock Sheet Management </a:t>
            </a:r>
          </a:p>
          <a:p>
            <a:pPr>
              <a:buNone/>
            </a:pPr>
            <a:r>
              <a:rPr lang="en-US" i="1" dirty="0" smtClean="0"/>
              <a:t>                                                                                                                </a:t>
            </a:r>
            <a:r>
              <a:rPr lang="en-US" i="1" dirty="0" err="1" smtClean="0"/>
              <a:t>Contd</a:t>
            </a:r>
            <a:r>
              <a:rPr lang="en-US" i="1" dirty="0" smtClean="0"/>
              <a:t>… </a:t>
            </a: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304</TotalTime>
  <Words>1063</Words>
  <Application>Microsoft Office PowerPoint</Application>
  <PresentationFormat>On-screen Show (4:3)</PresentationFormat>
  <Paragraphs>132</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Flow</vt:lpstr>
      <vt:lpstr>PowerPoint Presentation</vt:lpstr>
      <vt:lpstr>                  Genesis</vt:lpstr>
      <vt:lpstr>PowerPoint Presentation</vt:lpstr>
      <vt:lpstr>WHAT is UDM?  What can be done in UDM?</vt:lpstr>
      <vt:lpstr>More about UDM?  What can be done in UDM?</vt:lpstr>
      <vt:lpstr>Intended benefits:</vt:lpstr>
      <vt:lpstr>UDM Capabilities</vt:lpstr>
      <vt:lpstr>UDM Capabilities Contd……… 1</vt:lpstr>
      <vt:lpstr>UDM Capabilities Contd……… 2</vt:lpstr>
      <vt:lpstr>   UDM Capabilities Contd……… 3</vt:lpstr>
      <vt:lpstr>PowerPoint Presentation</vt:lpstr>
      <vt:lpstr>Status</vt:lpstr>
      <vt:lpstr>Way Forward</vt:lpstr>
      <vt:lpstr>                      Requirements  </vt:lpstr>
      <vt:lpstr>On-boarding on UDM  </vt:lpstr>
      <vt:lpstr>PowerPoint Presentation</vt:lpstr>
      <vt:lpstr>PowerPoint Presentation</vt:lpstr>
      <vt:lpstr>Hand-Holding</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cp:lastModifiedBy>D.L.N.PRABHAKAR</cp:lastModifiedBy>
  <cp:revision>46</cp:revision>
  <dcterms:created xsi:type="dcterms:W3CDTF">2022-07-14T11:41:38Z</dcterms:created>
  <dcterms:modified xsi:type="dcterms:W3CDTF">2022-07-24T12:49:44Z</dcterms:modified>
</cp:coreProperties>
</file>