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59" r:id="rId6"/>
    <p:sldId id="260" r:id="rId7"/>
    <p:sldId id="261" r:id="rId8"/>
    <p:sldId id="262" r:id="rId9"/>
    <p:sldId id="263" r:id="rId10"/>
    <p:sldId id="283" r:id="rId11"/>
    <p:sldId id="287" r:id="rId12"/>
    <p:sldId id="290" r:id="rId13"/>
    <p:sldId id="291" r:id="rId14"/>
    <p:sldId id="292" r:id="rId15"/>
    <p:sldId id="288" r:id="rId16"/>
    <p:sldId id="289" r:id="rId17"/>
    <p:sldId id="264" r:id="rId18"/>
    <p:sldId id="284" r:id="rId19"/>
    <p:sldId id="265" r:id="rId20"/>
    <p:sldId id="285" r:id="rId21"/>
    <p:sldId id="266" r:id="rId22"/>
    <p:sldId id="286" r:id="rId23"/>
    <p:sldId id="270" r:id="rId24"/>
    <p:sldId id="271" r:id="rId25"/>
    <p:sldId id="272" r:id="rId26"/>
    <p:sldId id="273" r:id="rId27"/>
    <p:sldId id="274" r:id="rId28"/>
    <p:sldId id="275" r:id="rId29"/>
    <p:sldId id="277" r:id="rId30"/>
    <p:sldId id="278" r:id="rId31"/>
    <p:sldId id="279" r:id="rId32"/>
    <p:sldId id="280" r:id="rId33"/>
    <p:sldId id="281"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fontScale="90000"/>
          </a:bodyPr>
          <a:lstStyle/>
          <a:p>
            <a:r>
              <a:rPr lang="en-US" dirty="0" smtClean="0">
                <a:solidFill>
                  <a:srgbClr val="FF0000"/>
                </a:solidFill>
                <a:latin typeface="Bookman Old Style" pitchFamily="18" charset="0"/>
              </a:rPr>
              <a:t>Stores  Budget</a:t>
            </a:r>
            <a:endParaRPr lang="en-US" dirty="0">
              <a:solidFill>
                <a:srgbClr val="FF0000"/>
              </a:solidFill>
              <a:latin typeface="Bookman Old Style" pitchFamily="18" charset="0"/>
            </a:endParaRPr>
          </a:p>
        </p:txBody>
      </p:sp>
      <p:sp>
        <p:nvSpPr>
          <p:cNvPr id="5" name="Rectangle 3">
            <a:extLst>
              <a:ext uri="{FF2B5EF4-FFF2-40B4-BE49-F238E27FC236}">
                <a16:creationId xmlns="" xmlns:a16="http://schemas.microsoft.com/office/drawing/2014/main" id="{E9F2D980-D1EC-4A50-841C-1D99E7F82B8A}"/>
              </a:ext>
            </a:extLst>
          </p:cNvPr>
          <p:cNvSpPr txBox="1">
            <a:spLocks noChangeArrowheads="1"/>
          </p:cNvSpPr>
          <p:nvPr/>
        </p:nvSpPr>
        <p:spPr>
          <a:xfrm>
            <a:off x="533400" y="990600"/>
            <a:ext cx="8077200" cy="5181600"/>
          </a:xfrm>
          <a:prstGeom prst="rect">
            <a:avLst/>
          </a:prstGeom>
        </p:spPr>
        <p:txBody>
          <a:bodyPr vert="horz" lIns="91440" tIns="45720" rIns="91440" bIns="45720" rtlCol="0">
            <a:normAutofit fontScale="92500" lnSpcReduction="20000"/>
          </a:bodyPr>
          <a:lstStyle/>
          <a:p>
            <a:pPr marL="0" marR="0" lvl="0" indent="0" algn="just"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effectLst/>
                <a:uLnTx/>
                <a:uFillTx/>
                <a:latin typeface="Bookman Old Style" pitchFamily="18" charset="0"/>
              </a:rPr>
              <a:t>Budgeting is a process of planning activities of an organization’s responsibility centers for a future period (usually </a:t>
            </a:r>
            <a:r>
              <a:rPr kumimoji="0" lang="en-US" altLang="en-US" sz="3200" b="0" i="0" u="none" strike="noStrike" kern="1200" cap="none" spc="0" normalizeH="0" baseline="0" noProof="0" dirty="0" smtClean="0">
                <a:ln>
                  <a:noFill/>
                </a:ln>
                <a:effectLst/>
                <a:uLnTx/>
                <a:uFillTx/>
                <a:latin typeface="Bookman Old Style" pitchFamily="18" charset="0"/>
              </a:rPr>
              <a:t>the next </a:t>
            </a:r>
            <a:r>
              <a:rPr kumimoji="0" lang="en-US" altLang="en-US" sz="3200" b="0" i="0" u="none" strike="noStrike" kern="1200" cap="none" spc="0" normalizeH="0" baseline="0" noProof="0" dirty="0" smtClean="0">
                <a:ln>
                  <a:noFill/>
                </a:ln>
                <a:effectLst/>
                <a:uLnTx/>
                <a:uFillTx/>
                <a:latin typeface="Bookman Old Style" pitchFamily="18" charset="0"/>
              </a:rPr>
              <a:t>year).</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altLang="en-US" sz="3200" b="0" i="0" u="none" strike="noStrike" kern="1200" cap="none" spc="0" normalizeH="0" baseline="0" noProof="0" dirty="0" smtClean="0">
              <a:ln>
                <a:noFill/>
              </a:ln>
              <a:effectLst/>
              <a:uLnTx/>
              <a:uFillTx/>
              <a:latin typeface="Bookman Old Style" pitchFamily="18" charset="0"/>
            </a:endParaRPr>
          </a:p>
          <a:p>
            <a:pPr marL="0" marR="0" lvl="0" indent="0" algn="just"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smtClean="0">
                <a:ln>
                  <a:noFill/>
                </a:ln>
                <a:effectLst/>
                <a:uLnTx/>
                <a:uFillTx/>
                <a:latin typeface="Bookman Old Style" pitchFamily="18" charset="0"/>
              </a:rPr>
              <a:t>Further,</a:t>
            </a:r>
            <a:r>
              <a:rPr kumimoji="0" lang="en-US" altLang="en-US" sz="3200" b="0" i="0" u="none" strike="noStrike" kern="1200" cap="none" spc="0" normalizeH="0" noProof="0" dirty="0" smtClean="0">
                <a:ln>
                  <a:noFill/>
                </a:ln>
                <a:effectLst/>
                <a:uLnTx/>
                <a:uFillTx/>
                <a:latin typeface="Bookman Old Style" pitchFamily="18" charset="0"/>
              </a:rPr>
              <a:t> the </a:t>
            </a:r>
            <a:r>
              <a:rPr kumimoji="0" lang="en-US" altLang="en-US" sz="3200" b="0" i="0" u="none" strike="noStrike" kern="1200" cap="none" spc="0" normalizeH="0" baseline="0" noProof="0" dirty="0" smtClean="0">
                <a:ln>
                  <a:noFill/>
                </a:ln>
                <a:effectLst/>
                <a:uLnTx/>
                <a:uFillTx/>
                <a:latin typeface="Bookman Old Style" pitchFamily="18" charset="0"/>
              </a:rPr>
              <a:t>Budget also enables,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800" b="0" i="0" u="none" strike="noStrike" kern="1200" cap="none" spc="0" normalizeH="0" baseline="0" noProof="0" dirty="0" smtClean="0">
                <a:ln>
                  <a:noFill/>
                </a:ln>
                <a:effectLst/>
                <a:uLnTx/>
                <a:uFillTx/>
                <a:latin typeface="Bookman Old Style" pitchFamily="18" charset="0"/>
              </a:rPr>
              <a:t>-Revised planning activities for current year, and expressed in quantitative terms (usually monetary),</a:t>
            </a:r>
          </a:p>
          <a:p>
            <a:pPr marL="457200" marR="0" lvl="1"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800" b="0" i="0" u="none" strike="noStrike" kern="1200" cap="none" spc="0" normalizeH="0" baseline="0" noProof="0" dirty="0" smtClean="0">
                <a:ln>
                  <a:noFill/>
                </a:ln>
                <a:effectLst/>
                <a:uLnTx/>
                <a:uFillTx/>
                <a:latin typeface="Bookman Old Style" pitchFamily="18" charset="0"/>
              </a:rPr>
              <a:t>-Covering a specified period of time (usually one year).</a:t>
            </a:r>
          </a:p>
          <a:p>
            <a:pPr marL="457200" marR="0" lvl="1"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altLang="en-US" sz="2800" b="0" i="0" u="none" strike="noStrike" kern="1200" cap="none" spc="0" normalizeH="0" baseline="0" noProof="0" dirty="0" smtClean="0">
              <a:ln>
                <a:noFill/>
              </a:ln>
              <a:effectLst/>
              <a:uLnTx/>
              <a:uFillTx/>
              <a:latin typeface="Bookman Old Style" pitchFamily="18" charset="0"/>
            </a:endParaRPr>
          </a:p>
          <a:p>
            <a:pPr algn="just">
              <a:lnSpc>
                <a:spcPct val="90000"/>
              </a:lnSpc>
              <a:spcBef>
                <a:spcPct val="20000"/>
              </a:spcBef>
              <a:buFont typeface="Wingdings" pitchFamily="2" charset="2"/>
              <a:buChar char="§"/>
            </a:pPr>
            <a:r>
              <a:rPr lang="en-US" altLang="en-US" sz="2800" dirty="0" smtClean="0">
                <a:latin typeface="Bookman Old Style" pitchFamily="18" charset="0"/>
              </a:rPr>
              <a:t>Chapter XXXI of the Stores Code deals with procedure and preparation of Stores Budget.</a:t>
            </a:r>
            <a:endParaRPr kumimoji="0" lang="en-US" altLang="en-US" sz="2800" b="0" i="0" u="none" strike="noStrike" kern="1200" cap="none" spc="0" normalizeH="0" baseline="0" noProof="0" dirty="0">
              <a:ln>
                <a:noFill/>
              </a:ln>
              <a:effectLst/>
              <a:uLnTx/>
              <a:uFillTx/>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85800"/>
          </a:xfrm>
        </p:spPr>
        <p:txBody>
          <a:bodyPr>
            <a:normAutofit/>
          </a:bodyPr>
          <a:lstStyle/>
          <a:p>
            <a:r>
              <a:rPr lang="en-US" sz="3200" dirty="0" smtClean="0">
                <a:solidFill>
                  <a:srgbClr val="FF0000"/>
                </a:solidFill>
                <a:latin typeface="Bookman Old Style" pitchFamily="18" charset="0"/>
              </a:rPr>
              <a:t>Assessment of Closing/Opening Balance</a:t>
            </a:r>
            <a:endParaRPr lang="en-US" sz="3200" dirty="0">
              <a:solidFill>
                <a:srgbClr val="FF0000"/>
              </a:solidFill>
              <a:latin typeface="Bookman Old Style" pitchFamily="18" charset="0"/>
            </a:endParaRPr>
          </a:p>
        </p:txBody>
      </p:sp>
      <p:sp>
        <p:nvSpPr>
          <p:cNvPr id="3" name="Content Placeholder 2"/>
          <p:cNvSpPr>
            <a:spLocks noGrp="1"/>
          </p:cNvSpPr>
          <p:nvPr>
            <p:ph idx="1"/>
          </p:nvPr>
        </p:nvSpPr>
        <p:spPr>
          <a:xfrm>
            <a:off x="457200" y="990600"/>
            <a:ext cx="8229600" cy="5410200"/>
          </a:xfrm>
        </p:spPr>
        <p:txBody>
          <a:bodyPr>
            <a:normAutofit fontScale="62500" lnSpcReduction="20000"/>
          </a:bodyPr>
          <a:lstStyle/>
          <a:p>
            <a:pPr algn="just"/>
            <a:r>
              <a:rPr lang="en-US" u="sng" dirty="0" smtClean="0">
                <a:latin typeface="Bookman Old Style" pitchFamily="18" charset="0"/>
              </a:rPr>
              <a:t>Balances for Fuel Oil:</a:t>
            </a:r>
            <a:r>
              <a:rPr lang="en-US" dirty="0" smtClean="0">
                <a:latin typeface="Bookman Old Style" pitchFamily="18" charset="0"/>
              </a:rPr>
              <a:t> Generally the balance is to be maintained as per the physical quantity of the 5 days consumption.  It is also to be considered for the purpose fixing the quantities the estimated GTKMS for the ensuring year on account of changes in the traction due to policy of ‘electrification of IR’ and gradual withdrawing of Diesel Engines.</a:t>
            </a:r>
          </a:p>
          <a:p>
            <a:pPr algn="just"/>
            <a:endParaRPr lang="en-US" dirty="0" smtClean="0">
              <a:latin typeface="Bookman Old Style" pitchFamily="18" charset="0"/>
            </a:endParaRPr>
          </a:p>
          <a:p>
            <a:pPr algn="just"/>
            <a:r>
              <a:rPr lang="en-US" u="sng" dirty="0" smtClean="0">
                <a:latin typeface="Bookman Old Style" pitchFamily="18" charset="0"/>
              </a:rPr>
              <a:t>Balance for GP Stores:</a:t>
            </a:r>
            <a:r>
              <a:rPr lang="en-US" dirty="0" smtClean="0">
                <a:latin typeface="Bookman Old Style" pitchFamily="18" charset="0"/>
              </a:rPr>
              <a:t> Generally 15 days consumption of stores of all stock items to be considered for the purpose of maintaining of continuity of stock issues.</a:t>
            </a:r>
          </a:p>
          <a:p>
            <a:pPr algn="just"/>
            <a:endParaRPr lang="en-US" dirty="0" smtClean="0">
              <a:latin typeface="Bookman Old Style" pitchFamily="18" charset="0"/>
            </a:endParaRPr>
          </a:p>
          <a:p>
            <a:pPr algn="just"/>
            <a:r>
              <a:rPr lang="en-US" dirty="0" smtClean="0">
                <a:latin typeface="Bookman Old Style" pitchFamily="18" charset="0"/>
              </a:rPr>
              <a:t>Further, it is to be considered that special changes anticipated during the current year and also in the ensuring year reflecting changes in the balances and pattern of consumption due to integration of IT utilities.</a:t>
            </a:r>
          </a:p>
          <a:p>
            <a:pPr algn="just">
              <a:buNone/>
            </a:pPr>
            <a:endParaRPr lang="en-US" dirty="0" smtClean="0">
              <a:latin typeface="Bookman Old Style" pitchFamily="18" charset="0"/>
            </a:endParaRPr>
          </a:p>
          <a:p>
            <a:pPr algn="just"/>
            <a:r>
              <a:rPr lang="en-US" dirty="0" smtClean="0">
                <a:latin typeface="Bookman Old Style" pitchFamily="18" charset="0"/>
              </a:rPr>
              <a:t>Now with the introduction of </a:t>
            </a:r>
            <a:r>
              <a:rPr lang="en-US" dirty="0" err="1" smtClean="0">
                <a:latin typeface="Bookman Old Style" pitchFamily="18" charset="0"/>
              </a:rPr>
              <a:t>iMMS</a:t>
            </a:r>
            <a:r>
              <a:rPr lang="en-US" dirty="0" smtClean="0">
                <a:latin typeface="Bookman Old Style" pitchFamily="18" charset="0"/>
              </a:rPr>
              <a:t> module connecting the all depots it is necessary that balances for minimum quantity and Buffer Stocks should come down drastically.</a:t>
            </a:r>
            <a:endParaRPr lang="en-US" dirty="0">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09600"/>
          </a:xfrm>
        </p:spPr>
        <p:txBody>
          <a:bodyPr>
            <a:normAutofit fontScale="90000"/>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533400"/>
            <a:ext cx="8534400" cy="5486400"/>
          </a:xfrm>
        </p:spPr>
        <p:txBody>
          <a:bodyPr>
            <a:normAutofit/>
          </a:bodyPr>
          <a:lstStyle/>
          <a:p>
            <a:pPr algn="just"/>
            <a:r>
              <a:rPr lang="en-IN" sz="2400" u="sng" dirty="0" smtClean="0"/>
              <a:t>Railway Stores Transactions for ……..</a:t>
            </a:r>
          </a:p>
          <a:p>
            <a:pPr algn="just"/>
            <a:r>
              <a:rPr lang="en-IN" sz="2400" b="1" u="sng" dirty="0" smtClean="0"/>
              <a:t>Credits</a:t>
            </a:r>
          </a:p>
          <a:p>
            <a:pPr algn="just"/>
            <a:endParaRPr lang="en-IN" sz="2400" u="sng" dirty="0" smtClean="0"/>
          </a:p>
        </p:txBody>
      </p:sp>
      <p:graphicFrame>
        <p:nvGraphicFramePr>
          <p:cNvPr id="4" name="Table 3"/>
          <p:cNvGraphicFramePr>
            <a:graphicFrameLocks noGrp="1"/>
          </p:cNvGraphicFramePr>
          <p:nvPr/>
        </p:nvGraphicFramePr>
        <p:xfrm>
          <a:off x="304800" y="1447800"/>
          <a:ext cx="8686800" cy="5426964"/>
        </p:xfrm>
        <a:graphic>
          <a:graphicData uri="http://schemas.openxmlformats.org/drawingml/2006/table">
            <a:tbl>
              <a:tblPr firstRow="1" bandRow="1">
                <a:tableStyleId>{5C22544A-7EE6-4342-B048-85BDC9FD1C3A}</a:tableStyleId>
              </a:tblPr>
              <a:tblGrid>
                <a:gridCol w="4176346"/>
                <a:gridCol w="1085850"/>
                <a:gridCol w="1169377"/>
                <a:gridCol w="1085850"/>
                <a:gridCol w="1169377"/>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r>
                        <a:rPr lang="en-IN" b="1" u="none" baseline="0" dirty="0" smtClean="0"/>
                        <a:t>E. Issues during year</a:t>
                      </a:r>
                    </a:p>
                    <a:p>
                      <a:r>
                        <a:rPr lang="en-IN" b="1" u="none" baseline="0" dirty="0" smtClean="0"/>
                        <a:t>I to Capital – </a:t>
                      </a:r>
                      <a:r>
                        <a:rPr lang="en-IN" b="1" u="none" baseline="0" dirty="0" err="1" smtClean="0"/>
                        <a:t>Mfg.Suspense</a:t>
                      </a:r>
                      <a:endParaRPr lang="en-IN" b="1" u="none" baseline="0" dirty="0" smtClean="0"/>
                    </a:p>
                    <a:p>
                      <a:r>
                        <a:rPr lang="en-IN" b="1" u="none" baseline="0" dirty="0" smtClean="0"/>
                        <a:t>ii. To Works</a:t>
                      </a:r>
                    </a:p>
                    <a:p>
                      <a:r>
                        <a:rPr lang="en-IN" b="1" u="none" baseline="0" dirty="0" smtClean="0"/>
                        <a:t>iii. To </a:t>
                      </a:r>
                      <a:r>
                        <a:rPr lang="en-IN" b="1" u="none" baseline="0" dirty="0" err="1" smtClean="0"/>
                        <a:t>Misc.Advance</a:t>
                      </a:r>
                      <a:r>
                        <a:rPr lang="en-IN" b="1" u="none" baseline="0" dirty="0" smtClean="0"/>
                        <a:t> – Capital</a:t>
                      </a:r>
                    </a:p>
                    <a:p>
                      <a:r>
                        <a:rPr lang="en-IN" b="1" u="none" baseline="0" dirty="0" err="1" smtClean="0"/>
                        <a:t>iv.a</a:t>
                      </a:r>
                      <a:r>
                        <a:rPr lang="en-IN" b="1" u="none" baseline="0" dirty="0" smtClean="0"/>
                        <a:t>. to Stores – for issue to Coach builder</a:t>
                      </a:r>
                      <a:endParaRPr lang="en-IN" b="1" u="none" dirty="0" smtClean="0"/>
                    </a:p>
                    <a:p>
                      <a:pPr marL="400050" indent="-400050">
                        <a:buNone/>
                      </a:pPr>
                      <a:r>
                        <a:rPr lang="en-IN" dirty="0" smtClean="0"/>
                        <a:t>iv.b.to Stores for issue to Wagon builder</a:t>
                      </a:r>
                    </a:p>
                    <a:p>
                      <a:pPr marL="400050" indent="-400050">
                        <a:buNone/>
                      </a:pPr>
                      <a:r>
                        <a:rPr lang="en-IN" dirty="0" err="1" smtClean="0"/>
                        <a:t>v.To</a:t>
                      </a:r>
                      <a:r>
                        <a:rPr lang="en-IN" dirty="0" smtClean="0"/>
                        <a:t> Revenue Stores (other than Fuel)</a:t>
                      </a:r>
                    </a:p>
                    <a:p>
                      <a:pPr marL="400050" indent="-400050">
                        <a:buNone/>
                      </a:pPr>
                      <a:r>
                        <a:rPr lang="en-IN" dirty="0" err="1" smtClean="0"/>
                        <a:t>vi.a</a:t>
                      </a:r>
                      <a:r>
                        <a:rPr lang="en-IN" dirty="0" smtClean="0"/>
                        <a:t>.</a:t>
                      </a:r>
                      <a:r>
                        <a:rPr lang="en-IN" baseline="0" dirty="0" smtClean="0"/>
                        <a:t> to Sales –Scrap</a:t>
                      </a:r>
                    </a:p>
                    <a:p>
                      <a:pPr marL="400050" indent="-400050">
                        <a:buNone/>
                      </a:pPr>
                      <a:r>
                        <a:rPr lang="en-IN" baseline="0" dirty="0" smtClean="0"/>
                        <a:t>vi.b.to Sales: other than Scrap</a:t>
                      </a:r>
                    </a:p>
                    <a:p>
                      <a:pPr marL="400050" indent="-400050">
                        <a:buNone/>
                      </a:pPr>
                      <a:r>
                        <a:rPr lang="en-IN" baseline="0" dirty="0" smtClean="0"/>
                        <a:t>vi.c.to Inter-</a:t>
                      </a:r>
                      <a:r>
                        <a:rPr lang="en-IN" baseline="0" dirty="0" err="1" smtClean="0"/>
                        <a:t>Rly</a:t>
                      </a:r>
                      <a:r>
                        <a:rPr lang="en-IN" baseline="0" dirty="0" smtClean="0"/>
                        <a:t> Transfer: Scrap</a:t>
                      </a:r>
                    </a:p>
                    <a:p>
                      <a:pPr marL="400050" indent="-400050">
                        <a:buNone/>
                      </a:pPr>
                      <a:r>
                        <a:rPr lang="en-IN" baseline="0" dirty="0" smtClean="0"/>
                        <a:t>vi.d.to Inter-</a:t>
                      </a:r>
                      <a:r>
                        <a:rPr lang="en-IN" baseline="0" dirty="0" err="1" smtClean="0"/>
                        <a:t>Rly</a:t>
                      </a:r>
                      <a:r>
                        <a:rPr lang="en-IN" baseline="0" dirty="0" smtClean="0"/>
                        <a:t> Transfer: Other than scrap</a:t>
                      </a:r>
                    </a:p>
                    <a:p>
                      <a:pPr marL="400050" indent="-400050">
                        <a:buNone/>
                      </a:pPr>
                      <a:r>
                        <a:rPr lang="en-IN" baseline="0" dirty="0" err="1" smtClean="0"/>
                        <a:t>vi.e</a:t>
                      </a:r>
                      <a:r>
                        <a:rPr lang="en-IN" baseline="0" dirty="0" smtClean="0"/>
                        <a:t> </a:t>
                      </a:r>
                      <a:r>
                        <a:rPr lang="en-IN" b="1" baseline="0" dirty="0" smtClean="0"/>
                        <a:t>to Sales/Inter Railway Transfer (</a:t>
                      </a:r>
                      <a:r>
                        <a:rPr lang="en-IN" b="1" baseline="0" dirty="0" err="1" smtClean="0"/>
                        <a:t>vi.a</a:t>
                      </a:r>
                      <a:r>
                        <a:rPr lang="en-IN" b="1" baseline="0" dirty="0" smtClean="0"/>
                        <a:t> +</a:t>
                      </a:r>
                      <a:r>
                        <a:rPr lang="en-IN" b="1" baseline="0" dirty="0" err="1" smtClean="0"/>
                        <a:t>vi.b+vi.c+vi.d</a:t>
                      </a:r>
                      <a:r>
                        <a:rPr lang="en-IN" b="1" baseline="0" dirty="0" smtClean="0"/>
                        <a:t>)</a:t>
                      </a:r>
                    </a:p>
                    <a:p>
                      <a:pPr marL="400050" indent="-400050">
                        <a:buNone/>
                      </a:pPr>
                      <a:r>
                        <a:rPr lang="en-IN" b="0" baseline="0" dirty="0" smtClean="0"/>
                        <a:t>vii. CENVAT Credits</a:t>
                      </a:r>
                    </a:p>
                    <a:p>
                      <a:pPr marL="400050" indent="-400050">
                        <a:buNone/>
                      </a:pPr>
                      <a:r>
                        <a:rPr lang="en-IN" b="1" baseline="0" dirty="0" err="1" smtClean="0"/>
                        <a:t>viii.Total</a:t>
                      </a:r>
                      <a:r>
                        <a:rPr lang="en-IN" b="1" baseline="0" dirty="0" smtClean="0"/>
                        <a:t> Issues – Stores (Other than </a:t>
                      </a:r>
                      <a:r>
                        <a:rPr lang="en-IN" b="1" baseline="0" dirty="0" err="1" smtClean="0"/>
                        <a:t>fule</a:t>
                      </a:r>
                      <a:r>
                        <a:rPr lang="en-IN" b="1" baseline="0" dirty="0" smtClean="0"/>
                        <a:t>)(</a:t>
                      </a:r>
                      <a:r>
                        <a:rPr lang="en-IN" b="1" baseline="0" dirty="0" err="1" smtClean="0"/>
                        <a:t>i+ii+iii+iv.a+v+vi.e+vii</a:t>
                      </a:r>
                      <a:r>
                        <a:rPr lang="en-IN" b="1" baseline="0" dirty="0" smtClean="0"/>
                        <a:t>)</a:t>
                      </a:r>
                    </a:p>
                    <a:p>
                      <a:pPr marL="400050" indent="-400050">
                        <a:buNone/>
                      </a:pP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600" dirty="0" smtClean="0">
                <a:solidFill>
                  <a:srgbClr val="FF0000"/>
                </a:solidFill>
                <a:latin typeface="Bookman Old Style" pitchFamily="18" charset="0"/>
              </a:rPr>
              <a:t>Assessment of Credits – 1/3 </a:t>
            </a:r>
            <a:endParaRPr lang="en-US" sz="36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pPr algn="just"/>
            <a:endParaRPr lang="en-US" b="1" dirty="0" smtClean="0">
              <a:latin typeface="Bookman Old Style" pitchFamily="18" charset="0"/>
            </a:endParaRPr>
          </a:p>
          <a:p>
            <a:pPr algn="just"/>
            <a:r>
              <a:rPr lang="en-US" b="1" dirty="0" smtClean="0">
                <a:latin typeface="Bookman Old Style" pitchFamily="18" charset="0"/>
              </a:rPr>
              <a:t>Issues </a:t>
            </a:r>
            <a:r>
              <a:rPr lang="en-US" b="1" dirty="0" smtClean="0">
                <a:latin typeface="Bookman Old Style" pitchFamily="18" charset="0"/>
              </a:rPr>
              <a:t>to 'Works' (Item I to III of the Statement</a:t>
            </a:r>
            <a:r>
              <a:rPr lang="en-US" b="1" dirty="0" smtClean="0">
                <a:latin typeface="Bookman Old Style" pitchFamily="18" charset="0"/>
              </a:rPr>
              <a:t>)-</a:t>
            </a:r>
            <a:r>
              <a:rPr lang="en-US" dirty="0" smtClean="0">
                <a:latin typeface="Bookman Old Style" pitchFamily="18" charset="0"/>
              </a:rPr>
              <a:t>The expenditure on stores purchased for specific 'works' that can </a:t>
            </a:r>
            <a:r>
              <a:rPr lang="en-US" dirty="0" smtClean="0">
                <a:latin typeface="Bookman Old Style" pitchFamily="18" charset="0"/>
              </a:rPr>
              <a:t>be identified </a:t>
            </a:r>
            <a:r>
              <a:rPr lang="en-US" dirty="0" smtClean="0">
                <a:latin typeface="Bookman Old Style" pitchFamily="18" charset="0"/>
              </a:rPr>
              <a:t>as initio as such, should be debited directly to the 'Works' concerned and not passed through the general stores </a:t>
            </a:r>
            <a:r>
              <a:rPr lang="en-US" dirty="0" smtClean="0">
                <a:latin typeface="Bookman Old Style" pitchFamily="18" charset="0"/>
              </a:rPr>
              <a:t>suspense head</a:t>
            </a:r>
            <a:r>
              <a:rPr lang="en-US" dirty="0" smtClean="0">
                <a:latin typeface="Bookman Old Style" pitchFamily="18" charset="0"/>
              </a:rPr>
              <a:t>. The figures on this accounts </a:t>
            </a:r>
            <a:r>
              <a:rPr lang="en-US" u="sng" dirty="0" smtClean="0">
                <a:latin typeface="Bookman Old Style" pitchFamily="18" charset="0"/>
              </a:rPr>
              <a:t>should not, therefore, be included.</a:t>
            </a:r>
          </a:p>
          <a:p>
            <a:pPr algn="just">
              <a:buNone/>
            </a:pPr>
            <a:r>
              <a:rPr lang="en-US" dirty="0" smtClean="0">
                <a:latin typeface="Bookman Old Style" pitchFamily="18" charset="0"/>
              </a:rPr>
              <a:t>	Estimates </a:t>
            </a:r>
            <a:r>
              <a:rPr lang="en-US" dirty="0" smtClean="0">
                <a:latin typeface="Bookman Old Style" pitchFamily="18" charset="0"/>
              </a:rPr>
              <a:t>for stores required for 'Works' which cannot be identified as stated above should be called for from the </a:t>
            </a:r>
            <a:r>
              <a:rPr lang="en-US" dirty="0" smtClean="0">
                <a:latin typeface="Bookman Old Style" pitchFamily="18" charset="0"/>
              </a:rPr>
              <a:t>Divisional Officers/Heads </a:t>
            </a:r>
            <a:r>
              <a:rPr lang="en-US" dirty="0" smtClean="0">
                <a:latin typeface="Bookman Old Style" pitchFamily="18" charset="0"/>
              </a:rPr>
              <a:t>of Departments by the Controller, of Stores </a:t>
            </a:r>
            <a:r>
              <a:rPr lang="en-US" u="sng" dirty="0" smtClean="0">
                <a:latin typeface="Bookman Old Style" pitchFamily="18" charset="0"/>
              </a:rPr>
              <a:t>and incorporated against the relevant items</a:t>
            </a:r>
            <a:r>
              <a:rPr lang="en-US" dirty="0" smtClean="0">
                <a:latin typeface="Bookman Old Style" pitchFamily="18" charset="0"/>
              </a:rPr>
              <a:t>.</a:t>
            </a:r>
          </a:p>
          <a:p>
            <a:pPr algn="just">
              <a:buNone/>
            </a:pPr>
            <a:endParaRPr lang="en-US" dirty="0" smtClean="0">
              <a:latin typeface="Bookman Old Style" pitchFamily="18" charset="0"/>
            </a:endParaRPr>
          </a:p>
          <a:p>
            <a:pPr algn="just"/>
            <a:r>
              <a:rPr lang="en-US" dirty="0" smtClean="0">
                <a:latin typeface="Bookman Old Style" pitchFamily="18" charset="0"/>
              </a:rPr>
              <a:t>The </a:t>
            </a:r>
            <a:r>
              <a:rPr lang="en-US" dirty="0" smtClean="0">
                <a:latin typeface="Bookman Old Style" pitchFamily="18" charset="0"/>
              </a:rPr>
              <a:t>concerned Heads of Departments sometimes makes modifications in the budget, estimate submitted to them by the </a:t>
            </a:r>
            <a:r>
              <a:rPr lang="en-US" dirty="0" smtClean="0">
                <a:latin typeface="Bookman Old Style" pitchFamily="18" charset="0"/>
              </a:rPr>
              <a:t>various divisions </a:t>
            </a:r>
            <a:r>
              <a:rPr lang="en-US" dirty="0" smtClean="0">
                <a:latin typeface="Bookman Old Style" pitchFamily="18" charset="0"/>
              </a:rPr>
              <a:t>owing to changes in the </a:t>
            </a:r>
            <a:r>
              <a:rPr lang="en-US" dirty="0" err="1" smtClean="0">
                <a:latin typeface="Bookman Old Style" pitchFamily="18" charset="0"/>
              </a:rPr>
              <a:t>programme</a:t>
            </a:r>
            <a:r>
              <a:rPr lang="en-US" dirty="0" smtClean="0">
                <a:latin typeface="Bookman Old Style" pitchFamily="18" charset="0"/>
              </a:rPr>
              <a:t> of works. The effect on the Stores Budget of these modifications should be intimated </a:t>
            </a:r>
            <a:r>
              <a:rPr lang="en-US" dirty="0" smtClean="0">
                <a:latin typeface="Bookman Old Style" pitchFamily="18" charset="0"/>
              </a:rPr>
              <a:t>to the </a:t>
            </a:r>
            <a:r>
              <a:rPr lang="en-US" dirty="0" smtClean="0">
                <a:latin typeface="Bookman Old Style" pitchFamily="18" charset="0"/>
              </a:rPr>
              <a:t>Controller of Stores as soon as they are carried out in the Works </a:t>
            </a:r>
            <a:r>
              <a:rPr lang="en-US" dirty="0" err="1" smtClean="0">
                <a:latin typeface="Bookman Old Style" pitchFamily="18" charset="0"/>
              </a:rPr>
              <a:t>programmes</a:t>
            </a:r>
            <a:r>
              <a:rPr lang="en-US" dirty="0" smtClean="0">
                <a:latin typeface="Bookman Old Style" pitchFamily="18" charset="0"/>
              </a:rPr>
              <a:t> finally submitted to the Railway Board.</a:t>
            </a:r>
            <a:endParaRPr lang="en-US" dirty="0">
              <a:latin typeface="Bookman Old Styl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dirty="0" smtClean="0">
                <a:solidFill>
                  <a:srgbClr val="FF0000"/>
                </a:solidFill>
                <a:latin typeface="Bookman Old Style" pitchFamily="18" charset="0"/>
              </a:rPr>
              <a:t>Assessment of Credits – 2/3 </a:t>
            </a:r>
            <a:endParaRPr lang="en-US" sz="3200" dirty="0">
              <a:solidFill>
                <a:srgbClr val="FF0000"/>
              </a:solidFill>
              <a:latin typeface="Bookman Old Style" pitchFamily="18" charset="0"/>
            </a:endParaRPr>
          </a:p>
        </p:txBody>
      </p:sp>
      <p:sp>
        <p:nvSpPr>
          <p:cNvPr id="3" name="Content Placeholder 2"/>
          <p:cNvSpPr>
            <a:spLocks noGrp="1"/>
          </p:cNvSpPr>
          <p:nvPr>
            <p:ph idx="1"/>
          </p:nvPr>
        </p:nvSpPr>
        <p:spPr>
          <a:xfrm>
            <a:off x="457200" y="838200"/>
            <a:ext cx="8229600" cy="5486400"/>
          </a:xfrm>
        </p:spPr>
        <p:txBody>
          <a:bodyPr>
            <a:normAutofit fontScale="62500" lnSpcReduction="20000"/>
          </a:bodyPr>
          <a:lstStyle/>
          <a:p>
            <a:pPr algn="just"/>
            <a:r>
              <a:rPr lang="en-US" b="1" dirty="0" smtClean="0">
                <a:latin typeface="Bookman Old Style" pitchFamily="18" charset="0"/>
              </a:rPr>
              <a:t>Issue to capital Manufacture Suspense.-</a:t>
            </a:r>
            <a:r>
              <a:rPr lang="en-US" dirty="0" smtClean="0">
                <a:latin typeface="Bookman Old Style" pitchFamily="18" charset="0"/>
              </a:rPr>
              <a:t>These estimates should be initially prepared by the department entrusted with </a:t>
            </a:r>
            <a:r>
              <a:rPr lang="en-US" dirty="0" smtClean="0">
                <a:latin typeface="Bookman Old Style" pitchFamily="18" charset="0"/>
              </a:rPr>
              <a:t>the </a:t>
            </a:r>
            <a:r>
              <a:rPr lang="en-US" u="sng" dirty="0" smtClean="0">
                <a:latin typeface="Bookman Old Style" pitchFamily="18" charset="0"/>
              </a:rPr>
              <a:t>manufacture </a:t>
            </a:r>
            <a:r>
              <a:rPr lang="en-US" u="sng" dirty="0" smtClean="0">
                <a:latin typeface="Bookman Old Style" pitchFamily="18" charset="0"/>
              </a:rPr>
              <a:t>and repair operations </a:t>
            </a:r>
            <a:r>
              <a:rPr lang="en-US" dirty="0" smtClean="0">
                <a:latin typeface="Bookman Old Style" pitchFamily="18" charset="0"/>
              </a:rPr>
              <a:t>in </a:t>
            </a:r>
            <a:r>
              <a:rPr lang="en-US" dirty="0" smtClean="0">
                <a:latin typeface="Bookman Old Style" pitchFamily="18" charset="0"/>
              </a:rPr>
              <a:t>consultation </a:t>
            </a:r>
            <a:r>
              <a:rPr lang="en-US" dirty="0" smtClean="0">
                <a:latin typeface="Bookman Old Style" pitchFamily="18" charset="0"/>
              </a:rPr>
              <a:t>with the respective Accounts Officers and furnished to the stores Department </a:t>
            </a:r>
            <a:r>
              <a:rPr lang="en-US" dirty="0" smtClean="0">
                <a:latin typeface="Bookman Old Style" pitchFamily="18" charset="0"/>
              </a:rPr>
              <a:t>for incorporation in </a:t>
            </a:r>
            <a:r>
              <a:rPr lang="en-US" dirty="0" smtClean="0">
                <a:latin typeface="Bookman Old Style" pitchFamily="18" charset="0"/>
              </a:rPr>
              <a:t>the </a:t>
            </a:r>
            <a:r>
              <a:rPr lang="en-US" dirty="0" smtClean="0">
                <a:latin typeface="Bookman Old Style" pitchFamily="18" charset="0"/>
              </a:rPr>
              <a:t>Stores </a:t>
            </a:r>
            <a:r>
              <a:rPr lang="en-US" dirty="0" smtClean="0">
                <a:latin typeface="Bookman Old Style" pitchFamily="18" charset="0"/>
              </a:rPr>
              <a:t>Budget. </a:t>
            </a:r>
            <a:endParaRPr lang="en-US" dirty="0" smtClean="0">
              <a:latin typeface="Bookman Old Style" pitchFamily="18" charset="0"/>
            </a:endParaRPr>
          </a:p>
          <a:p>
            <a:pPr algn="just">
              <a:buNone/>
            </a:pPr>
            <a:endParaRPr lang="en-US" dirty="0" smtClean="0">
              <a:latin typeface="Bookman Old Style" pitchFamily="18" charset="0"/>
            </a:endParaRPr>
          </a:p>
          <a:p>
            <a:pPr algn="just">
              <a:buNone/>
            </a:pPr>
            <a:r>
              <a:rPr lang="en-US" dirty="0" smtClean="0">
                <a:latin typeface="Bookman Old Style" pitchFamily="18" charset="0"/>
              </a:rPr>
              <a:t>	</a:t>
            </a:r>
            <a:r>
              <a:rPr lang="en-US" dirty="0" smtClean="0">
                <a:latin typeface="Bookman Old Style" pitchFamily="18" charset="0"/>
              </a:rPr>
              <a:t>The </a:t>
            </a:r>
            <a:r>
              <a:rPr lang="en-US" dirty="0" smtClean="0">
                <a:latin typeface="Bookman Old Style" pitchFamily="18" charset="0"/>
              </a:rPr>
              <a:t>value of materials budgeted for under this head should represent the </a:t>
            </a:r>
            <a:r>
              <a:rPr lang="en-US" u="sng" dirty="0" smtClean="0">
                <a:latin typeface="Bookman Old Style" pitchFamily="18" charset="0"/>
              </a:rPr>
              <a:t>value of materials likely </a:t>
            </a:r>
            <a:r>
              <a:rPr lang="en-US" u="sng" dirty="0" smtClean="0">
                <a:latin typeface="Bookman Old Style" pitchFamily="18" charset="0"/>
              </a:rPr>
              <a:t>to be </a:t>
            </a:r>
            <a:r>
              <a:rPr lang="en-US" u="sng" dirty="0" smtClean="0">
                <a:latin typeface="Bookman Old Style" pitchFamily="18" charset="0"/>
              </a:rPr>
              <a:t>drawn by the workshops during the year for the different types of </a:t>
            </a:r>
            <a:r>
              <a:rPr lang="en-US" u="sng" dirty="0" smtClean="0">
                <a:latin typeface="Bookman Old Style" pitchFamily="18" charset="0"/>
              </a:rPr>
              <a:t>products </a:t>
            </a:r>
            <a:r>
              <a:rPr lang="en-US" u="sng" dirty="0" smtClean="0">
                <a:latin typeface="Bookman Old Style" pitchFamily="18" charset="0"/>
              </a:rPr>
              <a:t>to be manufactured</a:t>
            </a:r>
            <a:r>
              <a:rPr lang="en-US" dirty="0" smtClean="0">
                <a:latin typeface="Bookman Old Style" pitchFamily="18" charset="0"/>
              </a:rPr>
              <a:t> as per the approved </a:t>
            </a:r>
            <a:r>
              <a:rPr lang="en-US" dirty="0" smtClean="0">
                <a:latin typeface="Bookman Old Style" pitchFamily="18" charset="0"/>
              </a:rPr>
              <a:t>Production </a:t>
            </a:r>
            <a:r>
              <a:rPr lang="en-US" dirty="0" err="1" smtClean="0">
                <a:latin typeface="Bookman Old Style" pitchFamily="18" charset="0"/>
              </a:rPr>
              <a:t>programme</a:t>
            </a:r>
            <a:r>
              <a:rPr lang="en-US" dirty="0" smtClean="0">
                <a:latin typeface="Bookman Old Style" pitchFamily="18" charset="0"/>
              </a:rPr>
              <a:t> </a:t>
            </a:r>
            <a:r>
              <a:rPr lang="en-US" dirty="0" smtClean="0">
                <a:latin typeface="Bookman Old Style" pitchFamily="18" charset="0"/>
              </a:rPr>
              <a:t>in respect of Production Units. </a:t>
            </a:r>
            <a:endParaRPr lang="en-US" dirty="0" smtClean="0">
              <a:latin typeface="Bookman Old Style" pitchFamily="18" charset="0"/>
            </a:endParaRPr>
          </a:p>
          <a:p>
            <a:pPr algn="just">
              <a:buNone/>
            </a:pPr>
            <a:endParaRPr lang="en-US" dirty="0" smtClean="0">
              <a:latin typeface="Bookman Old Style" pitchFamily="18" charset="0"/>
            </a:endParaRPr>
          </a:p>
          <a:p>
            <a:pPr algn="just">
              <a:buNone/>
            </a:pPr>
            <a:r>
              <a:rPr lang="en-US" dirty="0" smtClean="0">
                <a:latin typeface="Bookman Old Style" pitchFamily="18" charset="0"/>
              </a:rPr>
              <a:t>	</a:t>
            </a:r>
            <a:r>
              <a:rPr lang="en-US" dirty="0" smtClean="0">
                <a:latin typeface="Bookman Old Style" pitchFamily="18" charset="0"/>
              </a:rPr>
              <a:t>The </a:t>
            </a:r>
            <a:r>
              <a:rPr lang="en-US" dirty="0" smtClean="0">
                <a:latin typeface="Bookman Old Style" pitchFamily="18" charset="0"/>
              </a:rPr>
              <a:t>value of materials is assessed adopting the </a:t>
            </a:r>
            <a:r>
              <a:rPr lang="en-US" u="sng" dirty="0" smtClean="0">
                <a:latin typeface="Bookman Old Style" pitchFamily="18" charset="0"/>
              </a:rPr>
              <a:t>latest book average rates </a:t>
            </a:r>
            <a:r>
              <a:rPr lang="en-US" dirty="0" smtClean="0">
                <a:latin typeface="Bookman Old Style" pitchFamily="18" charset="0"/>
              </a:rPr>
              <a:t>available at </a:t>
            </a:r>
            <a:r>
              <a:rPr lang="en-US" dirty="0" smtClean="0">
                <a:latin typeface="Bookman Old Style" pitchFamily="18" charset="0"/>
              </a:rPr>
              <a:t>the time of preparation </a:t>
            </a:r>
            <a:r>
              <a:rPr lang="en-US" dirty="0" smtClean="0">
                <a:latin typeface="Bookman Old Style" pitchFamily="18" charset="0"/>
              </a:rPr>
              <a:t>of the budget</a:t>
            </a:r>
            <a:r>
              <a:rPr lang="en-US" dirty="0" smtClean="0">
                <a:latin typeface="Bookman Old Style" pitchFamily="18" charset="0"/>
              </a:rPr>
              <a:t>.</a:t>
            </a:r>
          </a:p>
          <a:p>
            <a:pPr algn="just"/>
            <a:endParaRPr lang="en-US" dirty="0" smtClean="0">
              <a:latin typeface="Bookman Old Style" pitchFamily="18" charset="0"/>
            </a:endParaRPr>
          </a:p>
          <a:p>
            <a:pPr algn="just"/>
            <a:r>
              <a:rPr lang="en-US" b="1" dirty="0" smtClean="0">
                <a:latin typeface="Bookman Old Style" pitchFamily="18" charset="0"/>
              </a:rPr>
              <a:t>Issues </a:t>
            </a:r>
            <a:r>
              <a:rPr lang="en-US" b="1" dirty="0" smtClean="0">
                <a:latin typeface="Bookman Old Style" pitchFamily="18" charset="0"/>
              </a:rPr>
              <a:t>to Miscellaneous Advances Capital.-</a:t>
            </a:r>
            <a:r>
              <a:rPr lang="en-US" dirty="0" smtClean="0">
                <a:latin typeface="Bookman Old Style" pitchFamily="18" charset="0"/>
              </a:rPr>
              <a:t>These represent issues of stores fabrication etc.</a:t>
            </a:r>
            <a:endParaRPr lang="en-US" dirty="0" smtClean="0">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600" dirty="0" smtClean="0">
                <a:solidFill>
                  <a:srgbClr val="FF0000"/>
                </a:solidFill>
                <a:latin typeface="Bookman Old Style" pitchFamily="18" charset="0"/>
              </a:rPr>
              <a:t>Assessment of Credits – 3/3 </a:t>
            </a:r>
            <a:endParaRPr lang="en-US" sz="36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638800"/>
          </a:xfrm>
        </p:spPr>
        <p:txBody>
          <a:bodyPr>
            <a:normAutofit fontScale="62500" lnSpcReduction="20000"/>
          </a:bodyPr>
          <a:lstStyle/>
          <a:p>
            <a:pPr algn="just"/>
            <a:r>
              <a:rPr lang="en-US" b="1" dirty="0" smtClean="0">
                <a:latin typeface="Bookman Old Style" pitchFamily="18" charset="0"/>
              </a:rPr>
              <a:t>Issues to </a:t>
            </a:r>
            <a:r>
              <a:rPr lang="en-US" b="1" dirty="0" smtClean="0">
                <a:latin typeface="Bookman Old Style" pitchFamily="18" charset="0"/>
              </a:rPr>
              <a:t>Revenue:-</a:t>
            </a:r>
            <a:r>
              <a:rPr lang="en-US" dirty="0" smtClean="0">
                <a:latin typeface="Bookman Old Style" pitchFamily="18" charset="0"/>
              </a:rPr>
              <a:t>These </a:t>
            </a:r>
            <a:r>
              <a:rPr lang="en-US" dirty="0" smtClean="0">
                <a:latin typeface="Bookman Old Style" pitchFamily="18" charset="0"/>
              </a:rPr>
              <a:t>are general purpose stores issued for </a:t>
            </a:r>
            <a:r>
              <a:rPr lang="en-US" u="sng" dirty="0" smtClean="0">
                <a:latin typeface="Bookman Old Style" pitchFamily="18" charset="0"/>
              </a:rPr>
              <a:t>use on </a:t>
            </a:r>
            <a:r>
              <a:rPr lang="en-US" u="sng" dirty="0" smtClean="0">
                <a:latin typeface="Bookman Old Style" pitchFamily="18" charset="0"/>
              </a:rPr>
              <a:t>works of </a:t>
            </a:r>
            <a:r>
              <a:rPr lang="en-US" u="sng" dirty="0" smtClean="0">
                <a:latin typeface="Bookman Old Style" pitchFamily="18" charset="0"/>
              </a:rPr>
              <a:t>the nature of maintenance, repairs and </a:t>
            </a:r>
            <a:r>
              <a:rPr lang="en-US" u="sng" dirty="0" smtClean="0">
                <a:latin typeface="Bookman Old Style" pitchFamily="18" charset="0"/>
              </a:rPr>
              <a:t>operation</a:t>
            </a:r>
            <a:r>
              <a:rPr lang="en-US" dirty="0" smtClean="0">
                <a:latin typeface="Bookman Old Style" pitchFamily="18" charset="0"/>
              </a:rPr>
              <a:t> for </a:t>
            </a:r>
            <a:r>
              <a:rPr lang="en-US" dirty="0" smtClean="0">
                <a:latin typeface="Bookman Old Style" pitchFamily="18" charset="0"/>
              </a:rPr>
              <a:t>which no detailed estimates are prepared </a:t>
            </a:r>
            <a:r>
              <a:rPr lang="en-US" dirty="0" smtClean="0">
                <a:latin typeface="Bookman Old Style" pitchFamily="18" charset="0"/>
              </a:rPr>
              <a:t>by the </a:t>
            </a:r>
            <a:r>
              <a:rPr lang="en-US" dirty="0" smtClean="0">
                <a:latin typeface="Bookman Old Style" pitchFamily="18" charset="0"/>
              </a:rPr>
              <a:t>consuming departments. </a:t>
            </a:r>
            <a:endParaRPr lang="en-US" dirty="0" smtClean="0">
              <a:latin typeface="Bookman Old Style" pitchFamily="18" charset="0"/>
            </a:endParaRPr>
          </a:p>
          <a:p>
            <a:pPr algn="just">
              <a:buNone/>
            </a:pPr>
            <a:endParaRPr lang="en-US" dirty="0" smtClean="0">
              <a:latin typeface="Bookman Old Style" pitchFamily="18" charset="0"/>
            </a:endParaRPr>
          </a:p>
          <a:p>
            <a:pPr algn="just"/>
            <a:r>
              <a:rPr lang="en-US" dirty="0" smtClean="0">
                <a:latin typeface="Bookman Old Style" pitchFamily="18" charset="0"/>
              </a:rPr>
              <a:t>In </a:t>
            </a:r>
            <a:r>
              <a:rPr lang="en-US" dirty="0" smtClean="0">
                <a:latin typeface="Bookman Old Style" pitchFamily="18" charset="0"/>
              </a:rPr>
              <a:t>these cases, the </a:t>
            </a:r>
            <a:r>
              <a:rPr lang="en-US" u="sng" dirty="0" smtClean="0">
                <a:latin typeface="Bookman Old Style" pitchFamily="18" charset="0"/>
              </a:rPr>
              <a:t>average consumption of the last </a:t>
            </a:r>
            <a:r>
              <a:rPr lang="en-US" u="sng" dirty="0" smtClean="0">
                <a:latin typeface="Bookman Old Style" pitchFamily="18" charset="0"/>
              </a:rPr>
              <a:t>three years</a:t>
            </a:r>
            <a:r>
              <a:rPr lang="en-US" dirty="0" smtClean="0">
                <a:latin typeface="Bookman Old Style" pitchFamily="18" charset="0"/>
              </a:rPr>
              <a:t> </a:t>
            </a:r>
            <a:r>
              <a:rPr lang="en-US" dirty="0" smtClean="0">
                <a:latin typeface="Bookman Old Style" pitchFamily="18" charset="0"/>
              </a:rPr>
              <a:t>would after allowing for special items of expenditure, if any, peculiar to each year form fairly accurate guide. Such </a:t>
            </a:r>
            <a:r>
              <a:rPr lang="en-US" dirty="0" smtClean="0">
                <a:latin typeface="Bookman Old Style" pitchFamily="18" charset="0"/>
              </a:rPr>
              <a:t>estimates should </a:t>
            </a:r>
            <a:r>
              <a:rPr lang="en-US" dirty="0" smtClean="0">
                <a:latin typeface="Bookman Old Style" pitchFamily="18" charset="0"/>
              </a:rPr>
              <a:t>be prepared by the Controller of Stores and checked against similar estimates for funds for 'stores from stock' obtained </a:t>
            </a:r>
            <a:r>
              <a:rPr lang="en-US" dirty="0" smtClean="0">
                <a:latin typeface="Bookman Old Style" pitchFamily="18" charset="0"/>
              </a:rPr>
              <a:t>from departments</a:t>
            </a:r>
            <a:r>
              <a:rPr lang="en-US" dirty="0" smtClean="0">
                <a:latin typeface="Bookman Old Style" pitchFamily="18" charset="0"/>
              </a:rPr>
              <a:t>, divisions for the ensuing Year with reference to the </a:t>
            </a:r>
            <a:r>
              <a:rPr lang="en-US" u="sng" dirty="0" smtClean="0">
                <a:latin typeface="Bookman Old Style" pitchFamily="18" charset="0"/>
              </a:rPr>
              <a:t>funds provided by them for "stores in the different Revenue Abstract</a:t>
            </a:r>
            <a:r>
              <a:rPr lang="en-US" dirty="0" smtClean="0">
                <a:latin typeface="Bookman Old Style" pitchFamily="18" charset="0"/>
              </a:rPr>
              <a:t>.</a:t>
            </a:r>
          </a:p>
          <a:p>
            <a:pPr algn="just">
              <a:buNone/>
            </a:pPr>
            <a:endParaRPr lang="en-US" dirty="0" smtClean="0">
              <a:latin typeface="Bookman Old Style" pitchFamily="18" charset="0"/>
            </a:endParaRPr>
          </a:p>
          <a:p>
            <a:pPr algn="just"/>
            <a:r>
              <a:rPr lang="en-US" dirty="0" smtClean="0">
                <a:latin typeface="Bookman Old Style" pitchFamily="18" charset="0"/>
              </a:rPr>
              <a:t>Large variations between the figures communicated to the controller of stores through the departmental estimates and those arrived </a:t>
            </a:r>
            <a:r>
              <a:rPr lang="en-US" dirty="0" smtClean="0">
                <a:latin typeface="Bookman Old Style" pitchFamily="18" charset="0"/>
              </a:rPr>
              <a:t>at on </a:t>
            </a:r>
            <a:r>
              <a:rPr lang="en-US" dirty="0" smtClean="0">
                <a:latin typeface="Bookman Old Style" pitchFamily="18" charset="0"/>
              </a:rPr>
              <a:t>the basis of previous three </a:t>
            </a:r>
            <a:r>
              <a:rPr lang="en-US" dirty="0" smtClean="0">
                <a:latin typeface="Bookman Old Style" pitchFamily="18" charset="0"/>
              </a:rPr>
              <a:t>Year's </a:t>
            </a:r>
            <a:r>
              <a:rPr lang="en-US" dirty="0" smtClean="0">
                <a:latin typeface="Bookman Old Style" pitchFamily="18" charset="0"/>
              </a:rPr>
              <a:t>consumption, should be brought to the notice of the principal officers concerned by the </a:t>
            </a:r>
            <a:r>
              <a:rPr lang="en-US" dirty="0" smtClean="0">
                <a:latin typeface="Bookman Old Style" pitchFamily="18" charset="0"/>
              </a:rPr>
              <a:t>controller of </a:t>
            </a:r>
            <a:r>
              <a:rPr lang="en-US" dirty="0" smtClean="0">
                <a:latin typeface="Bookman Old Style" pitchFamily="18" charset="0"/>
              </a:rPr>
              <a:t>stores in order to decide the figure to be finally adopted for the budget.</a:t>
            </a:r>
            <a:endParaRPr lang="en-US" b="1" dirty="0" smtClean="0">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838200"/>
            <a:ext cx="8534400" cy="5334000"/>
          </a:xfrm>
        </p:spPr>
        <p:txBody>
          <a:bodyPr>
            <a:normAutofit/>
          </a:bodyPr>
          <a:lstStyle/>
          <a:p>
            <a:pPr algn="just"/>
            <a:r>
              <a:rPr lang="en-IN" sz="2400" u="sng" dirty="0" smtClean="0">
                <a:solidFill>
                  <a:schemeClr val="tx1"/>
                </a:solidFill>
              </a:rPr>
              <a:t>Railway Stores Transactions for ……..</a:t>
            </a:r>
          </a:p>
          <a:p>
            <a:pPr algn="just"/>
            <a:r>
              <a:rPr lang="en-IN" sz="2400" b="1" u="sng" dirty="0" smtClean="0">
                <a:solidFill>
                  <a:schemeClr val="tx1"/>
                </a:solidFill>
              </a:rPr>
              <a:t>Credits</a:t>
            </a:r>
          </a:p>
          <a:p>
            <a:pPr algn="just"/>
            <a:endParaRPr lang="en-IN" sz="2400" u="sng" dirty="0" smtClean="0">
              <a:solidFill>
                <a:schemeClr val="tx1"/>
              </a:solidFill>
            </a:endParaRPr>
          </a:p>
        </p:txBody>
      </p:sp>
      <p:graphicFrame>
        <p:nvGraphicFramePr>
          <p:cNvPr id="4" name="Table 3"/>
          <p:cNvGraphicFramePr>
            <a:graphicFrameLocks noGrp="1"/>
          </p:cNvGraphicFramePr>
          <p:nvPr/>
        </p:nvGraphicFramePr>
        <p:xfrm>
          <a:off x="533400" y="1752600"/>
          <a:ext cx="7924800" cy="4648200"/>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50748">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3997452">
                <a:tc>
                  <a:txBody>
                    <a:bodyPr/>
                    <a:lstStyle/>
                    <a:p>
                      <a:pPr marL="400050" indent="-400050">
                        <a:buNone/>
                      </a:pPr>
                      <a:r>
                        <a:rPr lang="en-IN" b="1" dirty="0" smtClean="0"/>
                        <a:t>F-</a:t>
                      </a:r>
                      <a:r>
                        <a:rPr lang="en-IN" b="1" baseline="0" dirty="0" smtClean="0"/>
                        <a:t>    </a:t>
                      </a:r>
                      <a:r>
                        <a:rPr lang="en-IN" b="1" dirty="0" smtClean="0"/>
                        <a:t>Deduct for issues</a:t>
                      </a:r>
                      <a:r>
                        <a:rPr lang="en-IN" b="1" baseline="0" dirty="0" smtClean="0"/>
                        <a:t> within the demand vide item V per contra</a:t>
                      </a:r>
                    </a:p>
                    <a:p>
                      <a:pPr marL="400050" indent="-400050">
                        <a:buNone/>
                      </a:pPr>
                      <a:r>
                        <a:rPr lang="en-IN" b="1" baseline="0" dirty="0" smtClean="0"/>
                        <a:t>G-  Total Credits during the year</a:t>
                      </a:r>
                    </a:p>
                    <a:p>
                      <a:pPr marL="400050" indent="-400050">
                        <a:buNone/>
                      </a:pPr>
                      <a:endParaRPr lang="en-IN" b="1" baseline="0" dirty="0" smtClean="0"/>
                    </a:p>
                    <a:p>
                      <a:pPr marL="400050" indent="-400050">
                        <a:buNone/>
                      </a:pPr>
                      <a:r>
                        <a:rPr lang="en-IN" b="1" u="sng" baseline="0" dirty="0" smtClean="0"/>
                        <a:t>H-Balance at close of the year</a:t>
                      </a:r>
                    </a:p>
                    <a:p>
                      <a:pPr marL="400050" indent="-400050">
                        <a:buNone/>
                      </a:pPr>
                      <a:r>
                        <a:rPr lang="en-IN" b="0" u="none" baseline="0" dirty="0" smtClean="0"/>
                        <a:t>A.1- Stores(Other than Fuel)</a:t>
                      </a:r>
                    </a:p>
                    <a:p>
                      <a:pPr marL="400050" indent="-400050">
                        <a:buNone/>
                      </a:pPr>
                      <a:r>
                        <a:rPr lang="en-IN" b="0" u="none" baseline="0" dirty="0" err="1" smtClean="0"/>
                        <a:t>i.Stores</a:t>
                      </a:r>
                      <a:r>
                        <a:rPr lang="en-IN" b="0" u="none" baseline="0" dirty="0" smtClean="0"/>
                        <a:t>-in-Stock</a:t>
                      </a:r>
                    </a:p>
                    <a:p>
                      <a:pPr marL="400050" indent="-400050">
                        <a:buNone/>
                      </a:pPr>
                      <a:r>
                        <a:rPr lang="en-IN" b="0" u="none" baseline="0" dirty="0" err="1" smtClean="0"/>
                        <a:t>i.a.Scrap</a:t>
                      </a:r>
                      <a:endParaRPr lang="en-IN" b="0" u="none" baseline="0" dirty="0" smtClean="0"/>
                    </a:p>
                    <a:p>
                      <a:pPr marL="400050" indent="-400050">
                        <a:buNone/>
                      </a:pPr>
                      <a:r>
                        <a:rPr lang="en-IN" b="0" u="none" baseline="0" dirty="0" err="1" smtClean="0"/>
                        <a:t>i.b.Other</a:t>
                      </a:r>
                      <a:r>
                        <a:rPr lang="en-IN" b="0" u="none" baseline="0" dirty="0" smtClean="0"/>
                        <a:t> than Scrap</a:t>
                      </a:r>
                    </a:p>
                    <a:p>
                      <a:pPr marL="400050" indent="-400050">
                        <a:buNone/>
                      </a:pPr>
                      <a:r>
                        <a:rPr lang="en-IN" b="1" u="none" baseline="0" dirty="0" smtClean="0"/>
                        <a:t>i.e. Total for Stores-in-Stock (</a:t>
                      </a:r>
                      <a:r>
                        <a:rPr lang="en-IN" b="1" u="none" baseline="0" dirty="0" err="1" smtClean="0"/>
                        <a:t>i.a+i.b</a:t>
                      </a:r>
                      <a:r>
                        <a:rPr lang="en-IN" b="1" u="none" baseline="0" dirty="0" smtClean="0"/>
                        <a:t>)</a:t>
                      </a:r>
                    </a:p>
                    <a:p>
                      <a:pPr marL="400050" indent="-400050">
                        <a:buNone/>
                      </a:pPr>
                      <a:r>
                        <a:rPr lang="en-IN" b="1" u="none" baseline="0" dirty="0" err="1" smtClean="0"/>
                        <a:t>ii.Stores</a:t>
                      </a:r>
                      <a:r>
                        <a:rPr lang="en-IN" b="1" u="none" baseline="0" dirty="0" smtClean="0"/>
                        <a:t>-in-Transit</a:t>
                      </a:r>
                    </a:p>
                    <a:p>
                      <a:pPr marL="400050" indent="-400050">
                        <a:buNone/>
                      </a:pPr>
                      <a:r>
                        <a:rPr lang="en-IN" b="1" u="none" baseline="0" dirty="0" err="1" smtClean="0"/>
                        <a:t>iii.Outstanding</a:t>
                      </a:r>
                      <a:r>
                        <a:rPr lang="en-IN" b="1" u="none" baseline="0" dirty="0" smtClean="0"/>
                        <a:t> in Stock </a:t>
                      </a:r>
                      <a:r>
                        <a:rPr lang="en-IN" b="1" u="none" baseline="0" dirty="0" err="1" smtClean="0"/>
                        <a:t>Adjustement</a:t>
                      </a:r>
                      <a:r>
                        <a:rPr lang="en-IN" b="1" u="none" baseline="0" dirty="0" smtClean="0"/>
                        <a:t> Account</a:t>
                      </a:r>
                    </a:p>
                    <a:p>
                      <a:pPr marL="400050" indent="-400050">
                        <a:buNone/>
                      </a:pPr>
                      <a:r>
                        <a:rPr lang="en-IN" b="1" u="none" baseline="0" dirty="0" err="1" smtClean="0"/>
                        <a:t>iii.a.Scrap</a:t>
                      </a:r>
                      <a:endParaRPr lang="en-IN" b="1" u="none"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990600"/>
            <a:ext cx="8534400" cy="5334000"/>
          </a:xfrm>
        </p:spPr>
        <p:txBody>
          <a:bodyPr>
            <a:normAutofit/>
          </a:bodyPr>
          <a:lstStyle/>
          <a:p>
            <a:pPr algn="just"/>
            <a:r>
              <a:rPr lang="en-IN" sz="2400" u="sng" dirty="0" smtClean="0"/>
              <a:t>Railway Stores Transactions for ……..</a:t>
            </a:r>
          </a:p>
          <a:p>
            <a:pPr algn="just"/>
            <a:r>
              <a:rPr lang="en-IN" sz="2400" b="1" u="sng" dirty="0" smtClean="0"/>
              <a:t>Credits</a:t>
            </a:r>
          </a:p>
          <a:p>
            <a:pPr algn="just"/>
            <a:endParaRPr lang="en-IN" sz="2400" u="sng" dirty="0" smtClean="0"/>
          </a:p>
        </p:txBody>
      </p:sp>
      <p:graphicFrame>
        <p:nvGraphicFramePr>
          <p:cNvPr id="4" name="Table 3"/>
          <p:cNvGraphicFramePr>
            <a:graphicFrameLocks noGrp="1"/>
          </p:cNvGraphicFramePr>
          <p:nvPr/>
        </p:nvGraphicFramePr>
        <p:xfrm>
          <a:off x="533400" y="1981200"/>
          <a:ext cx="7924800" cy="4878324"/>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pPr marL="400050" indent="-400050">
                        <a:buNone/>
                      </a:pPr>
                      <a:r>
                        <a:rPr lang="en-IN" b="1" baseline="0" dirty="0" smtClean="0"/>
                        <a:t> </a:t>
                      </a:r>
                      <a:r>
                        <a:rPr lang="en-IN" b="1" dirty="0" err="1" smtClean="0"/>
                        <a:t>iii.b.Other</a:t>
                      </a:r>
                      <a:r>
                        <a:rPr lang="en-IN" b="1" dirty="0" smtClean="0"/>
                        <a:t> than Scrap</a:t>
                      </a:r>
                    </a:p>
                    <a:p>
                      <a:pPr marL="400050" indent="-400050">
                        <a:buNone/>
                      </a:pPr>
                      <a:r>
                        <a:rPr lang="en-IN" b="1" dirty="0" err="1" smtClean="0"/>
                        <a:t>iii.c.Total</a:t>
                      </a:r>
                      <a:r>
                        <a:rPr lang="en-IN" b="1" dirty="0" smtClean="0"/>
                        <a:t> for Outstanding in SAA(</a:t>
                      </a:r>
                      <a:r>
                        <a:rPr lang="en-IN" b="1" dirty="0" err="1" smtClean="0"/>
                        <a:t>iii.a</a:t>
                      </a:r>
                      <a:r>
                        <a:rPr lang="en-IN" b="1" baseline="0" dirty="0" smtClean="0"/>
                        <a:t> +</a:t>
                      </a:r>
                      <a:r>
                        <a:rPr lang="en-IN" b="1" baseline="0" dirty="0" err="1" smtClean="0"/>
                        <a:t>iii.b</a:t>
                      </a:r>
                      <a:r>
                        <a:rPr lang="en-IN" b="1" baseline="0" dirty="0" smtClean="0"/>
                        <a:t>)</a:t>
                      </a:r>
                    </a:p>
                    <a:p>
                      <a:pPr marL="400050" indent="-400050">
                        <a:buNone/>
                      </a:pPr>
                      <a:r>
                        <a:rPr lang="en-IN" b="1" baseline="0" dirty="0" err="1" smtClean="0"/>
                        <a:t>iv.Outstanding</a:t>
                      </a:r>
                      <a:r>
                        <a:rPr lang="en-IN" b="1" baseline="0" dirty="0" smtClean="0"/>
                        <a:t> Purchase Suspense</a:t>
                      </a:r>
                    </a:p>
                    <a:p>
                      <a:pPr marL="400050" indent="-400050">
                        <a:buNone/>
                      </a:pPr>
                      <a:r>
                        <a:rPr lang="en-IN" b="1" baseline="0" dirty="0" err="1" smtClean="0"/>
                        <a:t>v.Outstanding</a:t>
                      </a:r>
                      <a:r>
                        <a:rPr lang="en-IN" b="1" baseline="0" dirty="0" smtClean="0"/>
                        <a:t> Sales Suspense</a:t>
                      </a:r>
                    </a:p>
                    <a:p>
                      <a:pPr marL="400050" indent="-400050">
                        <a:buNone/>
                      </a:pPr>
                      <a:r>
                        <a:rPr lang="en-IN" b="1" baseline="0" dirty="0" err="1" smtClean="0"/>
                        <a:t>v.a.Scrap</a:t>
                      </a:r>
                      <a:endParaRPr lang="en-IN" b="1" baseline="0" dirty="0" smtClean="0"/>
                    </a:p>
                    <a:p>
                      <a:pPr marL="400050" indent="-400050">
                        <a:buNone/>
                      </a:pPr>
                      <a:r>
                        <a:rPr lang="en-IN" b="1" baseline="0" dirty="0" err="1" smtClean="0"/>
                        <a:t>v.b.Other</a:t>
                      </a:r>
                      <a:r>
                        <a:rPr lang="en-IN" b="1" baseline="0" dirty="0" smtClean="0"/>
                        <a:t> than scrap</a:t>
                      </a:r>
                    </a:p>
                    <a:p>
                      <a:pPr marL="400050" indent="-400050">
                        <a:buNone/>
                      </a:pPr>
                      <a:r>
                        <a:rPr lang="en-IN" b="1" baseline="0" dirty="0" err="1" smtClean="0"/>
                        <a:t>v.c.Total</a:t>
                      </a:r>
                      <a:r>
                        <a:rPr lang="en-IN" b="1" baseline="0" dirty="0" smtClean="0"/>
                        <a:t> for Outstanding Sales Suspense(</a:t>
                      </a:r>
                      <a:r>
                        <a:rPr lang="en-IN" b="1" baseline="0" dirty="0" err="1" smtClean="0"/>
                        <a:t>V.a+v.b</a:t>
                      </a:r>
                      <a:r>
                        <a:rPr lang="en-IN" b="1" baseline="0" dirty="0" smtClean="0"/>
                        <a:t>)</a:t>
                      </a:r>
                    </a:p>
                    <a:p>
                      <a:pPr marL="400050" indent="-400050">
                        <a:buNone/>
                      </a:pPr>
                      <a:r>
                        <a:rPr lang="en-IN" b="1" baseline="0" dirty="0" err="1" smtClean="0"/>
                        <a:t>vi.Total</a:t>
                      </a:r>
                      <a:r>
                        <a:rPr lang="en-IN" b="1" baseline="0" dirty="0" smtClean="0"/>
                        <a:t> for Stores (</a:t>
                      </a:r>
                      <a:r>
                        <a:rPr lang="en-IN" b="1" baseline="0" dirty="0" err="1" smtClean="0"/>
                        <a:t>i.c+ii+iii.c+iv+v.c</a:t>
                      </a:r>
                      <a:r>
                        <a:rPr lang="en-IN" b="1" baseline="0" dirty="0" smtClean="0"/>
                        <a:t>)</a:t>
                      </a:r>
                    </a:p>
                    <a:p>
                      <a:pPr marL="400050" indent="-400050">
                        <a:buNone/>
                      </a:pPr>
                      <a:r>
                        <a:rPr lang="en-IN" b="1" baseline="0" dirty="0" smtClean="0"/>
                        <a:t>I-Grand Total</a:t>
                      </a:r>
                    </a:p>
                    <a:p>
                      <a:pPr marL="400050" indent="-400050">
                        <a:buNone/>
                      </a:pPr>
                      <a:r>
                        <a:rPr lang="en-IN" b="1" baseline="0" dirty="0" smtClean="0"/>
                        <a:t>Net Debit/Credit during year</a:t>
                      </a:r>
                    </a:p>
                    <a:p>
                      <a:pPr marL="400050" indent="-400050">
                        <a:buNone/>
                      </a:pPr>
                      <a:r>
                        <a:rPr lang="en-IN" b="1" baseline="0" dirty="0" smtClean="0"/>
                        <a:t>Budget Allotment Required</a:t>
                      </a:r>
                    </a:p>
                    <a:p>
                      <a:pPr marL="400050" indent="-400050">
                        <a:buNone/>
                      </a:pPr>
                      <a:r>
                        <a:rPr lang="en-IN" b="1" baseline="0" dirty="0" smtClean="0"/>
                        <a:t>TOR –Stores(Other than Fuel)</a:t>
                      </a:r>
                    </a:p>
                    <a:p>
                      <a:pPr marL="400050" indent="-400050">
                        <a:buNone/>
                      </a:pPr>
                      <a:endParaRPr lang="en-IN" b="1"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990600"/>
            <a:ext cx="8534400" cy="5334000"/>
          </a:xfrm>
        </p:spPr>
        <p:txBody>
          <a:bodyPr>
            <a:normAutofit/>
          </a:bodyPr>
          <a:lstStyle/>
          <a:p>
            <a:pPr algn="just"/>
            <a:r>
              <a:rPr lang="en-IN" sz="2400" u="sng" dirty="0" smtClean="0"/>
              <a:t>Railway Stores Transactions for ……..</a:t>
            </a:r>
          </a:p>
          <a:p>
            <a:pPr algn="just"/>
            <a:endParaRPr lang="en-IN" sz="2400" u="sng" dirty="0" smtClean="0"/>
          </a:p>
          <a:p>
            <a:pPr algn="just"/>
            <a:endParaRPr lang="en-IN" sz="2400" u="sng" dirty="0" smtClean="0"/>
          </a:p>
        </p:txBody>
      </p:sp>
      <p:graphicFrame>
        <p:nvGraphicFramePr>
          <p:cNvPr id="4" name="Table 3"/>
          <p:cNvGraphicFramePr>
            <a:graphicFrameLocks noGrp="1"/>
          </p:cNvGraphicFramePr>
          <p:nvPr/>
        </p:nvGraphicFramePr>
        <p:xfrm>
          <a:off x="533400" y="1600199"/>
          <a:ext cx="7924800" cy="4694023"/>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701143">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3928222">
                <a:tc>
                  <a:txBody>
                    <a:bodyPr/>
                    <a:lstStyle/>
                    <a:p>
                      <a:r>
                        <a:rPr lang="en-IN" sz="1600" dirty="0" smtClean="0"/>
                        <a:t>I Receipts During the year :</a:t>
                      </a:r>
                    </a:p>
                    <a:p>
                      <a:endParaRPr lang="en-IN" sz="1600" dirty="0" smtClean="0"/>
                    </a:p>
                    <a:p>
                      <a:r>
                        <a:rPr lang="en-IN" sz="1600" dirty="0" smtClean="0"/>
                        <a:t>A. Stores Purchase Grant</a:t>
                      </a:r>
                    </a:p>
                    <a:p>
                      <a:r>
                        <a:rPr lang="en-IN" sz="1600" dirty="0" smtClean="0"/>
                        <a:t>    </a:t>
                      </a:r>
                      <a:r>
                        <a:rPr lang="en-IN" sz="1600" baseline="0" dirty="0" smtClean="0"/>
                        <a:t> </a:t>
                      </a:r>
                      <a:r>
                        <a:rPr lang="en-IN" sz="1600" dirty="0" smtClean="0"/>
                        <a:t> for Gen. Purpose Stores from</a:t>
                      </a:r>
                    </a:p>
                    <a:p>
                      <a:r>
                        <a:rPr lang="en-IN" sz="1600" dirty="0" smtClean="0"/>
                        <a:t>      DGS&amp;D</a:t>
                      </a:r>
                    </a:p>
                    <a:p>
                      <a:r>
                        <a:rPr lang="en-IN" sz="1600" dirty="0" smtClean="0"/>
                        <a:t>      For other than DGS&amp;D</a:t>
                      </a:r>
                    </a:p>
                    <a:p>
                      <a:r>
                        <a:rPr lang="en-IN" sz="1600" dirty="0" smtClean="0"/>
                        <a:t>      For</a:t>
                      </a:r>
                      <a:r>
                        <a:rPr lang="en-IN" sz="1600" baseline="0" dirty="0" smtClean="0"/>
                        <a:t> Construction Depot</a:t>
                      </a:r>
                    </a:p>
                    <a:p>
                      <a:r>
                        <a:rPr lang="en-IN" sz="1600" baseline="0" dirty="0" smtClean="0"/>
                        <a:t>      For issues to Coach builders</a:t>
                      </a:r>
                    </a:p>
                    <a:p>
                      <a:r>
                        <a:rPr lang="en-IN" sz="1600" baseline="0" dirty="0" smtClean="0"/>
                        <a:t>      For issues to Wagon builders</a:t>
                      </a:r>
                    </a:p>
                    <a:p>
                      <a:r>
                        <a:rPr lang="en-IN" sz="1600" baseline="0" dirty="0" smtClean="0"/>
                        <a:t>      For production of locomotives</a:t>
                      </a:r>
                      <a:endParaRPr lang="en-IN" sz="1600" dirty="0" smtClean="0"/>
                    </a:p>
                    <a:p>
                      <a:r>
                        <a:rPr lang="en-IN" sz="1600" dirty="0" smtClean="0"/>
                        <a:t>      For production</a:t>
                      </a:r>
                      <a:r>
                        <a:rPr lang="en-IN" sz="1600" baseline="0" dirty="0" smtClean="0"/>
                        <a:t> of other rolling stock</a:t>
                      </a:r>
                      <a:r>
                        <a:rPr lang="en-IN" sz="1600" dirty="0" smtClean="0"/>
                        <a:t>  </a:t>
                      </a:r>
                    </a:p>
                    <a:p>
                      <a:r>
                        <a:rPr lang="en-IN" sz="1600" dirty="0" smtClean="0"/>
                        <a:t>      For defraying charged expenditure   </a:t>
                      </a:r>
                    </a:p>
                    <a:p>
                      <a:endParaRPr lang="en-IN" sz="1600" dirty="0" smtClean="0"/>
                    </a:p>
                    <a:p>
                      <a:r>
                        <a:rPr lang="en-IN" sz="1600" b="1" dirty="0" smtClean="0"/>
                        <a:t>Total  Purchase Grant (</a:t>
                      </a:r>
                      <a:r>
                        <a:rPr lang="en-IN" sz="1600" b="1" dirty="0" err="1" smtClean="0"/>
                        <a:t>i.a</a:t>
                      </a:r>
                      <a:r>
                        <a:rPr lang="en-IN" sz="1600" b="1" dirty="0" smtClean="0"/>
                        <a:t> to </a:t>
                      </a:r>
                      <a:r>
                        <a:rPr lang="en-IN" sz="1600" b="1" dirty="0" err="1" smtClean="0"/>
                        <a:t>i.h</a:t>
                      </a:r>
                      <a:r>
                        <a:rPr lang="en-IN" sz="1600" b="1" dirty="0" smtClean="0"/>
                        <a:t>)     </a:t>
                      </a:r>
                    </a:p>
                    <a:p>
                      <a:endParaRPr lang="en-IN" sz="1600" dirty="0" smtClean="0"/>
                    </a:p>
                    <a:p>
                      <a:endParaRPr lang="en-IN" sz="1600"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solidFill>
                  <a:srgbClr val="FF0000"/>
                </a:solidFill>
                <a:latin typeface="Bookman Old Style" pitchFamily="18" charset="0"/>
              </a:rPr>
              <a:t>Assessment of Purchase Grant </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04800" y="914400"/>
            <a:ext cx="8458200" cy="5410200"/>
          </a:xfrm>
        </p:spPr>
        <p:txBody>
          <a:bodyPr>
            <a:normAutofit fontScale="55000" lnSpcReduction="20000"/>
          </a:bodyPr>
          <a:lstStyle/>
          <a:p>
            <a:pPr algn="just"/>
            <a:endParaRPr lang="en-US" dirty="0" smtClean="0">
              <a:latin typeface="Bookman Old Style" pitchFamily="18" charset="0"/>
            </a:endParaRPr>
          </a:p>
          <a:p>
            <a:pPr algn="just"/>
            <a:r>
              <a:rPr lang="en-US" dirty="0" smtClean="0">
                <a:latin typeface="Bookman Old Style" pitchFamily="18" charset="0"/>
              </a:rPr>
              <a:t>The </a:t>
            </a:r>
            <a:r>
              <a:rPr lang="en-US" dirty="0" smtClean="0">
                <a:latin typeface="Bookman Old Style" pitchFamily="18" charset="0"/>
              </a:rPr>
              <a:t>value of </a:t>
            </a:r>
            <a:r>
              <a:rPr lang="en-US" dirty="0" smtClean="0">
                <a:latin typeface="Bookman Old Style" pitchFamily="18" charset="0"/>
              </a:rPr>
              <a:t>General Purpose </a:t>
            </a:r>
            <a:r>
              <a:rPr lang="en-US" dirty="0" smtClean="0">
                <a:latin typeface="Bookman Old Style" pitchFamily="18" charset="0"/>
              </a:rPr>
              <a:t>stores to be purchased and paid for and passing </a:t>
            </a:r>
            <a:r>
              <a:rPr lang="en-US" dirty="0" smtClean="0">
                <a:latin typeface="Bookman Old Style" pitchFamily="18" charset="0"/>
              </a:rPr>
              <a:t>through Stores </a:t>
            </a:r>
            <a:r>
              <a:rPr lang="en-US" dirty="0" smtClean="0">
                <a:latin typeface="Bookman Old Style" pitchFamily="18" charset="0"/>
              </a:rPr>
              <a:t>Suspense for ultimate issue for maintenance repairs and operation should be included under this head. </a:t>
            </a:r>
            <a:r>
              <a:rPr lang="en-US" u="sng" dirty="0" smtClean="0">
                <a:latin typeface="Bookman Old Style" pitchFamily="18" charset="0"/>
              </a:rPr>
              <a:t>This should be the </a:t>
            </a:r>
            <a:r>
              <a:rPr lang="en-US" u="sng" dirty="0" smtClean="0">
                <a:latin typeface="Bookman Old Style" pitchFamily="18" charset="0"/>
              </a:rPr>
              <a:t>last item </a:t>
            </a:r>
            <a:r>
              <a:rPr lang="en-US" u="sng" dirty="0" smtClean="0">
                <a:latin typeface="Bookman Old Style" pitchFamily="18" charset="0"/>
              </a:rPr>
              <a:t>to be budgeted for in this estimate.</a:t>
            </a:r>
            <a:r>
              <a:rPr lang="en-US" dirty="0" smtClean="0">
                <a:latin typeface="Bookman Old Style" pitchFamily="18" charset="0"/>
              </a:rPr>
              <a:t> When all the other item had been filled in on the Debit and Credit sides, the two side </a:t>
            </a:r>
            <a:r>
              <a:rPr lang="en-US" dirty="0" smtClean="0">
                <a:latin typeface="Bookman Old Style" pitchFamily="18" charset="0"/>
              </a:rPr>
              <a:t>over those </a:t>
            </a:r>
            <a:r>
              <a:rPr lang="en-US" dirty="0" smtClean="0">
                <a:latin typeface="Bookman Old Style" pitchFamily="18" charset="0"/>
              </a:rPr>
              <a:t>on the debit side will represent the amount required for the purchase of Stores for General Purposes</a:t>
            </a:r>
            <a:r>
              <a:rPr lang="en-US" dirty="0" smtClean="0">
                <a:latin typeface="Bookman Old Style" pitchFamily="18" charset="0"/>
              </a:rPr>
              <a:t>.(Balancing figure)</a:t>
            </a:r>
          </a:p>
          <a:p>
            <a:pPr algn="just">
              <a:buNone/>
            </a:pPr>
            <a:endParaRPr lang="en-US" dirty="0" smtClean="0">
              <a:latin typeface="Bookman Old Style" pitchFamily="18" charset="0"/>
            </a:endParaRPr>
          </a:p>
          <a:p>
            <a:pPr algn="just"/>
            <a:r>
              <a:rPr lang="en-US" dirty="0" smtClean="0">
                <a:latin typeface="Bookman Old Style" pitchFamily="18" charset="0"/>
              </a:rPr>
              <a:t>In </a:t>
            </a:r>
            <a:r>
              <a:rPr lang="en-US" dirty="0" smtClean="0">
                <a:latin typeface="Bookman Old Style" pitchFamily="18" charset="0"/>
              </a:rPr>
              <a:t>estimating he value of stores to be purchased, the following factors should be taken into consideration</a:t>
            </a:r>
            <a:r>
              <a:rPr lang="en-US" dirty="0" smtClean="0">
                <a:latin typeface="Bookman Old Style" pitchFamily="18" charset="0"/>
              </a:rPr>
              <a:t>.</a:t>
            </a:r>
          </a:p>
          <a:p>
            <a:pPr algn="just">
              <a:buNone/>
            </a:pPr>
            <a:endParaRPr lang="en-US" dirty="0" smtClean="0">
              <a:latin typeface="Bookman Old Style" pitchFamily="18" charset="0"/>
            </a:endParaRPr>
          </a:p>
          <a:p>
            <a:pPr marL="914400" lvl="1" indent="-514350" algn="just">
              <a:buAutoNum type="alphaLcParenBoth"/>
            </a:pPr>
            <a:r>
              <a:rPr lang="en-US" dirty="0" smtClean="0">
                <a:latin typeface="Bookman Old Style" pitchFamily="18" charset="0"/>
              </a:rPr>
              <a:t>Estimated </a:t>
            </a:r>
            <a:r>
              <a:rPr lang="en-US" dirty="0" smtClean="0">
                <a:latin typeface="Bookman Old Style" pitchFamily="18" charset="0"/>
              </a:rPr>
              <a:t>throw forward from previous year, (i.e. value of stores, indents for which were certified against previous </a:t>
            </a:r>
            <a:r>
              <a:rPr lang="en-US" dirty="0" smtClean="0">
                <a:latin typeface="Bookman Old Style" pitchFamily="18" charset="0"/>
              </a:rPr>
              <a:t>years grants </a:t>
            </a:r>
            <a:r>
              <a:rPr lang="en-US" dirty="0" smtClean="0">
                <a:latin typeface="Bookman Old Style" pitchFamily="18" charset="0"/>
              </a:rPr>
              <a:t>but which have not been paid before the close of the previous year</a:t>
            </a:r>
            <a:r>
              <a:rPr lang="en-US" dirty="0" smtClean="0">
                <a:latin typeface="Bookman Old Style" pitchFamily="18" charset="0"/>
              </a:rPr>
              <a:t>).</a:t>
            </a:r>
          </a:p>
          <a:p>
            <a:pPr marL="914400" lvl="1" indent="-514350" algn="just">
              <a:buNone/>
            </a:pPr>
            <a:endParaRPr lang="en-US" dirty="0" smtClean="0">
              <a:latin typeface="Bookman Old Style" pitchFamily="18" charset="0"/>
            </a:endParaRPr>
          </a:p>
          <a:p>
            <a:pPr lvl="1" algn="just">
              <a:buNone/>
            </a:pPr>
            <a:r>
              <a:rPr lang="en-US" dirty="0" smtClean="0">
                <a:latin typeface="Bookman Old Style" pitchFamily="18" charset="0"/>
              </a:rPr>
              <a:t>(b) </a:t>
            </a:r>
            <a:r>
              <a:rPr lang="en-US" dirty="0" smtClean="0">
                <a:latin typeface="Bookman Old Style" pitchFamily="18" charset="0"/>
              </a:rPr>
              <a:t>    Indents </a:t>
            </a:r>
            <a:r>
              <a:rPr lang="en-US" dirty="0" smtClean="0">
                <a:latin typeface="Bookman Old Style" pitchFamily="18" charset="0"/>
              </a:rPr>
              <a:t>of the current year</a:t>
            </a:r>
            <a:r>
              <a:rPr lang="en-US" dirty="0" smtClean="0">
                <a:latin typeface="Bookman Old Style" pitchFamily="18" charset="0"/>
              </a:rPr>
              <a:t>.</a:t>
            </a:r>
          </a:p>
          <a:p>
            <a:pPr lvl="1" algn="just">
              <a:buNone/>
            </a:pPr>
            <a:endParaRPr lang="en-US" dirty="0" smtClean="0">
              <a:latin typeface="Bookman Old Style" pitchFamily="18" charset="0"/>
            </a:endParaRPr>
          </a:p>
          <a:p>
            <a:pPr marL="971550" lvl="1" indent="-514350" algn="just">
              <a:buAutoNum type="alphaLcParenBoth" startAt="3"/>
            </a:pPr>
            <a:r>
              <a:rPr lang="en-US" dirty="0" smtClean="0">
                <a:latin typeface="Bookman Old Style" pitchFamily="18" charset="0"/>
              </a:rPr>
              <a:t>less </a:t>
            </a:r>
            <a:r>
              <a:rPr lang="en-US" dirty="0" smtClean="0">
                <a:latin typeface="Bookman Old Style" pitchFamily="18" charset="0"/>
              </a:rPr>
              <a:t>estimated throw-forward to next year (i.e. value of stores, indents of </a:t>
            </a:r>
            <a:r>
              <a:rPr lang="en-US" dirty="0" smtClean="0">
                <a:latin typeface="Bookman Old Style" pitchFamily="18" charset="0"/>
              </a:rPr>
              <a:t>which have </a:t>
            </a:r>
            <a:r>
              <a:rPr lang="en-US" dirty="0" smtClean="0">
                <a:latin typeface="Bookman Old Style" pitchFamily="18" charset="0"/>
              </a:rPr>
              <a:t>not been certified against current </a:t>
            </a:r>
            <a:r>
              <a:rPr lang="en-US" dirty="0" smtClean="0">
                <a:latin typeface="Bookman Old Style" pitchFamily="18" charset="0"/>
              </a:rPr>
              <a:t>year which </a:t>
            </a:r>
            <a:r>
              <a:rPr lang="en-US" dirty="0" smtClean="0">
                <a:latin typeface="Bookman Old Style" pitchFamily="18" charset="0"/>
              </a:rPr>
              <a:t>are not likely to be paid before the close of the previous year).</a:t>
            </a:r>
            <a:endParaRPr lang="en-US" dirty="0">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Format</a:t>
            </a:r>
            <a:endParaRPr lang="en-IN" dirty="0">
              <a:solidFill>
                <a:srgbClr val="FF0000"/>
              </a:solidFill>
            </a:endParaRPr>
          </a:p>
        </p:txBody>
      </p:sp>
      <p:sp>
        <p:nvSpPr>
          <p:cNvPr id="3" name="Subtitle 2"/>
          <p:cNvSpPr>
            <a:spLocks noGrp="1"/>
          </p:cNvSpPr>
          <p:nvPr>
            <p:ph type="subTitle" idx="1"/>
          </p:nvPr>
        </p:nvSpPr>
        <p:spPr>
          <a:xfrm>
            <a:off x="304800" y="685800"/>
            <a:ext cx="8534400" cy="5638800"/>
          </a:xfrm>
        </p:spPr>
        <p:txBody>
          <a:bodyPr>
            <a:normAutofit/>
          </a:bodyPr>
          <a:lstStyle/>
          <a:p>
            <a:pPr algn="just"/>
            <a:r>
              <a:rPr lang="en-IN" sz="2400" u="sng" dirty="0" smtClean="0">
                <a:solidFill>
                  <a:schemeClr val="tx1"/>
                </a:solidFill>
              </a:rPr>
              <a:t>Railway Stores Transactions for ……..</a:t>
            </a:r>
          </a:p>
          <a:p>
            <a:pPr algn="just"/>
            <a:endParaRPr lang="en-IN" sz="2400" u="sng" dirty="0" smtClean="0">
              <a:solidFill>
                <a:schemeClr val="tx1"/>
              </a:solidFill>
            </a:endParaRPr>
          </a:p>
        </p:txBody>
      </p:sp>
      <p:graphicFrame>
        <p:nvGraphicFramePr>
          <p:cNvPr id="4" name="Table 3"/>
          <p:cNvGraphicFramePr>
            <a:graphicFrameLocks noGrp="1"/>
          </p:cNvGraphicFramePr>
          <p:nvPr/>
        </p:nvGraphicFramePr>
        <p:xfrm>
          <a:off x="533400" y="1524000"/>
          <a:ext cx="7924800" cy="4876800"/>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726332">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50468">
                <a:tc>
                  <a:txBody>
                    <a:bodyPr/>
                    <a:lstStyle/>
                    <a:p>
                      <a:r>
                        <a:rPr lang="en-IN" dirty="0" smtClean="0"/>
                        <a:t>ii</a:t>
                      </a:r>
                      <a:r>
                        <a:rPr lang="en-IN" dirty="0" smtClean="0"/>
                        <a:t>. From</a:t>
                      </a:r>
                      <a:r>
                        <a:rPr lang="en-IN" baseline="0" dirty="0" smtClean="0"/>
                        <a:t> </a:t>
                      </a:r>
                      <a:r>
                        <a:rPr lang="en-IN" baseline="0" dirty="0" smtClean="0"/>
                        <a:t>Manufacture into stores</a:t>
                      </a:r>
                    </a:p>
                    <a:p>
                      <a:r>
                        <a:rPr lang="en-IN" baseline="0" dirty="0" smtClean="0"/>
                        <a:t>iii</a:t>
                      </a:r>
                      <a:r>
                        <a:rPr lang="en-IN" baseline="0" dirty="0" smtClean="0"/>
                        <a:t>. Returned </a:t>
                      </a:r>
                      <a:r>
                        <a:rPr lang="en-IN" baseline="0" dirty="0" smtClean="0"/>
                        <a:t>from works</a:t>
                      </a:r>
                    </a:p>
                    <a:p>
                      <a:r>
                        <a:rPr lang="en-IN" baseline="0" dirty="0" smtClean="0"/>
                        <a:t>iii</a:t>
                      </a:r>
                      <a:r>
                        <a:rPr lang="en-IN" baseline="0" dirty="0" smtClean="0"/>
                        <a:t>. a</a:t>
                      </a:r>
                      <a:r>
                        <a:rPr lang="en-IN" baseline="0" dirty="0" smtClean="0"/>
                        <a:t>. workshop material</a:t>
                      </a:r>
                    </a:p>
                    <a:p>
                      <a:r>
                        <a:rPr lang="en-IN" baseline="0" dirty="0" smtClean="0"/>
                        <a:t>iii</a:t>
                      </a:r>
                      <a:r>
                        <a:rPr lang="en-IN" baseline="0" dirty="0" smtClean="0"/>
                        <a:t>. b. Scrap </a:t>
                      </a:r>
                      <a:r>
                        <a:rPr lang="en-IN" baseline="0" dirty="0" smtClean="0"/>
                        <a:t>material</a:t>
                      </a:r>
                    </a:p>
                    <a:p>
                      <a:r>
                        <a:rPr lang="en-IN" baseline="0" dirty="0" smtClean="0"/>
                        <a:t>iii</a:t>
                      </a:r>
                      <a:r>
                        <a:rPr lang="en-IN" baseline="0" dirty="0" smtClean="0"/>
                        <a:t>. c. Other </a:t>
                      </a:r>
                      <a:r>
                        <a:rPr lang="en-IN" baseline="0" dirty="0" smtClean="0"/>
                        <a:t>material</a:t>
                      </a:r>
                    </a:p>
                    <a:p>
                      <a:r>
                        <a:rPr lang="en-IN" baseline="0" dirty="0" smtClean="0"/>
                        <a:t>iii</a:t>
                      </a:r>
                      <a:r>
                        <a:rPr lang="en-IN" baseline="0" dirty="0" smtClean="0"/>
                        <a:t>. d. Total </a:t>
                      </a:r>
                      <a:r>
                        <a:rPr lang="en-IN" baseline="0" dirty="0" smtClean="0"/>
                        <a:t>(iii</a:t>
                      </a:r>
                      <a:r>
                        <a:rPr lang="en-IN" baseline="0" dirty="0" smtClean="0"/>
                        <a:t>. a </a:t>
                      </a:r>
                      <a:r>
                        <a:rPr lang="en-IN" baseline="0" dirty="0" smtClean="0"/>
                        <a:t>to iii</a:t>
                      </a:r>
                      <a:r>
                        <a:rPr lang="en-IN" baseline="0" dirty="0" smtClean="0"/>
                        <a:t>. c</a:t>
                      </a:r>
                      <a:r>
                        <a:rPr lang="en-IN" baseline="0" dirty="0" smtClean="0"/>
                        <a:t>)</a:t>
                      </a:r>
                    </a:p>
                    <a:p>
                      <a:r>
                        <a:rPr lang="en-IN" dirty="0" smtClean="0"/>
                        <a:t>IV. Other Debits</a:t>
                      </a:r>
                    </a:p>
                    <a:p>
                      <a:r>
                        <a:rPr lang="en-IN" dirty="0" smtClean="0"/>
                        <a:t>     Receipt after fabrication in to Stores</a:t>
                      </a:r>
                    </a:p>
                    <a:p>
                      <a:r>
                        <a:rPr lang="en-IN" dirty="0" smtClean="0"/>
                        <a:t>     Adj. relating to SA A/c.</a:t>
                      </a:r>
                    </a:p>
                    <a:p>
                      <a:r>
                        <a:rPr lang="en-IN" dirty="0" smtClean="0"/>
                        <a:t>     Transfer of Stores</a:t>
                      </a:r>
                      <a:r>
                        <a:rPr lang="en-IN" baseline="0" dirty="0" smtClean="0"/>
                        <a:t> to other </a:t>
                      </a:r>
                      <a:r>
                        <a:rPr lang="en-IN" baseline="0" dirty="0" err="1" smtClean="0"/>
                        <a:t>Rlys</a:t>
                      </a:r>
                      <a:r>
                        <a:rPr lang="en-IN" baseline="0" dirty="0" smtClean="0"/>
                        <a:t>.</a:t>
                      </a:r>
                    </a:p>
                    <a:p>
                      <a:endParaRPr lang="en-IN" dirty="0" smtClean="0"/>
                    </a:p>
                    <a:p>
                      <a:r>
                        <a:rPr lang="en-IN" b="1" dirty="0" smtClean="0"/>
                        <a:t>Total for I +II +III(Total Debits/Receipts)</a:t>
                      </a:r>
                    </a:p>
                  </a:txBody>
                  <a:tcPr/>
                </a:tc>
                <a:tc>
                  <a:txBody>
                    <a:bodyPr/>
                    <a:lstStyle/>
                    <a:p>
                      <a:r>
                        <a:rPr lang="en-IN" dirty="0" smtClean="0"/>
                        <a:t> </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latin typeface="Bookman Old Style" pitchFamily="18" charset="0"/>
              </a:rPr>
              <a:t>Stores Budget</a:t>
            </a:r>
            <a:endParaRPr lang="en-IN" dirty="0">
              <a:solidFill>
                <a:srgbClr val="FF0000"/>
              </a:solidFill>
              <a:latin typeface="Bookman Old Style" pitchFamily="18" charset="0"/>
            </a:endParaRPr>
          </a:p>
        </p:txBody>
      </p:sp>
      <p:sp>
        <p:nvSpPr>
          <p:cNvPr id="3" name="Subtitle 2"/>
          <p:cNvSpPr>
            <a:spLocks noGrp="1"/>
          </p:cNvSpPr>
          <p:nvPr>
            <p:ph type="subTitle" idx="1"/>
          </p:nvPr>
        </p:nvSpPr>
        <p:spPr>
          <a:xfrm>
            <a:off x="304800" y="762000"/>
            <a:ext cx="8534400" cy="5943600"/>
          </a:xfrm>
        </p:spPr>
        <p:txBody>
          <a:bodyPr>
            <a:normAutofit fontScale="92500" lnSpcReduction="20000"/>
          </a:bodyPr>
          <a:lstStyle/>
          <a:p>
            <a:pPr algn="just">
              <a:buFont typeface="Wingdings" pitchFamily="2" charset="2"/>
              <a:buChar char="Ø"/>
            </a:pPr>
            <a:r>
              <a:rPr lang="en-IN" sz="2400" dirty="0" smtClean="0">
                <a:solidFill>
                  <a:schemeClr val="tx1"/>
                </a:solidFill>
                <a:latin typeface="Bookman Old Style" pitchFamily="18" charset="0"/>
              </a:rPr>
              <a:t>The Stores Budget for the ‘ensuing year’ and the Revised Estimates for the current year should be prepared as per the prescribed format by the COS duly vetted by the Associate accounts officer and submitted to Railway Board by 23</a:t>
            </a:r>
            <a:r>
              <a:rPr lang="en-IN" sz="2400" baseline="30000" dirty="0" smtClean="0">
                <a:solidFill>
                  <a:schemeClr val="tx1"/>
                </a:solidFill>
                <a:latin typeface="Bookman Old Style" pitchFamily="18" charset="0"/>
              </a:rPr>
              <a:t>rd</a:t>
            </a:r>
            <a:r>
              <a:rPr lang="en-IN" sz="2400" dirty="0" smtClean="0">
                <a:solidFill>
                  <a:schemeClr val="tx1"/>
                </a:solidFill>
                <a:latin typeface="Bookman Old Style" pitchFamily="18" charset="0"/>
              </a:rPr>
              <a:t>  December of each year. Now the dates advanced due to advancement of Genl. </a:t>
            </a:r>
            <a:r>
              <a:rPr lang="en-IN" sz="2400" dirty="0" smtClean="0">
                <a:solidFill>
                  <a:schemeClr val="tx1"/>
                </a:solidFill>
                <a:latin typeface="Bookman Old Style" pitchFamily="18" charset="0"/>
              </a:rPr>
              <a:t>Budget.(intimated time to time)</a:t>
            </a:r>
          </a:p>
          <a:p>
            <a:pPr algn="just"/>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The budget in two parts, and is consisting for both procurement of ‘Fuel oil’ and other ‘general purpose stores’ for the consumption of </a:t>
            </a:r>
            <a:r>
              <a:rPr lang="en-IN" sz="2400" dirty="0" err="1" smtClean="0">
                <a:solidFill>
                  <a:schemeClr val="tx1"/>
                </a:solidFill>
                <a:latin typeface="Bookman Old Style" pitchFamily="18" charset="0"/>
              </a:rPr>
              <a:t>Zonal</a:t>
            </a:r>
            <a:r>
              <a:rPr lang="en-IN" sz="2400" dirty="0" smtClean="0">
                <a:solidFill>
                  <a:schemeClr val="tx1"/>
                </a:solidFill>
                <a:latin typeface="Bookman Old Style" pitchFamily="18" charset="0"/>
              </a:rPr>
              <a:t> </a:t>
            </a:r>
            <a:r>
              <a:rPr lang="en-IN" sz="2400" dirty="0" err="1" smtClean="0">
                <a:solidFill>
                  <a:schemeClr val="tx1"/>
                </a:solidFill>
                <a:latin typeface="Bookman Old Style" pitchFamily="18" charset="0"/>
              </a:rPr>
              <a:t>Rly</a:t>
            </a:r>
            <a:r>
              <a:rPr lang="en-IN" sz="2400" dirty="0" smtClean="0">
                <a:solidFill>
                  <a:schemeClr val="tx1"/>
                </a:solidFill>
                <a:latin typeface="Bookman Old Style" pitchFamily="18" charset="0"/>
              </a:rPr>
              <a:t> activities.  Guidelines are issued from time to time by the Railway Board and have to be followed for making the Budget Estimates incorporating the special features</a:t>
            </a:r>
            <a:r>
              <a:rPr lang="en-IN" sz="2400" dirty="0" smtClean="0">
                <a:solidFill>
                  <a:schemeClr val="tx1"/>
                </a:solidFill>
                <a:latin typeface="Bookman Old Style" pitchFamily="18" charset="0"/>
              </a:rPr>
              <a:t>.</a:t>
            </a:r>
          </a:p>
          <a:p>
            <a:pPr algn="just"/>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 The budget estimates are submitted along with </a:t>
            </a:r>
            <a:r>
              <a:rPr lang="en-IN" sz="2400" dirty="0" err="1" smtClean="0">
                <a:solidFill>
                  <a:schemeClr val="tx1"/>
                </a:solidFill>
                <a:latin typeface="Bookman Old Style" pitchFamily="18" charset="0"/>
              </a:rPr>
              <a:t>Annexures</a:t>
            </a:r>
            <a:r>
              <a:rPr lang="en-IN" sz="2400" dirty="0" smtClean="0">
                <a:solidFill>
                  <a:schemeClr val="tx1"/>
                </a:solidFill>
                <a:latin typeface="Bookman Old Style" pitchFamily="18" charset="0"/>
              </a:rPr>
              <a:t> A, B and C  viz., Statement showing  Major Groups of Stores, Analysis of balance Stores in Stock and Assets procured on account of acquisition, construction and replacement</a:t>
            </a:r>
            <a:r>
              <a:rPr lang="en-IN" sz="2400" dirty="0" smtClean="0">
                <a:solidFill>
                  <a:schemeClr val="tx1"/>
                </a:solidFill>
                <a:latin typeface="Bookman Old Style" pitchFamily="18" charset="0"/>
              </a:rPr>
              <a:t>.</a:t>
            </a:r>
          </a:p>
          <a:p>
            <a:pPr algn="just"/>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The above analysis  is to ensure optimum closing balance.</a:t>
            </a:r>
            <a:endParaRPr lang="en-IN" sz="2400" dirty="0">
              <a:solidFill>
                <a:schemeClr val="tx1"/>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39762"/>
          </a:xfrm>
        </p:spPr>
        <p:txBody>
          <a:bodyPr>
            <a:normAutofit/>
          </a:bodyPr>
          <a:lstStyle/>
          <a:p>
            <a:r>
              <a:rPr lang="en-US" sz="2400" dirty="0" smtClean="0">
                <a:solidFill>
                  <a:srgbClr val="FF0000"/>
                </a:solidFill>
                <a:latin typeface="Bookman Old Style" pitchFamily="18" charset="0"/>
              </a:rPr>
              <a:t>Assessment of other Stores Received </a:t>
            </a:r>
            <a:endParaRPr lang="en-US" sz="2400" dirty="0">
              <a:solidFill>
                <a:srgbClr val="FF0000"/>
              </a:solidFill>
              <a:latin typeface="Bookman Old Style" pitchFamily="18" charset="0"/>
            </a:endParaRPr>
          </a:p>
        </p:txBody>
      </p:sp>
      <p:sp>
        <p:nvSpPr>
          <p:cNvPr id="3" name="Content Placeholder 2"/>
          <p:cNvSpPr>
            <a:spLocks noGrp="1"/>
          </p:cNvSpPr>
          <p:nvPr>
            <p:ph idx="1"/>
          </p:nvPr>
        </p:nvSpPr>
        <p:spPr>
          <a:xfrm>
            <a:off x="304800" y="914400"/>
            <a:ext cx="8458200" cy="5410200"/>
          </a:xfrm>
        </p:spPr>
        <p:txBody>
          <a:bodyPr>
            <a:normAutofit fontScale="55000" lnSpcReduction="20000"/>
          </a:bodyPr>
          <a:lstStyle/>
          <a:p>
            <a:pPr algn="just"/>
            <a:endParaRPr lang="en-US" dirty="0" smtClean="0">
              <a:latin typeface="Bookman Old Style" pitchFamily="18" charset="0"/>
            </a:endParaRPr>
          </a:p>
          <a:p>
            <a:pPr algn="just"/>
            <a:r>
              <a:rPr lang="en-US" b="1" dirty="0" smtClean="0">
                <a:latin typeface="Bookman Old Style" pitchFamily="18" charset="0"/>
              </a:rPr>
              <a:t>Receipts </a:t>
            </a:r>
            <a:r>
              <a:rPr lang="en-US" b="1" dirty="0" smtClean="0">
                <a:latin typeface="Bookman Old Style" pitchFamily="18" charset="0"/>
              </a:rPr>
              <a:t>from Manufactures into Stores </a:t>
            </a:r>
            <a:r>
              <a:rPr lang="en-US" b="1" dirty="0" smtClean="0">
                <a:latin typeface="Bookman Old Style" pitchFamily="18" charset="0"/>
              </a:rPr>
              <a:t>:--</a:t>
            </a:r>
            <a:r>
              <a:rPr lang="en-US" dirty="0" smtClean="0">
                <a:latin typeface="Bookman Old Style" pitchFamily="18" charset="0"/>
              </a:rPr>
              <a:t>This should agree with the credit in the Manufacture Suspense </a:t>
            </a:r>
            <a:r>
              <a:rPr lang="en-US" dirty="0" smtClean="0">
                <a:latin typeface="Bookman Old Style" pitchFamily="18" charset="0"/>
              </a:rPr>
              <a:t>Budget against </a:t>
            </a:r>
            <a:r>
              <a:rPr lang="en-US" dirty="0" smtClean="0">
                <a:latin typeface="Bookman Old Style" pitchFamily="18" charset="0"/>
              </a:rPr>
              <a:t>"IV-Issues to Capital-Stores Suspense". The amount to be provided should, therefore, be settled by agreement between </a:t>
            </a:r>
            <a:r>
              <a:rPr lang="en-US" dirty="0" smtClean="0">
                <a:latin typeface="Bookman Old Style" pitchFamily="18" charset="0"/>
              </a:rPr>
              <a:t>the stores </a:t>
            </a:r>
            <a:r>
              <a:rPr lang="en-US" dirty="0" smtClean="0">
                <a:latin typeface="Bookman Old Style" pitchFamily="18" charset="0"/>
              </a:rPr>
              <a:t>Department and the various manufacturing departments</a:t>
            </a:r>
            <a:r>
              <a:rPr lang="en-US" dirty="0" smtClean="0">
                <a:latin typeface="Bookman Old Style" pitchFamily="18" charset="0"/>
              </a:rPr>
              <a:t>.</a:t>
            </a:r>
          </a:p>
          <a:p>
            <a:pPr algn="just"/>
            <a:endParaRPr lang="en-US" dirty="0" smtClean="0">
              <a:latin typeface="Bookman Old Style" pitchFamily="18" charset="0"/>
            </a:endParaRPr>
          </a:p>
          <a:p>
            <a:pPr algn="just"/>
            <a:r>
              <a:rPr lang="en-US" b="1" dirty="0" smtClean="0">
                <a:latin typeface="Bookman Old Style" pitchFamily="18" charset="0"/>
              </a:rPr>
              <a:t>Material </a:t>
            </a:r>
            <a:r>
              <a:rPr lang="en-US" b="1" dirty="0" smtClean="0">
                <a:latin typeface="Bookman Old Style" pitchFamily="18" charset="0"/>
              </a:rPr>
              <a:t>returned from </a:t>
            </a:r>
            <a:r>
              <a:rPr lang="en-US" b="1" dirty="0" smtClean="0">
                <a:latin typeface="Bookman Old Style" pitchFamily="18" charset="0"/>
              </a:rPr>
              <a:t>Works :-- </a:t>
            </a:r>
            <a:r>
              <a:rPr lang="en-US" dirty="0" smtClean="0">
                <a:latin typeface="Bookman Old Style" pitchFamily="18" charset="0"/>
              </a:rPr>
              <a:t>This will be a consolidated figure of the estimates submitted by Departments</a:t>
            </a:r>
            <a:r>
              <a:rPr lang="en-US" dirty="0" smtClean="0">
                <a:latin typeface="Bookman Old Style" pitchFamily="18" charset="0"/>
              </a:rPr>
              <a:t>.</a:t>
            </a:r>
          </a:p>
          <a:p>
            <a:pPr algn="just"/>
            <a:endParaRPr lang="en-US" dirty="0" smtClean="0">
              <a:latin typeface="Bookman Old Style" pitchFamily="18" charset="0"/>
            </a:endParaRPr>
          </a:p>
          <a:p>
            <a:pPr algn="just"/>
            <a:r>
              <a:rPr lang="en-US" b="1" dirty="0" smtClean="0">
                <a:latin typeface="Bookman Old Style" pitchFamily="18" charset="0"/>
              </a:rPr>
              <a:t>Other </a:t>
            </a:r>
            <a:r>
              <a:rPr lang="en-US" b="1" dirty="0" smtClean="0">
                <a:latin typeface="Bookman Old Style" pitchFamily="18" charset="0"/>
              </a:rPr>
              <a:t>debits </a:t>
            </a:r>
            <a:r>
              <a:rPr lang="en-US" b="1" dirty="0" smtClean="0">
                <a:latin typeface="Bookman Old Style" pitchFamily="18" charset="0"/>
              </a:rPr>
              <a:t>:--</a:t>
            </a:r>
            <a:r>
              <a:rPr lang="en-US" dirty="0" smtClean="0">
                <a:latin typeface="Bookman Old Style" pitchFamily="18" charset="0"/>
              </a:rPr>
              <a:t>When owing to the operation of the stock Adjustment Account the head 'Stores' has to be debited</a:t>
            </a:r>
            <a:r>
              <a:rPr lang="en-US" b="1" dirty="0" smtClean="0">
                <a:latin typeface="Bookman Old Style" pitchFamily="18" charset="0"/>
              </a:rPr>
              <a:t>, </a:t>
            </a:r>
            <a:r>
              <a:rPr lang="en-US" dirty="0" smtClean="0">
                <a:latin typeface="Bookman Old Style" pitchFamily="18" charset="0"/>
              </a:rPr>
              <a:t>such </a:t>
            </a:r>
            <a:r>
              <a:rPr lang="en-US" dirty="0" smtClean="0">
                <a:latin typeface="Bookman Old Style" pitchFamily="18" charset="0"/>
              </a:rPr>
              <a:t>an Item of debit is an item of "Receipt' which is not covered by any of the Items I to III, Item IV "other charges" is, therefore</a:t>
            </a:r>
            <a:r>
              <a:rPr lang="en-US" dirty="0" smtClean="0">
                <a:latin typeface="Bookman Old Style" pitchFamily="18" charset="0"/>
              </a:rPr>
              <a:t>, provided </a:t>
            </a:r>
            <a:r>
              <a:rPr lang="en-US" dirty="0" smtClean="0">
                <a:latin typeface="Bookman Old Style" pitchFamily="18" charset="0"/>
              </a:rPr>
              <a:t>for this purpose. In the original budget estimate no amount ordinarily be shown under this head. This will also include </a:t>
            </a:r>
            <a:r>
              <a:rPr lang="en-US" dirty="0" smtClean="0">
                <a:latin typeface="Bookman Old Style" pitchFamily="18" charset="0"/>
              </a:rPr>
              <a:t>the value </a:t>
            </a:r>
            <a:r>
              <a:rPr lang="en-US" dirty="0" smtClean="0">
                <a:latin typeface="Bookman Old Style" pitchFamily="18" charset="0"/>
              </a:rPr>
              <a:t>of fabricated items which are kept in stock for issue. </a:t>
            </a:r>
            <a:endParaRPr lang="en-US" dirty="0" smtClean="0">
              <a:latin typeface="Bookman Old Style" pitchFamily="18" charset="0"/>
            </a:endParaRPr>
          </a:p>
          <a:p>
            <a:pPr algn="just">
              <a:buNone/>
            </a:pPr>
            <a:endParaRPr lang="en-US" dirty="0" smtClean="0">
              <a:latin typeface="Bookman Old Style" pitchFamily="18" charset="0"/>
            </a:endParaRPr>
          </a:p>
          <a:p>
            <a:pPr algn="just">
              <a:buNone/>
            </a:pPr>
            <a:r>
              <a:rPr lang="en-US" dirty="0" smtClean="0">
                <a:latin typeface="Bookman Old Style" pitchFamily="18" charset="0"/>
              </a:rPr>
              <a:t>	</a:t>
            </a:r>
            <a:r>
              <a:rPr lang="en-US" dirty="0" smtClean="0">
                <a:latin typeface="Bookman Old Style" pitchFamily="18" charset="0"/>
              </a:rPr>
              <a:t>The </a:t>
            </a:r>
            <a:r>
              <a:rPr lang="en-US" dirty="0" smtClean="0">
                <a:latin typeface="Bookman Old Style" pitchFamily="18" charset="0"/>
              </a:rPr>
              <a:t>provision for this item should be based on the value of </a:t>
            </a:r>
            <a:r>
              <a:rPr lang="en-US" dirty="0" smtClean="0">
                <a:latin typeface="Bookman Old Style" pitchFamily="18" charset="0"/>
              </a:rPr>
              <a:t>fabricated materials </a:t>
            </a:r>
            <a:r>
              <a:rPr lang="en-US" dirty="0" smtClean="0">
                <a:latin typeface="Bookman Old Style" pitchFamily="18" charset="0"/>
              </a:rPr>
              <a:t>likely to be received during the year based on the estimates furnished by the </a:t>
            </a:r>
            <a:r>
              <a:rPr lang="en-US" dirty="0" smtClean="0">
                <a:latin typeface="Bookman Old Style" pitchFamily="18" charset="0"/>
              </a:rPr>
              <a:t>departments.</a:t>
            </a:r>
            <a:endParaRPr lang="en-US" dirty="0">
              <a:latin typeface="Bookman Old Styl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Format</a:t>
            </a:r>
            <a:endParaRPr lang="en-IN" dirty="0">
              <a:solidFill>
                <a:srgbClr val="FF0000"/>
              </a:solidFill>
            </a:endParaRPr>
          </a:p>
        </p:txBody>
      </p:sp>
      <p:sp>
        <p:nvSpPr>
          <p:cNvPr id="3" name="Subtitle 2"/>
          <p:cNvSpPr>
            <a:spLocks noGrp="1"/>
          </p:cNvSpPr>
          <p:nvPr>
            <p:ph type="subTitle" idx="1"/>
          </p:nvPr>
        </p:nvSpPr>
        <p:spPr>
          <a:xfrm>
            <a:off x="304800" y="685800"/>
            <a:ext cx="8534400" cy="5638800"/>
          </a:xfrm>
        </p:spPr>
        <p:txBody>
          <a:bodyPr>
            <a:normAutofit/>
          </a:bodyPr>
          <a:lstStyle/>
          <a:p>
            <a:pPr algn="just"/>
            <a:r>
              <a:rPr lang="en-IN" sz="2400" u="sng" dirty="0" smtClean="0">
                <a:solidFill>
                  <a:schemeClr val="tx1"/>
                </a:solidFill>
              </a:rPr>
              <a:t>Railway Stores Transactions for ……..</a:t>
            </a:r>
          </a:p>
          <a:p>
            <a:pPr algn="just"/>
            <a:endParaRPr lang="en-IN" sz="2400" u="sng" dirty="0" smtClean="0">
              <a:solidFill>
                <a:schemeClr val="tx1"/>
              </a:solidFill>
            </a:endParaRPr>
          </a:p>
        </p:txBody>
      </p:sp>
      <p:graphicFrame>
        <p:nvGraphicFramePr>
          <p:cNvPr id="4" name="Table 3"/>
          <p:cNvGraphicFramePr>
            <a:graphicFrameLocks noGrp="1"/>
          </p:cNvGraphicFramePr>
          <p:nvPr/>
        </p:nvGraphicFramePr>
        <p:xfrm>
          <a:off x="533400" y="1447800"/>
          <a:ext cx="7924800" cy="4876800"/>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726332">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50468">
                <a:tc>
                  <a:txBody>
                    <a:bodyPr/>
                    <a:lstStyle/>
                    <a:p>
                      <a:r>
                        <a:rPr lang="en-IN" b="1" u="sng" dirty="0" err="1" smtClean="0"/>
                        <a:t>V.Deduct</a:t>
                      </a:r>
                      <a:r>
                        <a:rPr lang="en-IN" b="1" u="sng" dirty="0" smtClean="0"/>
                        <a:t>  for Issues from Stores Suspense to Services/works</a:t>
                      </a:r>
                      <a:r>
                        <a:rPr lang="en-IN" b="1" u="sng" baseline="0" dirty="0" smtClean="0"/>
                        <a:t> within the Demand</a:t>
                      </a:r>
                    </a:p>
                    <a:p>
                      <a:endParaRPr lang="en-IN" b="1" u="sng" dirty="0" smtClean="0"/>
                    </a:p>
                    <a:p>
                      <a:r>
                        <a:rPr lang="en-IN" b="0" u="none" baseline="0" dirty="0" smtClean="0"/>
                        <a:t>     </a:t>
                      </a:r>
                      <a:r>
                        <a:rPr lang="en-IN" b="0" u="none" baseline="0" dirty="0" smtClean="0"/>
                        <a:t>v. a </a:t>
                      </a:r>
                      <a:r>
                        <a:rPr lang="en-IN" b="0" u="none" dirty="0" smtClean="0"/>
                        <a:t>Manufacture</a:t>
                      </a:r>
                      <a:r>
                        <a:rPr lang="en-IN" b="0" u="none" baseline="0" dirty="0" smtClean="0"/>
                        <a:t> </a:t>
                      </a:r>
                      <a:r>
                        <a:rPr lang="en-IN" b="0" u="none" baseline="0" dirty="0" smtClean="0"/>
                        <a:t>operations</a:t>
                      </a:r>
                    </a:p>
                    <a:p>
                      <a:r>
                        <a:rPr lang="en-IN" b="0" u="none" baseline="0" dirty="0" smtClean="0"/>
                        <a:t>     v</a:t>
                      </a:r>
                      <a:r>
                        <a:rPr lang="en-IN" b="0" u="none" baseline="0" dirty="0" smtClean="0"/>
                        <a:t>. b. Works</a:t>
                      </a:r>
                      <a:endParaRPr lang="en-IN" b="0" u="none" baseline="0" dirty="0" smtClean="0"/>
                    </a:p>
                    <a:p>
                      <a:r>
                        <a:rPr lang="en-IN" b="0" u="none" baseline="0" dirty="0" smtClean="0"/>
                        <a:t>     v</a:t>
                      </a:r>
                      <a:r>
                        <a:rPr lang="en-IN" b="0" u="none" baseline="0" dirty="0" smtClean="0"/>
                        <a:t>. c. Misc.  Adv . Capital</a:t>
                      </a:r>
                      <a:endParaRPr lang="en-IN" b="0" u="none" baseline="0" dirty="0" smtClean="0"/>
                    </a:p>
                    <a:p>
                      <a:r>
                        <a:rPr lang="en-IN" b="0" u="none" baseline="0" dirty="0" smtClean="0"/>
                        <a:t>     v</a:t>
                      </a:r>
                      <a:r>
                        <a:rPr lang="en-IN" b="0" u="none" baseline="0" dirty="0" smtClean="0"/>
                        <a:t>. d. Scrap</a:t>
                      </a:r>
                      <a:endParaRPr lang="en-IN" b="0" u="none" baseline="0" dirty="0" smtClean="0"/>
                    </a:p>
                    <a:p>
                      <a:r>
                        <a:rPr lang="en-IN" b="0" u="none" baseline="0" dirty="0" smtClean="0"/>
                        <a:t>     v</a:t>
                      </a:r>
                      <a:r>
                        <a:rPr lang="en-IN" b="0" u="none" baseline="0" dirty="0" smtClean="0"/>
                        <a:t>.  e. Total </a:t>
                      </a:r>
                      <a:r>
                        <a:rPr lang="en-IN" b="0" u="none" baseline="0" dirty="0" smtClean="0"/>
                        <a:t>(v</a:t>
                      </a:r>
                      <a:r>
                        <a:rPr lang="en-IN" b="0" u="none" baseline="0" dirty="0" smtClean="0"/>
                        <a:t>. a </a:t>
                      </a:r>
                      <a:r>
                        <a:rPr lang="en-IN" b="0" u="none" baseline="0" dirty="0" smtClean="0"/>
                        <a:t>to v</a:t>
                      </a:r>
                      <a:r>
                        <a:rPr lang="en-IN" b="0" u="none" baseline="0" dirty="0" smtClean="0"/>
                        <a:t>. d</a:t>
                      </a:r>
                      <a:r>
                        <a:rPr lang="en-IN" b="0" u="none" baseline="0" dirty="0" smtClean="0"/>
                        <a:t>.)</a:t>
                      </a:r>
                    </a:p>
                    <a:p>
                      <a:r>
                        <a:rPr lang="en-IN" b="0" u="none" baseline="0" dirty="0" smtClean="0"/>
                        <a:t>      </a:t>
                      </a:r>
                      <a:r>
                        <a:rPr lang="en-IN" b="1" u="none" baseline="0" dirty="0" smtClean="0"/>
                        <a:t>Total (v</a:t>
                      </a:r>
                      <a:r>
                        <a:rPr lang="en-IN" b="1" u="none" baseline="0" dirty="0" smtClean="0"/>
                        <a:t>. a</a:t>
                      </a:r>
                      <a:r>
                        <a:rPr lang="en-IN" b="1" u="none" baseline="0" dirty="0" smtClean="0"/>
                        <a:t>. to v</a:t>
                      </a:r>
                      <a:r>
                        <a:rPr lang="en-IN" b="1" u="none" baseline="0" dirty="0" smtClean="0"/>
                        <a:t>. d</a:t>
                      </a:r>
                      <a:r>
                        <a:rPr lang="en-IN" b="1" u="none" baseline="0" dirty="0" smtClean="0"/>
                        <a:t>.)</a:t>
                      </a:r>
                    </a:p>
                    <a:p>
                      <a:endParaRPr lang="en-IN" b="1" u="none" baseline="0" dirty="0" smtClean="0"/>
                    </a:p>
                    <a:p>
                      <a:r>
                        <a:rPr lang="en-IN" b="1" u="none" baseline="0" dirty="0" smtClean="0"/>
                        <a:t>C-Total Debits during the year</a:t>
                      </a:r>
                    </a:p>
                    <a:p>
                      <a:endParaRPr lang="en-IN" b="1" u="none" baseline="0" dirty="0" smtClean="0"/>
                    </a:p>
                    <a:p>
                      <a:r>
                        <a:rPr lang="en-IN" b="1" u="none" baseline="0" dirty="0" smtClean="0"/>
                        <a:t>D-Grand Total</a:t>
                      </a:r>
                    </a:p>
                  </a:txBody>
                  <a:tcPr/>
                </a:tc>
                <a:tc>
                  <a:txBody>
                    <a:bodyPr/>
                    <a:lstStyle/>
                    <a:p>
                      <a:r>
                        <a:rPr lang="en-IN" dirty="0" smtClean="0"/>
                        <a:t> </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rgbClr val="FF0000"/>
                </a:solidFill>
                <a:latin typeface="Bookman Old Style" pitchFamily="18" charset="0"/>
              </a:rPr>
              <a:t>Budget Allotment - Debits</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pPr algn="just"/>
            <a:r>
              <a:rPr lang="en-US" b="1" dirty="0" smtClean="0">
                <a:latin typeface="Bookman Old Style" pitchFamily="18" charset="0"/>
              </a:rPr>
              <a:t>Reduction </a:t>
            </a:r>
            <a:r>
              <a:rPr lang="en-US" b="1" dirty="0" smtClean="0">
                <a:latin typeface="Bookman Old Style" pitchFamily="18" charset="0"/>
              </a:rPr>
              <a:t>in debits on account of issues made to "works and services" debatable to the same head as " Stores Suspense" (</a:t>
            </a:r>
            <a:r>
              <a:rPr lang="en-US" b="1" dirty="0" smtClean="0">
                <a:latin typeface="Bookman Old Style" pitchFamily="18" charset="0"/>
              </a:rPr>
              <a:t>item </a:t>
            </a:r>
            <a:r>
              <a:rPr lang="en-US" dirty="0" smtClean="0">
                <a:latin typeface="Bookman Old Style" pitchFamily="18" charset="0"/>
              </a:rPr>
              <a:t>VI</a:t>
            </a:r>
            <a:r>
              <a:rPr lang="en-US" dirty="0" smtClean="0">
                <a:latin typeface="Bookman Old Style" pitchFamily="18" charset="0"/>
              </a:rPr>
              <a:t>). The value of stores to be issued to such "Works 'Manufacture Operations' and 'Miscellaneous Advances Capital' from </a:t>
            </a:r>
            <a:r>
              <a:rPr lang="en-US" dirty="0" smtClean="0">
                <a:latin typeface="Bookman Old Style" pitchFamily="18" charset="0"/>
              </a:rPr>
              <a:t>stores Suspense </a:t>
            </a:r>
            <a:r>
              <a:rPr lang="en-US" dirty="0" smtClean="0">
                <a:latin typeface="Bookman Old Style" pitchFamily="18" charset="0"/>
              </a:rPr>
              <a:t>will be indicated as a reduction in debits. The same amount will also be shown as deduction under ''credits', against </a:t>
            </a:r>
            <a:r>
              <a:rPr lang="en-US" dirty="0" smtClean="0">
                <a:latin typeface="Bookman Old Style" pitchFamily="18" charset="0"/>
              </a:rPr>
              <a:t>Item XIII</a:t>
            </a:r>
            <a:r>
              <a:rPr lang="en-US" dirty="0" smtClean="0">
                <a:latin typeface="Bookman Old Style" pitchFamily="18" charset="0"/>
              </a:rPr>
              <a:t>.</a:t>
            </a:r>
          </a:p>
          <a:p>
            <a:pPr algn="just"/>
            <a:r>
              <a:rPr lang="en-US" dirty="0" smtClean="0">
                <a:latin typeface="Bookman Old Style" pitchFamily="18" charset="0"/>
              </a:rPr>
              <a:t>The estimates for ‘‘works’’ should be obtained from </a:t>
            </a:r>
            <a:r>
              <a:rPr lang="en-US" dirty="0" smtClean="0">
                <a:latin typeface="Bookman Old Style" pitchFamily="18" charset="0"/>
              </a:rPr>
              <a:t>the  Divisional/District </a:t>
            </a:r>
            <a:r>
              <a:rPr lang="en-US" dirty="0" smtClean="0">
                <a:latin typeface="Bookman Old Style" pitchFamily="18" charset="0"/>
              </a:rPr>
              <a:t>Officers, those for 'manufacture Operations' </a:t>
            </a:r>
            <a:r>
              <a:rPr lang="en-US" dirty="0" smtClean="0">
                <a:latin typeface="Bookman Old Style" pitchFamily="18" charset="0"/>
              </a:rPr>
              <a:t>and "</a:t>
            </a:r>
            <a:r>
              <a:rPr lang="en-US" dirty="0" smtClean="0">
                <a:latin typeface="Bookman Old Style" pitchFamily="18" charset="0"/>
              </a:rPr>
              <a:t>Miscellaneous Advances-Capital" would be the same as shown against Items IV and V under "Credits</a:t>
            </a:r>
            <a:r>
              <a:rPr lang="en-US" dirty="0" smtClean="0">
                <a:latin typeface="Bookman Old Style" pitchFamily="18" charset="0"/>
              </a:rPr>
              <a:t>".</a:t>
            </a:r>
          </a:p>
          <a:p>
            <a:pPr algn="just"/>
            <a:endParaRPr lang="en-US" dirty="0" smtClean="0">
              <a:latin typeface="Bookman Old Style" pitchFamily="18" charset="0"/>
            </a:endParaRPr>
          </a:p>
          <a:p>
            <a:pPr algn="just"/>
            <a:r>
              <a:rPr lang="en-US" dirty="0" smtClean="0">
                <a:latin typeface="Bookman Old Style" pitchFamily="18" charset="0"/>
              </a:rPr>
              <a:t>The </a:t>
            </a:r>
            <a:r>
              <a:rPr lang="en-US" dirty="0" smtClean="0">
                <a:latin typeface="Bookman Old Style" pitchFamily="18" charset="0"/>
              </a:rPr>
              <a:t>Net Debit or Credit" during the year would be the difference between the 'Total Debits and Credits' during the year. </a:t>
            </a:r>
            <a:r>
              <a:rPr lang="en-US" dirty="0" smtClean="0">
                <a:latin typeface="Bookman Old Style" pitchFamily="18" charset="0"/>
              </a:rPr>
              <a:t>This would </a:t>
            </a:r>
            <a:r>
              <a:rPr lang="en-US" dirty="0" smtClean="0">
                <a:latin typeface="Bookman Old Style" pitchFamily="18" charset="0"/>
              </a:rPr>
              <a:t>be the amount by which the closing balance is decreased ( or increased ) from the opening balance during a year.</a:t>
            </a:r>
          </a:p>
          <a:p>
            <a:pPr algn="just"/>
            <a:r>
              <a:rPr lang="en-US" b="1" dirty="0" smtClean="0">
                <a:latin typeface="Bookman Old Style" pitchFamily="18" charset="0"/>
              </a:rPr>
              <a:t>Budget </a:t>
            </a:r>
            <a:r>
              <a:rPr lang="en-US" b="1" dirty="0" smtClean="0">
                <a:latin typeface="Bookman Old Style" pitchFamily="18" charset="0"/>
              </a:rPr>
              <a:t>Allotment Required.-This would be the total of the Debits during the year.</a:t>
            </a:r>
            <a:endParaRPr lang="en-US" dirty="0">
              <a:latin typeface="Bookman Old Styl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990600"/>
            <a:ext cx="8534400" cy="5334000"/>
          </a:xfrm>
        </p:spPr>
        <p:txBody>
          <a:bodyPr>
            <a:normAutofit/>
          </a:bodyPr>
          <a:lstStyle/>
          <a:p>
            <a:pPr algn="just"/>
            <a:r>
              <a:rPr lang="en-IN" sz="2400" u="sng" dirty="0" smtClean="0">
                <a:solidFill>
                  <a:schemeClr val="tx1"/>
                </a:solidFill>
              </a:rPr>
              <a:t>Railway Stores Transactions for ……..</a:t>
            </a:r>
          </a:p>
          <a:p>
            <a:pPr algn="just"/>
            <a:r>
              <a:rPr lang="en-IN" sz="2400" b="1" u="sng" dirty="0" smtClean="0">
                <a:solidFill>
                  <a:schemeClr val="tx1"/>
                </a:solidFill>
              </a:rPr>
              <a:t>Debits</a:t>
            </a:r>
          </a:p>
          <a:p>
            <a:pPr algn="just"/>
            <a:endParaRPr lang="en-IN" sz="2400" u="sng" dirty="0" smtClean="0">
              <a:solidFill>
                <a:schemeClr val="tx1"/>
              </a:solidFill>
            </a:endParaRPr>
          </a:p>
        </p:txBody>
      </p:sp>
      <p:graphicFrame>
        <p:nvGraphicFramePr>
          <p:cNvPr id="4" name="Table 3"/>
          <p:cNvGraphicFramePr>
            <a:graphicFrameLocks noGrp="1"/>
          </p:cNvGraphicFramePr>
          <p:nvPr/>
        </p:nvGraphicFramePr>
        <p:xfrm>
          <a:off x="533400" y="1981200"/>
          <a:ext cx="7924800" cy="4800600"/>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pPr marL="400050" indent="-400050">
                        <a:buNone/>
                      </a:pPr>
                      <a:r>
                        <a:rPr lang="en-IN" b="1" dirty="0" smtClean="0"/>
                        <a:t>A-Balance at commencement</a:t>
                      </a:r>
                      <a:r>
                        <a:rPr lang="en-IN" b="1" baseline="0" dirty="0" smtClean="0"/>
                        <a:t> of the year</a:t>
                      </a:r>
                    </a:p>
                    <a:p>
                      <a:pPr marL="400050" indent="-400050">
                        <a:buNone/>
                      </a:pPr>
                      <a:r>
                        <a:rPr lang="en-IN" b="0" baseline="0" dirty="0" smtClean="0"/>
                        <a:t>A.I – Fuel</a:t>
                      </a:r>
                    </a:p>
                    <a:p>
                      <a:pPr marL="400050" indent="-400050">
                        <a:buNone/>
                      </a:pPr>
                      <a:r>
                        <a:rPr lang="en-IN" b="0" baseline="0" dirty="0" err="1" smtClean="0"/>
                        <a:t>i.Fuel</a:t>
                      </a:r>
                      <a:r>
                        <a:rPr lang="en-IN" b="0" baseline="0" dirty="0" smtClean="0"/>
                        <a:t>-in-Stock</a:t>
                      </a:r>
                    </a:p>
                    <a:p>
                      <a:pPr marL="400050" indent="-400050">
                        <a:buNone/>
                      </a:pPr>
                      <a:r>
                        <a:rPr lang="en-IN" b="0" baseline="0" dirty="0" err="1" smtClean="0"/>
                        <a:t>ii.Fuel</a:t>
                      </a:r>
                      <a:r>
                        <a:rPr lang="en-IN" b="0" baseline="0" dirty="0" smtClean="0"/>
                        <a:t>-in-Transit</a:t>
                      </a:r>
                    </a:p>
                    <a:p>
                      <a:pPr marL="400050" indent="-400050">
                        <a:buNone/>
                      </a:pPr>
                      <a:r>
                        <a:rPr lang="en-IN" b="0" baseline="0" dirty="0" err="1" smtClean="0"/>
                        <a:t>iii.Outstanding</a:t>
                      </a:r>
                      <a:r>
                        <a:rPr lang="en-IN" b="0" baseline="0" dirty="0" smtClean="0"/>
                        <a:t> in Fuel </a:t>
                      </a:r>
                      <a:r>
                        <a:rPr lang="en-IN" b="0" baseline="0" dirty="0" err="1" smtClean="0"/>
                        <a:t>Adj.Account</a:t>
                      </a:r>
                      <a:endParaRPr lang="en-IN" b="0" baseline="0" dirty="0" smtClean="0"/>
                    </a:p>
                    <a:p>
                      <a:pPr marL="400050" indent="-400050">
                        <a:buNone/>
                      </a:pPr>
                      <a:r>
                        <a:rPr lang="en-IN" b="0" baseline="0" dirty="0" err="1" smtClean="0"/>
                        <a:t>iv.Outstanding</a:t>
                      </a:r>
                      <a:r>
                        <a:rPr lang="en-IN" b="0" baseline="0" dirty="0" smtClean="0"/>
                        <a:t> Purchase Suspense</a:t>
                      </a:r>
                    </a:p>
                    <a:p>
                      <a:pPr marL="400050" indent="-400050">
                        <a:buNone/>
                      </a:pPr>
                      <a:r>
                        <a:rPr lang="en-IN" b="0" baseline="0" dirty="0" err="1" smtClean="0"/>
                        <a:t>v.Outstanding</a:t>
                      </a:r>
                      <a:r>
                        <a:rPr lang="en-IN" b="0" baseline="0" dirty="0" smtClean="0"/>
                        <a:t> Sales Suspense</a:t>
                      </a:r>
                    </a:p>
                    <a:p>
                      <a:pPr marL="400050" indent="-400050">
                        <a:buNone/>
                      </a:pPr>
                      <a:r>
                        <a:rPr lang="en-IN" b="1" baseline="0" dirty="0" err="1" smtClean="0"/>
                        <a:t>vi.Total</a:t>
                      </a:r>
                      <a:r>
                        <a:rPr lang="en-IN" b="1" baseline="0" dirty="0" smtClean="0"/>
                        <a:t> for Fuel(</a:t>
                      </a:r>
                      <a:r>
                        <a:rPr lang="en-IN" b="1" baseline="0" dirty="0" err="1" smtClean="0"/>
                        <a:t>i</a:t>
                      </a:r>
                      <a:r>
                        <a:rPr lang="en-IN" b="1" baseline="0" dirty="0" smtClean="0"/>
                        <a:t> to v)</a:t>
                      </a:r>
                    </a:p>
                    <a:p>
                      <a:pPr marL="400050" indent="-400050">
                        <a:buNone/>
                      </a:pPr>
                      <a:endParaRPr lang="en-IN" b="1" baseline="0" dirty="0" smtClean="0"/>
                    </a:p>
                    <a:p>
                      <a:pPr marL="400050" indent="-400050">
                        <a:buNone/>
                      </a:pPr>
                      <a:r>
                        <a:rPr lang="en-IN" b="1" baseline="0" dirty="0" smtClean="0"/>
                        <a:t>B-Receipts during the year</a:t>
                      </a:r>
                    </a:p>
                    <a:p>
                      <a:pPr marL="400050" indent="-400050">
                        <a:buNone/>
                      </a:pPr>
                      <a:r>
                        <a:rPr lang="en-IN" b="0" baseline="0" dirty="0" err="1" smtClean="0"/>
                        <a:t>i.Fuel</a:t>
                      </a:r>
                      <a:r>
                        <a:rPr lang="en-IN" b="0" baseline="0" dirty="0" smtClean="0"/>
                        <a:t> Purchase Grant</a:t>
                      </a:r>
                    </a:p>
                    <a:p>
                      <a:pPr marL="400050" indent="-400050">
                        <a:buNone/>
                      </a:pPr>
                      <a:r>
                        <a:rPr lang="en-IN" b="0" baseline="0" dirty="0" err="1" smtClean="0"/>
                        <a:t>i.a</a:t>
                      </a:r>
                      <a:r>
                        <a:rPr lang="en-IN" b="0" baseline="0" dirty="0" smtClean="0"/>
                        <a:t>. for Coal</a:t>
                      </a:r>
                    </a:p>
                    <a:p>
                      <a:pPr marL="400050" indent="-400050">
                        <a:buNone/>
                      </a:pPr>
                      <a:r>
                        <a:rPr lang="en-IN" b="0" baseline="0" dirty="0" err="1" smtClean="0"/>
                        <a:t>i.b</a:t>
                      </a:r>
                      <a:r>
                        <a:rPr lang="en-IN" b="0" baseline="0" dirty="0" smtClean="0"/>
                        <a:t>. for Coke</a:t>
                      </a:r>
                      <a:endParaRPr lang="en-IN" b="0"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762000"/>
            <a:ext cx="8534400" cy="5562600"/>
          </a:xfrm>
        </p:spPr>
        <p:txBody>
          <a:bodyPr>
            <a:normAutofit/>
          </a:bodyPr>
          <a:lstStyle/>
          <a:p>
            <a:pPr algn="just"/>
            <a:r>
              <a:rPr lang="en-IN" sz="2400" u="sng" dirty="0" smtClean="0">
                <a:solidFill>
                  <a:schemeClr val="tx1"/>
                </a:solidFill>
              </a:rPr>
              <a:t>Railway Stores Transactions for ……..</a:t>
            </a:r>
          </a:p>
          <a:p>
            <a:pPr algn="just"/>
            <a:r>
              <a:rPr lang="en-IN" sz="2400" b="1" u="sng" dirty="0" smtClean="0">
                <a:solidFill>
                  <a:schemeClr val="tx1"/>
                </a:solidFill>
              </a:rPr>
              <a:t>Debits</a:t>
            </a:r>
          </a:p>
          <a:p>
            <a:pPr algn="just"/>
            <a:endParaRPr lang="en-IN" sz="2400" u="sng" dirty="0" smtClean="0">
              <a:solidFill>
                <a:schemeClr val="tx1"/>
              </a:solidFill>
            </a:endParaRPr>
          </a:p>
        </p:txBody>
      </p:sp>
      <p:graphicFrame>
        <p:nvGraphicFramePr>
          <p:cNvPr id="4" name="Table 3"/>
          <p:cNvGraphicFramePr>
            <a:graphicFrameLocks noGrp="1"/>
          </p:cNvGraphicFramePr>
          <p:nvPr/>
        </p:nvGraphicFramePr>
        <p:xfrm>
          <a:off x="533400" y="1600200"/>
          <a:ext cx="7924800" cy="4878324"/>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pPr marL="400050" indent="-400050">
                        <a:buNone/>
                      </a:pPr>
                      <a:r>
                        <a:rPr lang="en-IN" b="0" dirty="0" err="1" smtClean="0"/>
                        <a:t>i.c.for</a:t>
                      </a:r>
                      <a:r>
                        <a:rPr lang="en-IN" b="0" dirty="0" smtClean="0"/>
                        <a:t> HSD</a:t>
                      </a:r>
                    </a:p>
                    <a:p>
                      <a:pPr marL="400050" indent="-400050">
                        <a:buNone/>
                      </a:pPr>
                      <a:r>
                        <a:rPr lang="en-IN" b="0" dirty="0" err="1" smtClean="0"/>
                        <a:t>i.d.for</a:t>
                      </a:r>
                      <a:r>
                        <a:rPr lang="en-IN" b="0" dirty="0" smtClean="0"/>
                        <a:t> Bio-diesel</a:t>
                      </a:r>
                    </a:p>
                    <a:p>
                      <a:pPr marL="400050" indent="-400050">
                        <a:buNone/>
                      </a:pPr>
                      <a:r>
                        <a:rPr lang="en-IN" b="0" dirty="0" err="1" smtClean="0"/>
                        <a:t>i.e.for</a:t>
                      </a:r>
                      <a:r>
                        <a:rPr lang="en-IN" b="0" baseline="0" dirty="0" smtClean="0"/>
                        <a:t> LNG</a:t>
                      </a:r>
                    </a:p>
                    <a:p>
                      <a:pPr marL="400050" indent="-400050">
                        <a:buNone/>
                      </a:pPr>
                      <a:r>
                        <a:rPr lang="en-IN" b="0" baseline="0" dirty="0" err="1" smtClean="0"/>
                        <a:t>i.f.for</a:t>
                      </a:r>
                      <a:r>
                        <a:rPr lang="en-IN" b="0" baseline="0" dirty="0" smtClean="0"/>
                        <a:t> CNG</a:t>
                      </a:r>
                    </a:p>
                    <a:p>
                      <a:pPr marL="400050" indent="-400050">
                        <a:buNone/>
                      </a:pPr>
                      <a:r>
                        <a:rPr lang="en-IN" b="0" baseline="0" dirty="0" err="1" smtClean="0"/>
                        <a:t>i.g.for</a:t>
                      </a:r>
                      <a:r>
                        <a:rPr lang="en-IN" b="0" baseline="0" dirty="0" smtClean="0"/>
                        <a:t> other </a:t>
                      </a:r>
                      <a:r>
                        <a:rPr lang="en-IN" b="0" baseline="0" dirty="0" err="1" smtClean="0"/>
                        <a:t>fules</a:t>
                      </a:r>
                      <a:endParaRPr lang="en-IN" b="0" baseline="0" dirty="0" smtClean="0"/>
                    </a:p>
                    <a:p>
                      <a:pPr marL="400050" indent="-400050">
                        <a:buNone/>
                      </a:pPr>
                      <a:r>
                        <a:rPr lang="en-IN" b="1" baseline="0" dirty="0" err="1" smtClean="0"/>
                        <a:t>i.h.Total</a:t>
                      </a:r>
                      <a:r>
                        <a:rPr lang="en-IN" b="1" baseline="0" dirty="0" smtClean="0"/>
                        <a:t> Purchase Grant (</a:t>
                      </a:r>
                      <a:r>
                        <a:rPr lang="en-IN" b="1" baseline="0" dirty="0" err="1" smtClean="0"/>
                        <a:t>i.a</a:t>
                      </a:r>
                      <a:r>
                        <a:rPr lang="en-IN" b="1" baseline="0" dirty="0" smtClean="0"/>
                        <a:t>. to </a:t>
                      </a:r>
                      <a:r>
                        <a:rPr lang="en-IN" b="1" baseline="0" dirty="0" err="1" smtClean="0"/>
                        <a:t>i.g</a:t>
                      </a:r>
                      <a:r>
                        <a:rPr lang="en-IN" b="1" baseline="0" dirty="0" smtClean="0"/>
                        <a:t>.)</a:t>
                      </a:r>
                    </a:p>
                    <a:p>
                      <a:pPr marL="400050" indent="-400050">
                        <a:buNone/>
                      </a:pPr>
                      <a:r>
                        <a:rPr lang="en-IN" b="1" baseline="0" dirty="0" smtClean="0"/>
                        <a:t>C-Total Debits during year</a:t>
                      </a:r>
                    </a:p>
                    <a:p>
                      <a:pPr marL="400050" indent="-400050">
                        <a:buNone/>
                      </a:pPr>
                      <a:r>
                        <a:rPr lang="en-IN" b="1" baseline="0" dirty="0" smtClean="0"/>
                        <a:t>D-Grand Total</a:t>
                      </a:r>
                    </a:p>
                    <a:p>
                      <a:pPr marL="400050" indent="-400050">
                        <a:buNone/>
                      </a:pPr>
                      <a:r>
                        <a:rPr lang="en-IN" b="1" u="sng" baseline="0" dirty="0" smtClean="0"/>
                        <a:t>Credits</a:t>
                      </a:r>
                    </a:p>
                    <a:p>
                      <a:pPr marL="400050" indent="-400050">
                        <a:buNone/>
                      </a:pPr>
                      <a:r>
                        <a:rPr lang="en-IN" b="1" baseline="0" dirty="0" smtClean="0"/>
                        <a:t>E-Issues during the year</a:t>
                      </a:r>
                    </a:p>
                    <a:p>
                      <a:pPr marL="400050" indent="-400050">
                        <a:buNone/>
                      </a:pPr>
                      <a:r>
                        <a:rPr lang="en-IN" b="0" baseline="0" dirty="0" smtClean="0"/>
                        <a:t>I to Locomotives &amp; DEMU – </a:t>
                      </a:r>
                      <a:r>
                        <a:rPr lang="en-IN" b="0" baseline="0" dirty="0" err="1" smtClean="0"/>
                        <a:t>Rev.Fuel</a:t>
                      </a:r>
                      <a:endParaRPr lang="en-IN" b="0" baseline="0" dirty="0" smtClean="0"/>
                    </a:p>
                    <a:p>
                      <a:pPr marL="400050" indent="-400050">
                        <a:buNone/>
                      </a:pPr>
                      <a:r>
                        <a:rPr lang="en-IN" b="0" baseline="0" dirty="0" smtClean="0"/>
                        <a:t>i.a.to Issues of HSD for locomotives &amp; DEMU</a:t>
                      </a:r>
                    </a:p>
                    <a:p>
                      <a:pPr marL="400050" indent="-400050">
                        <a:buNone/>
                      </a:pPr>
                      <a:r>
                        <a:rPr lang="en-IN" b="0" baseline="0" dirty="0" smtClean="0"/>
                        <a:t>i.b.to issue of bio-diesel for locomotives &amp; DEMU</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990600"/>
            <a:ext cx="8534400" cy="5334000"/>
          </a:xfrm>
        </p:spPr>
        <p:txBody>
          <a:bodyPr>
            <a:normAutofit/>
          </a:bodyPr>
          <a:lstStyle/>
          <a:p>
            <a:pPr algn="just"/>
            <a:r>
              <a:rPr lang="en-IN" sz="2400" u="sng" dirty="0" smtClean="0"/>
              <a:t>Railway Stores Transactions for ……..</a:t>
            </a:r>
          </a:p>
          <a:p>
            <a:pPr algn="just"/>
            <a:r>
              <a:rPr lang="en-IN" sz="2400" b="1" u="sng" dirty="0" smtClean="0"/>
              <a:t>Credits</a:t>
            </a:r>
          </a:p>
          <a:p>
            <a:pPr algn="just"/>
            <a:endParaRPr lang="en-IN" sz="2400" u="sng" dirty="0" smtClean="0"/>
          </a:p>
        </p:txBody>
      </p:sp>
      <p:graphicFrame>
        <p:nvGraphicFramePr>
          <p:cNvPr id="4" name="Table 3"/>
          <p:cNvGraphicFramePr>
            <a:graphicFrameLocks noGrp="1"/>
          </p:cNvGraphicFramePr>
          <p:nvPr/>
        </p:nvGraphicFramePr>
        <p:xfrm>
          <a:off x="533400" y="1981200"/>
          <a:ext cx="7924800" cy="4800600"/>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pPr marL="400050" indent="-400050">
                        <a:buNone/>
                      </a:pPr>
                      <a:r>
                        <a:rPr lang="en-IN" b="0" baseline="0" dirty="0" smtClean="0"/>
                        <a:t>i.c.to issue of LNG for locomotives &amp; DEMU</a:t>
                      </a:r>
                    </a:p>
                    <a:p>
                      <a:pPr marL="400050" indent="-400050">
                        <a:buNone/>
                      </a:pPr>
                      <a:r>
                        <a:rPr lang="en-IN" b="0" baseline="0" dirty="0" smtClean="0"/>
                        <a:t>i.d.to issue of CNG for locomotives &amp; DEMU</a:t>
                      </a:r>
                    </a:p>
                    <a:p>
                      <a:pPr marL="400050" indent="-400050">
                        <a:buNone/>
                      </a:pPr>
                      <a:r>
                        <a:rPr lang="en-IN" b="0" baseline="0" dirty="0" smtClean="0"/>
                        <a:t>i.e.to issue of Other fuels for locomotives &amp; DEMU</a:t>
                      </a:r>
                    </a:p>
                    <a:p>
                      <a:pPr marL="400050" indent="-400050">
                        <a:buNone/>
                      </a:pPr>
                      <a:r>
                        <a:rPr lang="en-IN" b="1" baseline="0" dirty="0" err="1" smtClean="0"/>
                        <a:t>i.f.Total</a:t>
                      </a:r>
                      <a:r>
                        <a:rPr lang="en-IN" b="1" baseline="0" dirty="0" smtClean="0"/>
                        <a:t> Issues for Locomotives &amp; DEMU (</a:t>
                      </a:r>
                      <a:r>
                        <a:rPr lang="en-IN" b="1" baseline="0" dirty="0" err="1" smtClean="0"/>
                        <a:t>i.a</a:t>
                      </a:r>
                      <a:r>
                        <a:rPr lang="en-IN" b="1" baseline="0" dirty="0" smtClean="0"/>
                        <a:t>. to </a:t>
                      </a:r>
                      <a:r>
                        <a:rPr lang="en-IN" b="1" baseline="0" dirty="0" err="1" smtClean="0"/>
                        <a:t>i.e</a:t>
                      </a:r>
                      <a:r>
                        <a:rPr lang="en-IN" b="1" baseline="0" dirty="0" smtClean="0"/>
                        <a:t>)</a:t>
                      </a:r>
                    </a:p>
                    <a:p>
                      <a:pPr marL="400050" indent="-400050">
                        <a:buNone/>
                      </a:pPr>
                      <a:r>
                        <a:rPr lang="en-IN" b="0" baseline="0" dirty="0" smtClean="0"/>
                        <a:t>ii. To issues for Other purposes</a:t>
                      </a:r>
                    </a:p>
                    <a:p>
                      <a:pPr marL="400050" indent="-400050">
                        <a:buNone/>
                      </a:pPr>
                      <a:r>
                        <a:rPr lang="en-IN" b="0" baseline="0" dirty="0" err="1" smtClean="0"/>
                        <a:t>ii.a</a:t>
                      </a:r>
                      <a:r>
                        <a:rPr lang="en-IN" b="0" baseline="0" dirty="0" smtClean="0"/>
                        <a:t>. to Transfer – Stores(Fuel)</a:t>
                      </a:r>
                    </a:p>
                    <a:p>
                      <a:pPr marL="400050" indent="-400050">
                        <a:buNone/>
                      </a:pPr>
                      <a:r>
                        <a:rPr lang="en-IN" b="0" baseline="0" dirty="0" err="1" smtClean="0"/>
                        <a:t>ii.b.Coal</a:t>
                      </a:r>
                      <a:r>
                        <a:rPr lang="en-IN" b="0" baseline="0" dirty="0" smtClean="0"/>
                        <a:t> for Other purposes</a:t>
                      </a:r>
                    </a:p>
                    <a:p>
                      <a:pPr marL="400050" indent="-400050">
                        <a:buNone/>
                      </a:pPr>
                      <a:r>
                        <a:rPr lang="en-IN" b="0" baseline="0" dirty="0" err="1" smtClean="0"/>
                        <a:t>ii.c</a:t>
                      </a:r>
                      <a:r>
                        <a:rPr lang="en-IN" b="0" baseline="0" dirty="0" smtClean="0"/>
                        <a:t>. Coke for Other purposes</a:t>
                      </a:r>
                    </a:p>
                    <a:p>
                      <a:pPr marL="400050" indent="-400050">
                        <a:buNone/>
                      </a:pPr>
                      <a:r>
                        <a:rPr lang="en-IN" b="0" baseline="0" dirty="0" err="1" smtClean="0"/>
                        <a:t>ii.d.HSD</a:t>
                      </a:r>
                      <a:r>
                        <a:rPr lang="en-IN" b="0" baseline="0" dirty="0" smtClean="0"/>
                        <a:t> for other purposes</a:t>
                      </a:r>
                    </a:p>
                    <a:p>
                      <a:pPr marL="400050" indent="-400050">
                        <a:buNone/>
                      </a:pPr>
                      <a:r>
                        <a:rPr lang="en-IN" b="0" baseline="0" dirty="0" err="1" smtClean="0"/>
                        <a:t>ii.e.LNG</a:t>
                      </a:r>
                      <a:endParaRPr lang="en-IN" b="0" baseline="0" dirty="0" smtClean="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990600"/>
            <a:ext cx="8534400" cy="5334000"/>
          </a:xfrm>
        </p:spPr>
        <p:txBody>
          <a:bodyPr>
            <a:normAutofit/>
          </a:bodyPr>
          <a:lstStyle/>
          <a:p>
            <a:pPr algn="just"/>
            <a:r>
              <a:rPr lang="en-IN" sz="2400" u="sng" dirty="0" smtClean="0"/>
              <a:t>Railway Stores Transactions for ……..</a:t>
            </a:r>
          </a:p>
          <a:p>
            <a:pPr algn="just"/>
            <a:r>
              <a:rPr lang="en-IN" sz="2400" b="1" u="sng" dirty="0" smtClean="0"/>
              <a:t>Credits</a:t>
            </a:r>
          </a:p>
          <a:p>
            <a:pPr algn="just"/>
            <a:endParaRPr lang="en-IN" sz="2400" u="sng" dirty="0" smtClean="0"/>
          </a:p>
        </p:txBody>
      </p:sp>
      <p:graphicFrame>
        <p:nvGraphicFramePr>
          <p:cNvPr id="4" name="Table 3"/>
          <p:cNvGraphicFramePr>
            <a:graphicFrameLocks noGrp="1"/>
          </p:cNvGraphicFramePr>
          <p:nvPr/>
        </p:nvGraphicFramePr>
        <p:xfrm>
          <a:off x="533400" y="1981200"/>
          <a:ext cx="7924800" cy="4800600"/>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pPr marL="400050" indent="-400050">
                        <a:buNone/>
                      </a:pPr>
                      <a:r>
                        <a:rPr lang="en-IN" b="0" baseline="0" dirty="0" err="1" smtClean="0"/>
                        <a:t>ii.f.CNG</a:t>
                      </a:r>
                      <a:endParaRPr lang="en-IN" b="0" baseline="0" dirty="0" smtClean="0"/>
                    </a:p>
                    <a:p>
                      <a:pPr marL="400050" indent="-400050">
                        <a:buNone/>
                      </a:pPr>
                      <a:r>
                        <a:rPr lang="en-IN" b="0" baseline="0" dirty="0" err="1" smtClean="0"/>
                        <a:t>ii.g.Bio</a:t>
                      </a:r>
                      <a:r>
                        <a:rPr lang="en-IN" b="0" baseline="0" dirty="0" smtClean="0"/>
                        <a:t>-diesel</a:t>
                      </a:r>
                    </a:p>
                    <a:p>
                      <a:pPr marL="400050" indent="-400050">
                        <a:buNone/>
                      </a:pPr>
                      <a:r>
                        <a:rPr lang="en-IN" b="0" baseline="0" dirty="0" err="1" smtClean="0"/>
                        <a:t>ii.h.Other</a:t>
                      </a:r>
                      <a:r>
                        <a:rPr lang="en-IN" b="0" baseline="0" dirty="0" smtClean="0"/>
                        <a:t> Fuels</a:t>
                      </a:r>
                    </a:p>
                    <a:p>
                      <a:pPr marL="400050" indent="-400050">
                        <a:buNone/>
                      </a:pPr>
                      <a:r>
                        <a:rPr lang="en-IN" b="1" baseline="0" dirty="0" err="1" smtClean="0"/>
                        <a:t>ii.i.Total</a:t>
                      </a:r>
                      <a:r>
                        <a:rPr lang="en-IN" b="1" baseline="0" dirty="0" smtClean="0"/>
                        <a:t> Fuel Issues – for Other purposes (</a:t>
                      </a:r>
                      <a:r>
                        <a:rPr lang="en-IN" b="1" baseline="0" dirty="0" err="1" smtClean="0"/>
                        <a:t>ii.a</a:t>
                      </a:r>
                      <a:r>
                        <a:rPr lang="en-IN" b="1" baseline="0" dirty="0" smtClean="0"/>
                        <a:t>. to </a:t>
                      </a:r>
                      <a:r>
                        <a:rPr lang="en-IN" b="1" baseline="0" dirty="0" err="1" smtClean="0"/>
                        <a:t>ii.h</a:t>
                      </a:r>
                      <a:r>
                        <a:rPr lang="en-IN" b="1" baseline="0" dirty="0" smtClean="0"/>
                        <a:t>)</a:t>
                      </a:r>
                    </a:p>
                    <a:p>
                      <a:pPr marL="400050" indent="-400050">
                        <a:buNone/>
                      </a:pPr>
                      <a:r>
                        <a:rPr lang="en-IN" b="0" baseline="0" dirty="0" err="1" smtClean="0"/>
                        <a:t>iii.To</a:t>
                      </a:r>
                      <a:r>
                        <a:rPr lang="en-IN" b="0" baseline="0" dirty="0" smtClean="0"/>
                        <a:t> Sales &amp; Transfer – Fuel</a:t>
                      </a:r>
                    </a:p>
                    <a:p>
                      <a:pPr marL="400050" indent="-400050">
                        <a:buNone/>
                      </a:pPr>
                      <a:r>
                        <a:rPr lang="en-IN" b="1" baseline="0" dirty="0" err="1" smtClean="0"/>
                        <a:t>iv.Total</a:t>
                      </a:r>
                      <a:r>
                        <a:rPr lang="en-IN" b="1" baseline="0" dirty="0" smtClean="0"/>
                        <a:t> Fuel Issues(</a:t>
                      </a:r>
                      <a:r>
                        <a:rPr lang="en-IN" b="1" baseline="0" dirty="0" err="1" smtClean="0"/>
                        <a:t>i.f+ii.i+iii</a:t>
                      </a:r>
                      <a:r>
                        <a:rPr lang="en-IN" b="1" baseline="0" dirty="0" smtClean="0"/>
                        <a:t>)</a:t>
                      </a:r>
                    </a:p>
                    <a:p>
                      <a:pPr marL="400050" indent="-400050">
                        <a:buNone/>
                      </a:pPr>
                      <a:r>
                        <a:rPr lang="en-IN" b="1" baseline="0" dirty="0" smtClean="0"/>
                        <a:t>G-Total Credits during the year</a:t>
                      </a:r>
                    </a:p>
                    <a:p>
                      <a:pPr marL="400050" indent="-400050">
                        <a:buNone/>
                      </a:pPr>
                      <a:r>
                        <a:rPr lang="en-IN" b="1" u="sng" baseline="0" dirty="0" smtClean="0"/>
                        <a:t>H-Balance at close of the year</a:t>
                      </a:r>
                    </a:p>
                    <a:p>
                      <a:pPr marL="400050" indent="-400050">
                        <a:buNone/>
                      </a:pPr>
                      <a:r>
                        <a:rPr lang="en-IN" b="0" u="none" baseline="0" dirty="0" err="1" smtClean="0"/>
                        <a:t>i.Fuel</a:t>
                      </a:r>
                      <a:endParaRPr lang="en-IN" b="0" u="none" baseline="0" dirty="0" smtClean="0"/>
                    </a:p>
                    <a:p>
                      <a:pPr marL="400050" indent="-400050">
                        <a:buNone/>
                      </a:pPr>
                      <a:r>
                        <a:rPr lang="en-IN" b="0" u="none" baseline="0" dirty="0" err="1" smtClean="0"/>
                        <a:t>i.a.Fuel</a:t>
                      </a:r>
                      <a:r>
                        <a:rPr lang="en-IN" b="0" u="none" baseline="0" dirty="0" smtClean="0"/>
                        <a:t>-in-Stock</a:t>
                      </a:r>
                    </a:p>
                    <a:p>
                      <a:pPr marL="400050" indent="-400050">
                        <a:buNone/>
                      </a:pPr>
                      <a:r>
                        <a:rPr lang="en-IN" b="0" u="none" baseline="0" dirty="0" err="1" smtClean="0"/>
                        <a:t>i.b.Fuel</a:t>
                      </a:r>
                      <a:r>
                        <a:rPr lang="en-IN" b="0" u="none" baseline="0" dirty="0" smtClean="0"/>
                        <a:t>-in-Transit</a:t>
                      </a:r>
                    </a:p>
                    <a:p>
                      <a:pPr marL="400050" indent="-400050">
                        <a:buNone/>
                      </a:pPr>
                      <a:r>
                        <a:rPr lang="en-IN" b="0" u="none" baseline="0" dirty="0" err="1" smtClean="0"/>
                        <a:t>i.c.Outstanding</a:t>
                      </a:r>
                      <a:r>
                        <a:rPr lang="en-IN" b="0" u="none" baseline="0" dirty="0" smtClean="0"/>
                        <a:t> in Fuel Adjustment A/c</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990600"/>
            <a:ext cx="8534400" cy="5334000"/>
          </a:xfrm>
        </p:spPr>
        <p:txBody>
          <a:bodyPr>
            <a:normAutofit/>
          </a:bodyPr>
          <a:lstStyle/>
          <a:p>
            <a:pPr algn="just"/>
            <a:r>
              <a:rPr lang="en-IN" sz="2400" u="sng" dirty="0" smtClean="0">
                <a:solidFill>
                  <a:schemeClr val="tx1"/>
                </a:solidFill>
              </a:rPr>
              <a:t>Railway Stores Transactions for ……..</a:t>
            </a:r>
          </a:p>
          <a:p>
            <a:pPr algn="just"/>
            <a:r>
              <a:rPr lang="en-IN" sz="2400" b="1" u="sng" dirty="0" smtClean="0">
                <a:solidFill>
                  <a:schemeClr val="tx1"/>
                </a:solidFill>
              </a:rPr>
              <a:t>Credits</a:t>
            </a:r>
          </a:p>
          <a:p>
            <a:pPr algn="just"/>
            <a:endParaRPr lang="en-IN" sz="2400" u="sng" dirty="0" smtClean="0">
              <a:solidFill>
                <a:schemeClr val="tx1"/>
              </a:solidFill>
            </a:endParaRPr>
          </a:p>
        </p:txBody>
      </p:sp>
      <p:graphicFrame>
        <p:nvGraphicFramePr>
          <p:cNvPr id="4" name="Table 3"/>
          <p:cNvGraphicFramePr>
            <a:graphicFrameLocks noGrp="1"/>
          </p:cNvGraphicFramePr>
          <p:nvPr/>
        </p:nvGraphicFramePr>
        <p:xfrm>
          <a:off x="533400" y="1981200"/>
          <a:ext cx="7924800" cy="4800600"/>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pPr marL="400050" indent="-400050">
                        <a:buNone/>
                      </a:pPr>
                      <a:r>
                        <a:rPr lang="en-IN" b="0" u="none" baseline="0" dirty="0" err="1" smtClean="0"/>
                        <a:t>i</a:t>
                      </a:r>
                      <a:r>
                        <a:rPr lang="en-IN" b="0" u="none" baseline="0" dirty="0" smtClean="0"/>
                        <a:t>. d. Outstanding </a:t>
                      </a:r>
                      <a:r>
                        <a:rPr lang="en-IN" b="0" u="none" baseline="0" dirty="0" smtClean="0"/>
                        <a:t>Purchase Suspense</a:t>
                      </a:r>
                    </a:p>
                    <a:p>
                      <a:pPr marL="400050" indent="-400050">
                        <a:buNone/>
                      </a:pPr>
                      <a:r>
                        <a:rPr lang="en-IN" b="0" u="none" baseline="0" dirty="0" err="1" smtClean="0"/>
                        <a:t>i</a:t>
                      </a:r>
                      <a:r>
                        <a:rPr lang="en-IN" b="0" u="none" baseline="0" dirty="0" smtClean="0"/>
                        <a:t>. e. Outstanding </a:t>
                      </a:r>
                      <a:r>
                        <a:rPr lang="en-IN" b="0" u="none" baseline="0" dirty="0" smtClean="0"/>
                        <a:t>Sales Suspense</a:t>
                      </a:r>
                    </a:p>
                    <a:p>
                      <a:pPr marL="400050" indent="-400050">
                        <a:buNone/>
                      </a:pPr>
                      <a:r>
                        <a:rPr lang="en-IN" b="1" u="none" baseline="0" dirty="0" err="1" smtClean="0"/>
                        <a:t>i</a:t>
                      </a:r>
                      <a:r>
                        <a:rPr lang="en-IN" b="1" u="none" baseline="0" dirty="0" smtClean="0"/>
                        <a:t>. f. Total </a:t>
                      </a:r>
                      <a:r>
                        <a:rPr lang="en-IN" b="1" u="none" baseline="0" dirty="0" smtClean="0"/>
                        <a:t>Closing Balance(for Fuel)(</a:t>
                      </a:r>
                      <a:r>
                        <a:rPr lang="en-IN" b="1" u="none" baseline="0" dirty="0" err="1" smtClean="0"/>
                        <a:t>i</a:t>
                      </a:r>
                      <a:r>
                        <a:rPr lang="en-IN" b="1" u="none" baseline="0" dirty="0" smtClean="0"/>
                        <a:t>. a</a:t>
                      </a:r>
                      <a:r>
                        <a:rPr lang="en-IN" b="1" u="none" baseline="0" dirty="0" smtClean="0"/>
                        <a:t>. to </a:t>
                      </a:r>
                      <a:r>
                        <a:rPr lang="en-IN" b="1" u="none" baseline="0" dirty="0" err="1" smtClean="0"/>
                        <a:t>i</a:t>
                      </a:r>
                      <a:r>
                        <a:rPr lang="en-IN" b="1" u="none" baseline="0" dirty="0" smtClean="0"/>
                        <a:t>. e</a:t>
                      </a:r>
                      <a:r>
                        <a:rPr lang="en-IN" b="1" u="none" baseline="0" dirty="0" smtClean="0"/>
                        <a:t>)</a:t>
                      </a:r>
                    </a:p>
                    <a:p>
                      <a:pPr marL="400050" indent="-400050">
                        <a:buNone/>
                      </a:pPr>
                      <a:r>
                        <a:rPr lang="en-IN" b="1" u="none" baseline="0" dirty="0" smtClean="0"/>
                        <a:t>I-Grand Total</a:t>
                      </a:r>
                    </a:p>
                    <a:p>
                      <a:pPr marL="400050" indent="-400050">
                        <a:buNone/>
                      </a:pPr>
                      <a:r>
                        <a:rPr lang="en-IN" b="1" u="none" baseline="0" dirty="0" smtClean="0"/>
                        <a:t>Net Debit/Credit during year</a:t>
                      </a:r>
                    </a:p>
                    <a:p>
                      <a:pPr marL="400050" indent="-400050">
                        <a:buNone/>
                      </a:pPr>
                      <a:r>
                        <a:rPr lang="en-IN" b="1" u="none" baseline="0" dirty="0" smtClean="0"/>
                        <a:t>Budget allotment required</a:t>
                      </a:r>
                    </a:p>
                    <a:p>
                      <a:pPr marL="400050" indent="-400050">
                        <a:buNone/>
                      </a:pPr>
                      <a:r>
                        <a:rPr lang="en-IN" b="1" u="none" baseline="0" dirty="0" smtClean="0"/>
                        <a:t>TOR-Fuel</a:t>
                      </a:r>
                    </a:p>
                    <a:p>
                      <a:pPr marL="400050" indent="-400050">
                        <a:buNone/>
                      </a:pPr>
                      <a:r>
                        <a:rPr lang="en-IN" b="1" u="none" baseline="0" dirty="0" smtClean="0"/>
                        <a:t>Total Debits during the year</a:t>
                      </a:r>
                    </a:p>
                    <a:p>
                      <a:pPr marL="400050" indent="-400050">
                        <a:buNone/>
                      </a:pPr>
                      <a:r>
                        <a:rPr lang="en-IN" b="1" u="none" baseline="0" dirty="0" smtClean="0"/>
                        <a:t>Total Credits during the year</a:t>
                      </a:r>
                    </a:p>
                    <a:p>
                      <a:pPr marL="400050" indent="-400050">
                        <a:buNone/>
                      </a:pPr>
                      <a:r>
                        <a:rPr lang="en-IN" b="1" u="none" baseline="0" dirty="0" smtClean="0"/>
                        <a:t>Net Debits/Credit during the year</a:t>
                      </a:r>
                    </a:p>
                    <a:p>
                      <a:pPr marL="400050" indent="-400050">
                        <a:buNone/>
                      </a:pPr>
                      <a:r>
                        <a:rPr lang="en-IN" b="1" u="none" baseline="0" dirty="0" smtClean="0"/>
                        <a:t>Turn Over Ratio( Stores  and Fuel)</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latin typeface="Bookman Old Style" pitchFamily="18" charset="0"/>
              </a:rPr>
              <a:t>Stores Budget</a:t>
            </a:r>
            <a:endParaRPr lang="en-IN" dirty="0">
              <a:solidFill>
                <a:srgbClr val="FF0000"/>
              </a:solidFill>
              <a:latin typeface="Bookman Old Style" pitchFamily="18" charset="0"/>
            </a:endParaRPr>
          </a:p>
        </p:txBody>
      </p:sp>
      <p:sp>
        <p:nvSpPr>
          <p:cNvPr id="3" name="Subtitle 2"/>
          <p:cNvSpPr>
            <a:spLocks noGrp="1"/>
          </p:cNvSpPr>
          <p:nvPr>
            <p:ph type="subTitle" idx="1"/>
          </p:nvPr>
        </p:nvSpPr>
        <p:spPr>
          <a:xfrm>
            <a:off x="304800" y="990600"/>
            <a:ext cx="8534400" cy="5486400"/>
          </a:xfrm>
        </p:spPr>
        <p:txBody>
          <a:bodyPr>
            <a:normAutofit fontScale="92500" lnSpcReduction="20000"/>
          </a:bodyPr>
          <a:lstStyle/>
          <a:p>
            <a:pPr algn="just"/>
            <a:r>
              <a:rPr lang="en-IN" sz="2400" u="sng" dirty="0" smtClean="0">
                <a:solidFill>
                  <a:schemeClr val="tx1"/>
                </a:solidFill>
                <a:latin typeface="Bookman Old Style" pitchFamily="18" charset="0"/>
              </a:rPr>
              <a:t>A brief narrative explanation Estimates: </a:t>
            </a:r>
            <a:r>
              <a:rPr lang="en-IN" sz="2400" dirty="0" smtClean="0">
                <a:solidFill>
                  <a:schemeClr val="tx1"/>
                </a:solidFill>
                <a:latin typeface="Bookman Old Style" pitchFamily="18" charset="0"/>
              </a:rPr>
              <a:t> These consist of </a:t>
            </a:r>
          </a:p>
          <a:p>
            <a:pPr algn="just">
              <a:buFont typeface="Wingdings" pitchFamily="2" charset="2"/>
              <a:buChar char="Ø"/>
            </a:pPr>
            <a:r>
              <a:rPr lang="en-IN" sz="2400" dirty="0" smtClean="0">
                <a:solidFill>
                  <a:schemeClr val="tx1"/>
                </a:solidFill>
                <a:latin typeface="Bookman Old Style" pitchFamily="18" charset="0"/>
              </a:rPr>
              <a:t>Variations between the debits during the year expected to be adjusted under Stores Suspense at the Revised Estimate stage and those anticipated for adjustment at the BG.</a:t>
            </a:r>
          </a:p>
          <a:p>
            <a:pPr algn="just">
              <a:buFont typeface="Wingdings" pitchFamily="2" charset="2"/>
              <a:buChar char="Ø"/>
            </a:pPr>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Variations of similar nature as at above between RE stage and BE stage.</a:t>
            </a:r>
          </a:p>
          <a:p>
            <a:pPr algn="just"/>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Separate explanations for the balances at Credit stage also to be furnished.</a:t>
            </a:r>
          </a:p>
          <a:p>
            <a:pPr algn="just"/>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Analysis on Groups of Stores i.e. Bridge Works, P. Way, </a:t>
            </a:r>
            <a:r>
              <a:rPr lang="en-IN" sz="2400" dirty="0" err="1" smtClean="0">
                <a:solidFill>
                  <a:schemeClr val="tx1"/>
                </a:solidFill>
                <a:latin typeface="Bookman Old Style" pitchFamily="18" charset="0"/>
              </a:rPr>
              <a:t>Manf</a:t>
            </a:r>
            <a:r>
              <a:rPr lang="en-IN" sz="2400" dirty="0" smtClean="0">
                <a:solidFill>
                  <a:schemeClr val="tx1"/>
                </a:solidFill>
                <a:latin typeface="Bookman Old Style" pitchFamily="18" charset="0"/>
              </a:rPr>
              <a:t>. Stores etc under Annexure A , analysis on balances of stores at the end of the year under Annexure B,  Additions and replacements of stores  for GP, by correlating with activities under Annexure C  are to be furnished along with the Budget  </a:t>
            </a:r>
          </a:p>
          <a:p>
            <a:pPr algn="just">
              <a:buFont typeface="Wingdings" pitchFamily="2" charset="2"/>
              <a:buChar char="Ø"/>
            </a:pPr>
            <a:endParaRPr lang="en-IN" sz="2400" dirty="0" smtClean="0">
              <a:latin typeface="Bookman Old Style"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a:bodyPr>
          <a:lstStyle/>
          <a:p>
            <a:r>
              <a:rPr lang="en-US" sz="3200" dirty="0" smtClean="0">
                <a:solidFill>
                  <a:srgbClr val="FF0000"/>
                </a:solidFill>
                <a:latin typeface="Bookman Old Style" pitchFamily="18" charset="0"/>
              </a:rPr>
              <a:t>Annexure – A – Statement of Stocks</a:t>
            </a:r>
            <a:endParaRPr lang="en-US" sz="3200" dirty="0">
              <a:solidFill>
                <a:srgbClr val="FF0000"/>
              </a:solidFill>
              <a:latin typeface="Bookman Old Style" pitchFamily="18" charset="0"/>
            </a:endParaRPr>
          </a:p>
        </p:txBody>
      </p:sp>
      <p:pic>
        <p:nvPicPr>
          <p:cNvPr id="4" name="Picture 3"/>
          <p:cNvPicPr/>
          <p:nvPr/>
        </p:nvPicPr>
        <p:blipFill>
          <a:blip r:embed="rId2"/>
          <a:srcRect l="30800" t="28543" r="29205" b="21260"/>
          <a:stretch>
            <a:fillRect/>
          </a:stretch>
        </p:blipFill>
        <p:spPr bwMode="auto">
          <a:xfrm>
            <a:off x="457200" y="1143000"/>
            <a:ext cx="8229600" cy="5334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09600"/>
          </a:xfrm>
        </p:spPr>
        <p:txBody>
          <a:bodyPr>
            <a:normAutofit fontScale="90000"/>
          </a:bodyPr>
          <a:lstStyle/>
          <a:p>
            <a:r>
              <a:rPr lang="en-IN" dirty="0" smtClean="0">
                <a:solidFill>
                  <a:srgbClr val="FF0000"/>
                </a:solidFill>
                <a:latin typeface="Bookman Old Style" pitchFamily="18" charset="0"/>
              </a:rPr>
              <a:t>Stores Budget</a:t>
            </a:r>
            <a:endParaRPr lang="en-IN" dirty="0">
              <a:solidFill>
                <a:srgbClr val="FF0000"/>
              </a:solidFill>
              <a:latin typeface="Bookman Old Style" pitchFamily="18" charset="0"/>
            </a:endParaRPr>
          </a:p>
        </p:txBody>
      </p:sp>
      <p:sp>
        <p:nvSpPr>
          <p:cNvPr id="3" name="Subtitle 2"/>
          <p:cNvSpPr>
            <a:spLocks noGrp="1"/>
          </p:cNvSpPr>
          <p:nvPr>
            <p:ph type="subTitle" idx="1"/>
          </p:nvPr>
        </p:nvSpPr>
        <p:spPr>
          <a:xfrm>
            <a:off x="304800" y="914400"/>
            <a:ext cx="8534400" cy="5410200"/>
          </a:xfrm>
        </p:spPr>
        <p:txBody>
          <a:bodyPr>
            <a:normAutofit fontScale="92500" lnSpcReduction="10000"/>
          </a:bodyPr>
          <a:lstStyle/>
          <a:p>
            <a:pPr algn="just"/>
            <a:r>
              <a:rPr lang="en-IN" sz="2400" u="sng" dirty="0" smtClean="0">
                <a:solidFill>
                  <a:schemeClr val="tx1"/>
                </a:solidFill>
                <a:latin typeface="Bookman Old Style" pitchFamily="18" charset="0"/>
              </a:rPr>
              <a:t>Opening Balance:</a:t>
            </a:r>
          </a:p>
          <a:p>
            <a:pPr algn="just">
              <a:buFont typeface="Wingdings" pitchFamily="2" charset="2"/>
              <a:buChar char="Ø"/>
            </a:pPr>
            <a:r>
              <a:rPr lang="en-IN" sz="2400" dirty="0" smtClean="0">
                <a:solidFill>
                  <a:schemeClr val="tx1"/>
                </a:solidFill>
                <a:latin typeface="Bookman Old Style" pitchFamily="18" charset="0"/>
              </a:rPr>
              <a:t>The OB for the </a:t>
            </a:r>
            <a:r>
              <a:rPr lang="en-IN" sz="2400" u="sng" dirty="0" smtClean="0">
                <a:solidFill>
                  <a:schemeClr val="tx1"/>
                </a:solidFill>
                <a:latin typeface="Bookman Old Style" pitchFamily="18" charset="0"/>
              </a:rPr>
              <a:t>ensuing period </a:t>
            </a:r>
            <a:r>
              <a:rPr lang="en-IN" sz="2400" dirty="0" smtClean="0">
                <a:solidFill>
                  <a:schemeClr val="tx1"/>
                </a:solidFill>
                <a:latin typeface="Bookman Old Style" pitchFamily="18" charset="0"/>
              </a:rPr>
              <a:t>will be an estimated figure made up of:</a:t>
            </a:r>
          </a:p>
          <a:p>
            <a:pPr lvl="1" algn="just">
              <a:buFont typeface="Wingdings" pitchFamily="2" charset="2"/>
              <a:buChar char="Ø"/>
            </a:pPr>
            <a:r>
              <a:rPr lang="en-IN" sz="2000" dirty="0" smtClean="0">
                <a:solidFill>
                  <a:schemeClr val="tx1"/>
                </a:solidFill>
                <a:latin typeface="Bookman Old Style" pitchFamily="18" charset="0"/>
              </a:rPr>
              <a:t>the estimated book value of the stores expected to be in stock at the end of current year, </a:t>
            </a:r>
          </a:p>
          <a:p>
            <a:pPr lvl="1" algn="just">
              <a:buFont typeface="Wingdings" pitchFamily="2" charset="2"/>
              <a:buChar char="Ø"/>
            </a:pPr>
            <a:r>
              <a:rPr lang="en-IN" sz="2000" dirty="0" smtClean="0">
                <a:solidFill>
                  <a:schemeClr val="tx1"/>
                </a:solidFill>
                <a:latin typeface="Bookman Old Style" pitchFamily="18" charset="0"/>
              </a:rPr>
              <a:t>the estimated net result of outstanding balance under stores suspense heads of Purchases Imported, indigenous, sales etc., and </a:t>
            </a:r>
          </a:p>
          <a:p>
            <a:pPr lvl="1" algn="l">
              <a:buFont typeface="Wingdings" pitchFamily="2" charset="2"/>
              <a:buChar char="Ø"/>
            </a:pPr>
            <a:r>
              <a:rPr lang="en-IN" sz="2000" dirty="0" smtClean="0">
                <a:solidFill>
                  <a:schemeClr val="tx1"/>
                </a:solidFill>
                <a:latin typeface="Bookman Old Style" pitchFamily="18" charset="0"/>
              </a:rPr>
              <a:t>the amount expected to be outstanding in the Stock Adjustment Account for the year are closed.</a:t>
            </a:r>
          </a:p>
          <a:p>
            <a:pPr algn="just">
              <a:buFont typeface="Wingdings" pitchFamily="2" charset="2"/>
              <a:buChar char="Ø"/>
            </a:pPr>
            <a:r>
              <a:rPr lang="en-IN" sz="2400" dirty="0" smtClean="0">
                <a:solidFill>
                  <a:schemeClr val="tx1"/>
                </a:solidFill>
                <a:latin typeface="Bookman Old Style" pitchFamily="18" charset="0"/>
              </a:rPr>
              <a:t>It is to be ensured that all out efforts are made for estimation of balances to the optimum level and the estimates are prepared in 000s of rupees</a:t>
            </a:r>
            <a:r>
              <a:rPr lang="en-IN" sz="2400" dirty="0" smtClean="0">
                <a:solidFill>
                  <a:schemeClr val="tx1"/>
                </a:solidFill>
                <a:latin typeface="Bookman Old Style" pitchFamily="18" charset="0"/>
              </a:rPr>
              <a:t>.</a:t>
            </a:r>
          </a:p>
          <a:p>
            <a:pPr algn="just"/>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Actuals for the  last year BG for the current year RE </a:t>
            </a:r>
            <a:r>
              <a:rPr lang="en-IN" sz="2400" dirty="0" smtClean="0">
                <a:solidFill>
                  <a:schemeClr val="tx1"/>
                </a:solidFill>
                <a:latin typeface="Bookman Old Style" pitchFamily="18" charset="0"/>
              </a:rPr>
              <a:t>and </a:t>
            </a:r>
            <a:r>
              <a:rPr lang="en-IN" sz="2400" dirty="0" smtClean="0">
                <a:solidFill>
                  <a:schemeClr val="tx1"/>
                </a:solidFill>
                <a:latin typeface="Bookman Old Style" pitchFamily="18" charset="0"/>
              </a:rPr>
              <a:t>BE for the ensuing year projected realistically.</a:t>
            </a:r>
          </a:p>
          <a:p>
            <a:pPr lvl="1" algn="l"/>
            <a:endParaRPr lang="en-IN" sz="2000" dirty="0" smtClean="0">
              <a:solidFill>
                <a:schemeClr val="tx1"/>
              </a:solidFill>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a:bodyPr>
          <a:lstStyle/>
          <a:p>
            <a:r>
              <a:rPr lang="en-US" sz="3200" dirty="0" smtClean="0">
                <a:solidFill>
                  <a:srgbClr val="FF0000"/>
                </a:solidFill>
                <a:latin typeface="Bookman Old Style" pitchFamily="18" charset="0"/>
              </a:rPr>
              <a:t>Annexure – A – Statement of Stocks</a:t>
            </a:r>
            <a:endParaRPr lang="en-US" sz="3200" dirty="0">
              <a:solidFill>
                <a:srgbClr val="FF0000"/>
              </a:solidFill>
              <a:latin typeface="Bookman Old Style" pitchFamily="18" charset="0"/>
            </a:endParaRPr>
          </a:p>
        </p:txBody>
      </p:sp>
      <p:pic>
        <p:nvPicPr>
          <p:cNvPr id="5" name="Picture 4"/>
          <p:cNvPicPr/>
          <p:nvPr/>
        </p:nvPicPr>
        <p:blipFill>
          <a:blip r:embed="rId2" cstate="print"/>
          <a:srcRect l="31576" t="28740" r="29869" b="21063"/>
          <a:stretch>
            <a:fillRect/>
          </a:stretch>
        </p:blipFill>
        <p:spPr bwMode="auto">
          <a:xfrm>
            <a:off x="381000" y="1066800"/>
            <a:ext cx="8229600" cy="4648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a:bodyPr>
          <a:lstStyle/>
          <a:p>
            <a:r>
              <a:rPr lang="en-US" sz="3200" dirty="0" smtClean="0">
                <a:solidFill>
                  <a:srgbClr val="FF0000"/>
                </a:solidFill>
                <a:latin typeface="Bookman Old Style" pitchFamily="18" charset="0"/>
              </a:rPr>
              <a:t>Annexure – A – Statement of Stocks</a:t>
            </a:r>
            <a:endParaRPr lang="en-US" sz="3200" dirty="0">
              <a:solidFill>
                <a:srgbClr val="FF0000"/>
              </a:solidFill>
              <a:latin typeface="Bookman Old Style" pitchFamily="18" charset="0"/>
            </a:endParaRPr>
          </a:p>
        </p:txBody>
      </p:sp>
      <p:pic>
        <p:nvPicPr>
          <p:cNvPr id="4" name="Picture 3"/>
          <p:cNvPicPr/>
          <p:nvPr/>
        </p:nvPicPr>
        <p:blipFill>
          <a:blip r:embed="rId2" cstate="print"/>
          <a:srcRect l="31575" t="28937" r="29537" b="61614"/>
          <a:stretch>
            <a:fillRect/>
          </a:stretch>
        </p:blipFill>
        <p:spPr bwMode="auto">
          <a:xfrm>
            <a:off x="533400" y="1219200"/>
            <a:ext cx="8077200" cy="2133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57200"/>
          </a:xfrm>
        </p:spPr>
        <p:txBody>
          <a:bodyPr>
            <a:normAutofit fontScale="90000"/>
          </a:bodyPr>
          <a:lstStyle/>
          <a:p>
            <a:r>
              <a:rPr lang="en-US" sz="3200" dirty="0" smtClean="0">
                <a:solidFill>
                  <a:srgbClr val="FF0000"/>
                </a:solidFill>
                <a:latin typeface="Bookman Old Style" pitchFamily="18" charset="0"/>
              </a:rPr>
              <a:t>Annexure – B</a:t>
            </a:r>
            <a:endParaRPr lang="en-US" sz="3200" dirty="0">
              <a:solidFill>
                <a:srgbClr val="FF0000"/>
              </a:solidFill>
              <a:latin typeface="Bookman Old Style" pitchFamily="18" charset="0"/>
            </a:endParaRPr>
          </a:p>
        </p:txBody>
      </p:sp>
      <p:pic>
        <p:nvPicPr>
          <p:cNvPr id="5" name="Picture 4"/>
          <p:cNvPicPr/>
          <p:nvPr/>
        </p:nvPicPr>
        <p:blipFill>
          <a:blip r:embed="rId2"/>
          <a:srcRect l="5761" t="11417" r="6049" b="16929"/>
          <a:stretch>
            <a:fillRect/>
          </a:stretch>
        </p:blipFill>
        <p:spPr bwMode="auto">
          <a:xfrm>
            <a:off x="457200" y="685800"/>
            <a:ext cx="8229600" cy="5638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57200"/>
          </a:xfrm>
        </p:spPr>
        <p:txBody>
          <a:bodyPr>
            <a:normAutofit fontScale="90000"/>
          </a:bodyPr>
          <a:lstStyle/>
          <a:p>
            <a:r>
              <a:rPr lang="en-US" sz="3200" dirty="0" smtClean="0">
                <a:solidFill>
                  <a:srgbClr val="FF0000"/>
                </a:solidFill>
                <a:latin typeface="Bookman Old Style" pitchFamily="18" charset="0"/>
              </a:rPr>
              <a:t>Annexure – C</a:t>
            </a:r>
            <a:endParaRPr lang="en-US" sz="3200" dirty="0">
              <a:solidFill>
                <a:srgbClr val="FF0000"/>
              </a:solidFill>
              <a:latin typeface="Bookman Old Style" pitchFamily="18" charset="0"/>
            </a:endParaRPr>
          </a:p>
        </p:txBody>
      </p:sp>
      <p:pic>
        <p:nvPicPr>
          <p:cNvPr id="4" name="Picture 3"/>
          <p:cNvPicPr/>
          <p:nvPr/>
        </p:nvPicPr>
        <p:blipFill>
          <a:blip r:embed="rId2"/>
          <a:srcRect l="31354" t="28346" r="29426" b="20866"/>
          <a:stretch>
            <a:fillRect/>
          </a:stretch>
        </p:blipFill>
        <p:spPr bwMode="auto">
          <a:xfrm>
            <a:off x="381000" y="609600"/>
            <a:ext cx="8153400" cy="4800600"/>
          </a:xfrm>
          <a:prstGeom prst="rect">
            <a:avLst/>
          </a:prstGeom>
          <a:noFill/>
          <a:ln w="9525">
            <a:noFill/>
            <a:miter lim="800000"/>
            <a:headEnd/>
            <a:tailEnd/>
          </a:ln>
        </p:spPr>
      </p:pic>
      <p:pic>
        <p:nvPicPr>
          <p:cNvPr id="6" name="Picture 5"/>
          <p:cNvPicPr/>
          <p:nvPr/>
        </p:nvPicPr>
        <p:blipFill>
          <a:blip r:embed="rId3"/>
          <a:srcRect l="31576" t="32063" r="40394" b="56496"/>
          <a:stretch>
            <a:fillRect/>
          </a:stretch>
        </p:blipFill>
        <p:spPr bwMode="auto">
          <a:xfrm>
            <a:off x="457200" y="5334000"/>
            <a:ext cx="5791200" cy="1295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solidFill>
                  <a:srgbClr val="FF0000"/>
                </a:solidFill>
                <a:latin typeface="Bookman Old Style" pitchFamily="18" charset="0"/>
              </a:rPr>
              <a:t>Thank You</a:t>
            </a:r>
            <a:endParaRPr lang="en-US" dirty="0">
              <a:solidFill>
                <a:srgbClr val="FF00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latin typeface="Bookman Old Style" pitchFamily="18" charset="0"/>
              </a:rPr>
              <a:t>Stores Budget</a:t>
            </a:r>
            <a:endParaRPr lang="en-IN" dirty="0">
              <a:solidFill>
                <a:srgbClr val="FF0000"/>
              </a:solidFill>
              <a:latin typeface="Bookman Old Style" pitchFamily="18" charset="0"/>
            </a:endParaRPr>
          </a:p>
        </p:txBody>
      </p:sp>
      <p:sp>
        <p:nvSpPr>
          <p:cNvPr id="3" name="Subtitle 2"/>
          <p:cNvSpPr>
            <a:spLocks noGrp="1"/>
          </p:cNvSpPr>
          <p:nvPr>
            <p:ph type="subTitle" idx="1"/>
          </p:nvPr>
        </p:nvSpPr>
        <p:spPr>
          <a:xfrm>
            <a:off x="304800" y="990600"/>
            <a:ext cx="8534400" cy="5562600"/>
          </a:xfrm>
        </p:spPr>
        <p:txBody>
          <a:bodyPr>
            <a:normAutofit fontScale="92500" lnSpcReduction="20000"/>
          </a:bodyPr>
          <a:lstStyle/>
          <a:p>
            <a:pPr algn="just"/>
            <a:r>
              <a:rPr lang="en-IN" sz="2400" u="sng" dirty="0" smtClean="0">
                <a:solidFill>
                  <a:schemeClr val="tx1"/>
                </a:solidFill>
                <a:latin typeface="Bookman Old Style" pitchFamily="18" charset="0"/>
              </a:rPr>
              <a:t>Estimated Debits: </a:t>
            </a:r>
            <a:r>
              <a:rPr lang="en-IN" sz="2400" dirty="0" smtClean="0">
                <a:solidFill>
                  <a:schemeClr val="tx1"/>
                </a:solidFill>
                <a:latin typeface="Bookman Old Style" pitchFamily="18" charset="0"/>
              </a:rPr>
              <a:t> These consist of: </a:t>
            </a:r>
          </a:p>
          <a:p>
            <a:pPr algn="just">
              <a:buFont typeface="Wingdings" pitchFamily="2" charset="2"/>
              <a:buChar char="Ø"/>
            </a:pPr>
            <a:r>
              <a:rPr lang="en-IN" sz="2400" u="sng" dirty="0" smtClean="0">
                <a:solidFill>
                  <a:schemeClr val="tx1"/>
                </a:solidFill>
                <a:latin typeface="Bookman Old Style" pitchFamily="18" charset="0"/>
              </a:rPr>
              <a:t>Stores for works </a:t>
            </a:r>
            <a:r>
              <a:rPr lang="en-IN" sz="2400" dirty="0" smtClean="0">
                <a:solidFill>
                  <a:schemeClr val="tx1"/>
                </a:solidFill>
                <a:latin typeface="Bookman Old Style" pitchFamily="18" charset="0"/>
              </a:rPr>
              <a:t>are estimated based on the divisional estimates of works proposed in the ensuring year.</a:t>
            </a:r>
          </a:p>
          <a:p>
            <a:pPr algn="just">
              <a:buFont typeface="Wingdings" pitchFamily="2" charset="2"/>
              <a:buChar char="Ø"/>
            </a:pPr>
            <a:r>
              <a:rPr lang="en-IN" sz="2400" u="sng" dirty="0" smtClean="0">
                <a:solidFill>
                  <a:schemeClr val="tx1"/>
                </a:solidFill>
                <a:latin typeface="Bookman Old Style" pitchFamily="18" charset="0"/>
              </a:rPr>
              <a:t>Stores for General purpose</a:t>
            </a:r>
            <a:r>
              <a:rPr lang="en-IN" sz="2400" dirty="0" smtClean="0">
                <a:solidFill>
                  <a:schemeClr val="tx1"/>
                </a:solidFill>
                <a:latin typeface="Bookman Old Style" pitchFamily="18" charset="0"/>
              </a:rPr>
              <a:t> are  estimated throw forward from the previous year, Indents for the current year, Less estimated throw forward in the next year. Actually this is the last item of to be budgeted after posting debits and credits being a balancing figure.</a:t>
            </a:r>
          </a:p>
          <a:p>
            <a:pPr algn="just">
              <a:buFont typeface="Wingdings" pitchFamily="2" charset="2"/>
              <a:buChar char="Ø"/>
            </a:pPr>
            <a:r>
              <a:rPr lang="en-IN" sz="2400" u="sng" dirty="0" smtClean="0">
                <a:solidFill>
                  <a:schemeClr val="tx1"/>
                </a:solidFill>
                <a:latin typeface="Bookman Old Style" pitchFamily="18" charset="0"/>
              </a:rPr>
              <a:t>Receipts from the manufactured stores </a:t>
            </a:r>
            <a:r>
              <a:rPr lang="en-IN" sz="2400" dirty="0" smtClean="0">
                <a:solidFill>
                  <a:schemeClr val="tx1"/>
                </a:solidFill>
                <a:latin typeface="Bookman Old Style" pitchFamily="18" charset="0"/>
              </a:rPr>
              <a:t> are to be provided for duly matching the targeted out turn of components in the shops.</a:t>
            </a:r>
          </a:p>
          <a:p>
            <a:pPr algn="just">
              <a:buFont typeface="Wingdings" pitchFamily="2" charset="2"/>
              <a:buChar char="Ø"/>
            </a:pPr>
            <a:r>
              <a:rPr lang="en-IN" sz="2400" u="sng" dirty="0" smtClean="0">
                <a:solidFill>
                  <a:schemeClr val="tx1"/>
                </a:solidFill>
                <a:latin typeface="Bookman Old Style" pitchFamily="18" charset="0"/>
              </a:rPr>
              <a:t>Materials returned from works</a:t>
            </a:r>
            <a:r>
              <a:rPr lang="en-IN" sz="2400" dirty="0" smtClean="0">
                <a:solidFill>
                  <a:schemeClr val="tx1"/>
                </a:solidFill>
                <a:latin typeface="Bookman Old Style" pitchFamily="18" charset="0"/>
              </a:rPr>
              <a:t> left over and released </a:t>
            </a:r>
            <a:r>
              <a:rPr lang="en-IN" sz="2400" dirty="0" smtClean="0">
                <a:solidFill>
                  <a:schemeClr val="tx1"/>
                </a:solidFill>
                <a:latin typeface="Bookman Old Style" pitchFamily="18" charset="0"/>
              </a:rPr>
              <a:t>materials.</a:t>
            </a:r>
            <a:endParaRPr lang="en-IN" sz="2400" dirty="0" smtClean="0">
              <a:solidFill>
                <a:schemeClr val="tx1"/>
              </a:solidFill>
              <a:latin typeface="Bookman Old Style" pitchFamily="18" charset="0"/>
            </a:endParaRPr>
          </a:p>
          <a:p>
            <a:pPr algn="just">
              <a:buFont typeface="Wingdings" pitchFamily="2" charset="2"/>
              <a:buChar char="Ø"/>
            </a:pPr>
            <a:r>
              <a:rPr lang="en-IN" sz="2400" u="sng" dirty="0" smtClean="0">
                <a:solidFill>
                  <a:schemeClr val="tx1"/>
                </a:solidFill>
                <a:latin typeface="Bookman Old Style" pitchFamily="18" charset="0"/>
              </a:rPr>
              <a:t>Other debits </a:t>
            </a:r>
            <a:r>
              <a:rPr lang="en-IN" sz="2400" dirty="0" smtClean="0">
                <a:solidFill>
                  <a:schemeClr val="tx1"/>
                </a:solidFill>
                <a:latin typeface="Bookman Old Style" pitchFamily="18" charset="0"/>
              </a:rPr>
              <a:t> consisting  items arrived out of SA Account  which also include the value of fabricated stores based on the estimates.</a:t>
            </a:r>
          </a:p>
          <a:p>
            <a:pPr algn="just">
              <a:buFont typeface="Wingdings" pitchFamily="2" charset="2"/>
              <a:buChar char="Ø"/>
            </a:pPr>
            <a:r>
              <a:rPr lang="en-IN" sz="2400" u="sng" dirty="0" smtClean="0">
                <a:solidFill>
                  <a:schemeClr val="tx1"/>
                </a:solidFill>
                <a:latin typeface="Bookman Old Style" pitchFamily="18" charset="0"/>
              </a:rPr>
              <a:t>Deduct issues with in the Demand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latin typeface="Bookman Old Style" pitchFamily="18" charset="0"/>
              </a:rPr>
              <a:t>Stores Budget</a:t>
            </a:r>
            <a:endParaRPr lang="en-IN" dirty="0">
              <a:solidFill>
                <a:srgbClr val="FF0000"/>
              </a:solidFill>
              <a:latin typeface="Bookman Old Style" pitchFamily="18" charset="0"/>
            </a:endParaRPr>
          </a:p>
        </p:txBody>
      </p:sp>
      <p:sp>
        <p:nvSpPr>
          <p:cNvPr id="3" name="Subtitle 2"/>
          <p:cNvSpPr>
            <a:spLocks noGrp="1"/>
          </p:cNvSpPr>
          <p:nvPr>
            <p:ph type="subTitle" idx="1"/>
          </p:nvPr>
        </p:nvSpPr>
        <p:spPr>
          <a:xfrm>
            <a:off x="304800" y="990600"/>
            <a:ext cx="8534400" cy="5334000"/>
          </a:xfrm>
        </p:spPr>
        <p:txBody>
          <a:bodyPr>
            <a:normAutofit fontScale="92500" lnSpcReduction="10000"/>
          </a:bodyPr>
          <a:lstStyle/>
          <a:p>
            <a:pPr algn="just"/>
            <a:r>
              <a:rPr lang="en-IN" sz="2400" u="sng" dirty="0" smtClean="0">
                <a:solidFill>
                  <a:schemeClr val="tx1"/>
                </a:solidFill>
                <a:latin typeface="Bookman Old Style" pitchFamily="18" charset="0"/>
              </a:rPr>
              <a:t>Estimated  Credits: </a:t>
            </a:r>
            <a:r>
              <a:rPr lang="en-IN" sz="2400" dirty="0" smtClean="0">
                <a:solidFill>
                  <a:schemeClr val="tx1"/>
                </a:solidFill>
                <a:latin typeface="Bookman Old Style" pitchFamily="18" charset="0"/>
              </a:rPr>
              <a:t>These consist of </a:t>
            </a:r>
          </a:p>
          <a:p>
            <a:pPr algn="just">
              <a:buFont typeface="Wingdings" pitchFamily="2" charset="2"/>
              <a:buChar char="Ø"/>
            </a:pPr>
            <a:r>
              <a:rPr lang="en-IN" sz="2400" u="sng" dirty="0" smtClean="0">
                <a:solidFill>
                  <a:schemeClr val="tx1"/>
                </a:solidFill>
                <a:latin typeface="Bookman Old Style" pitchFamily="18" charset="0"/>
              </a:rPr>
              <a:t>Issue to  works </a:t>
            </a:r>
            <a:r>
              <a:rPr lang="en-IN" sz="2400" dirty="0" smtClean="0">
                <a:solidFill>
                  <a:schemeClr val="tx1"/>
                </a:solidFill>
                <a:latin typeface="Bookman Old Style" pitchFamily="18" charset="0"/>
              </a:rPr>
              <a:t>are estimated based on the matching grants available in the divisions/units and based on the Indents on hand.</a:t>
            </a:r>
          </a:p>
          <a:p>
            <a:pPr algn="just">
              <a:buFont typeface="Wingdings" pitchFamily="2" charset="2"/>
              <a:buChar char="Ø"/>
            </a:pPr>
            <a:r>
              <a:rPr lang="en-IN" sz="2400" u="sng" dirty="0" smtClean="0">
                <a:solidFill>
                  <a:schemeClr val="tx1"/>
                </a:solidFill>
                <a:latin typeface="Bookman Old Style" pitchFamily="18" charset="0"/>
              </a:rPr>
              <a:t>Issues to Capital  </a:t>
            </a:r>
            <a:r>
              <a:rPr lang="en-IN" sz="2400" dirty="0" smtClean="0">
                <a:solidFill>
                  <a:schemeClr val="tx1"/>
                </a:solidFill>
                <a:latin typeface="Bookman Old Style" pitchFamily="18" charset="0"/>
              </a:rPr>
              <a:t> to be budgeted based on the matching grant available in the WMS  grants against which work orders are issued.</a:t>
            </a:r>
          </a:p>
          <a:p>
            <a:pPr algn="just">
              <a:buFont typeface="Wingdings" pitchFamily="2" charset="2"/>
              <a:buChar char="Ø"/>
            </a:pPr>
            <a:r>
              <a:rPr lang="en-IN" sz="2400" u="sng" dirty="0" smtClean="0">
                <a:solidFill>
                  <a:schemeClr val="tx1"/>
                </a:solidFill>
                <a:latin typeface="Bookman Old Style" pitchFamily="18" charset="0"/>
              </a:rPr>
              <a:t>Issue of </a:t>
            </a:r>
            <a:r>
              <a:rPr lang="en-IN" sz="2400" u="sng" dirty="0" err="1" smtClean="0">
                <a:solidFill>
                  <a:schemeClr val="tx1"/>
                </a:solidFill>
                <a:latin typeface="Bookman Old Style" pitchFamily="18" charset="0"/>
              </a:rPr>
              <a:t>Misc.Adv.Capital</a:t>
            </a:r>
            <a:r>
              <a:rPr lang="en-IN" sz="2400" u="sng" dirty="0" smtClean="0">
                <a:solidFill>
                  <a:schemeClr val="tx1"/>
                </a:solidFill>
                <a:latin typeface="Bookman Old Style" pitchFamily="18" charset="0"/>
              </a:rPr>
              <a:t>  </a:t>
            </a:r>
            <a:r>
              <a:rPr lang="en-IN" sz="2400" dirty="0" smtClean="0">
                <a:solidFill>
                  <a:schemeClr val="tx1"/>
                </a:solidFill>
                <a:latin typeface="Bookman Old Style" pitchFamily="18" charset="0"/>
              </a:rPr>
              <a:t>represents the issues of stores for fabrication etc.</a:t>
            </a:r>
          </a:p>
          <a:p>
            <a:pPr algn="just">
              <a:buFont typeface="Wingdings" pitchFamily="2" charset="2"/>
              <a:buChar char="Ø"/>
            </a:pPr>
            <a:r>
              <a:rPr lang="en-IN" sz="2400" u="sng" dirty="0" smtClean="0">
                <a:solidFill>
                  <a:schemeClr val="tx1"/>
                </a:solidFill>
                <a:latin typeface="Bookman Old Style" pitchFamily="18" charset="0"/>
              </a:rPr>
              <a:t>Issues to Revenue (PU 27) </a:t>
            </a:r>
            <a:r>
              <a:rPr lang="en-IN" sz="2400" dirty="0" smtClean="0">
                <a:solidFill>
                  <a:schemeClr val="tx1"/>
                </a:solidFill>
                <a:latin typeface="Bookman Old Style" pitchFamily="18" charset="0"/>
              </a:rPr>
              <a:t>Stores for use on repairs and maintenance of operational work. AACs worked out for last 3 years is the criteria and after considering the special circumstances of each year this item is estimated.</a:t>
            </a:r>
          </a:p>
          <a:p>
            <a:pPr algn="just">
              <a:buFont typeface="Wingdings" pitchFamily="2" charset="2"/>
              <a:buChar char="Ø"/>
            </a:pPr>
            <a:r>
              <a:rPr lang="en-IN" sz="2400" u="sng" dirty="0" smtClean="0">
                <a:solidFill>
                  <a:schemeClr val="tx1"/>
                </a:solidFill>
                <a:latin typeface="Bookman Old Style" pitchFamily="18" charset="0"/>
              </a:rPr>
              <a:t>Sales and transfers  </a:t>
            </a:r>
            <a:r>
              <a:rPr lang="en-IN" sz="2400" dirty="0" smtClean="0">
                <a:solidFill>
                  <a:schemeClr val="tx1"/>
                </a:solidFill>
                <a:latin typeface="Bookman Old Style" pitchFamily="18" charset="0"/>
              </a:rPr>
              <a:t>No accurate estimate can be made. However  based on the trend on movement of stores and expected sales</a:t>
            </a:r>
            <a:r>
              <a:rPr lang="en-IN" sz="2400" dirty="0" smtClean="0">
                <a:latin typeface="Bookman Old Style" pitchFamily="18" charset="0"/>
              </a:rPr>
              <a:t>.</a:t>
            </a:r>
            <a:endParaRPr lang="en-IN" sz="2400" u="sng" dirty="0" smtClean="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latin typeface="Bookman Old Style" pitchFamily="18" charset="0"/>
              </a:rPr>
              <a:t>Stores Budget</a:t>
            </a:r>
            <a:endParaRPr lang="en-IN" dirty="0">
              <a:solidFill>
                <a:srgbClr val="FF0000"/>
              </a:solidFill>
              <a:latin typeface="Bookman Old Style" pitchFamily="18" charset="0"/>
            </a:endParaRPr>
          </a:p>
        </p:txBody>
      </p:sp>
      <p:sp>
        <p:nvSpPr>
          <p:cNvPr id="3" name="Subtitle 2"/>
          <p:cNvSpPr>
            <a:spLocks noGrp="1"/>
          </p:cNvSpPr>
          <p:nvPr>
            <p:ph type="subTitle" idx="1"/>
          </p:nvPr>
        </p:nvSpPr>
        <p:spPr>
          <a:xfrm>
            <a:off x="304800" y="990600"/>
            <a:ext cx="8534400" cy="5334000"/>
          </a:xfrm>
        </p:spPr>
        <p:txBody>
          <a:bodyPr>
            <a:normAutofit/>
          </a:bodyPr>
          <a:lstStyle/>
          <a:p>
            <a:pPr algn="just"/>
            <a:r>
              <a:rPr lang="en-IN" sz="2400" u="sng" dirty="0" smtClean="0">
                <a:solidFill>
                  <a:schemeClr val="tx1"/>
                </a:solidFill>
                <a:latin typeface="Bookman Old Style" pitchFamily="18" charset="0"/>
              </a:rPr>
              <a:t>Closing balance </a:t>
            </a:r>
            <a:r>
              <a:rPr lang="en-IN" sz="2400" dirty="0" smtClean="0">
                <a:solidFill>
                  <a:schemeClr val="tx1"/>
                </a:solidFill>
                <a:latin typeface="Bookman Old Style" pitchFamily="18" charset="0"/>
              </a:rPr>
              <a:t>consist of </a:t>
            </a:r>
          </a:p>
          <a:p>
            <a:pPr algn="just">
              <a:buFont typeface="Wingdings" pitchFamily="2" charset="2"/>
              <a:buChar char="Ø"/>
            </a:pPr>
            <a:r>
              <a:rPr lang="en-IN" sz="2400" dirty="0" smtClean="0">
                <a:solidFill>
                  <a:schemeClr val="tx1"/>
                </a:solidFill>
                <a:latin typeface="Bookman Old Style" pitchFamily="18" charset="0"/>
              </a:rPr>
              <a:t>Stores in Stock balance ideally would be </a:t>
            </a:r>
            <a:r>
              <a:rPr lang="en-IN" sz="2400" dirty="0" smtClean="0">
                <a:solidFill>
                  <a:schemeClr val="tx1"/>
                </a:solidFill>
                <a:latin typeface="Bookman Old Style" pitchFamily="18" charset="0"/>
              </a:rPr>
              <a:t>40</a:t>
            </a:r>
            <a:r>
              <a:rPr lang="en-IN" sz="2400" dirty="0" smtClean="0">
                <a:solidFill>
                  <a:schemeClr val="tx1"/>
                </a:solidFill>
                <a:latin typeface="Bookman Old Style" pitchFamily="18" charset="0"/>
              </a:rPr>
              <a:t>% of the Average issues per month  of ordinary stores during the year plus such cost of emergency stores.</a:t>
            </a:r>
          </a:p>
          <a:p>
            <a:pPr algn="just">
              <a:buFont typeface="Wingdings" pitchFamily="2" charset="2"/>
              <a:buChar char="Ø"/>
            </a:pPr>
            <a:r>
              <a:rPr lang="en-IN" sz="2400" dirty="0" smtClean="0">
                <a:solidFill>
                  <a:schemeClr val="tx1"/>
                </a:solidFill>
                <a:latin typeface="Bookman Old Style" pitchFamily="18" charset="0"/>
              </a:rPr>
              <a:t>Outstanding Stores suspense is corresponding to the similar item under opening balance and should be as low as possible.</a:t>
            </a:r>
          </a:p>
          <a:p>
            <a:pPr algn="just">
              <a:buFont typeface="Wingdings" pitchFamily="2" charset="2"/>
              <a:buChar char="Ø"/>
            </a:pPr>
            <a:endParaRPr lang="en-IN" sz="2400" dirty="0" smtClean="0">
              <a:solidFill>
                <a:schemeClr val="tx1"/>
              </a:solidFill>
              <a:latin typeface="Bookman Old Style" pitchFamily="18" charset="0"/>
            </a:endParaRPr>
          </a:p>
          <a:p>
            <a:pPr algn="just">
              <a:buFont typeface="Wingdings" pitchFamily="2" charset="2"/>
              <a:buChar char="Ø"/>
            </a:pPr>
            <a:r>
              <a:rPr lang="en-IN" sz="2400" u="sng" dirty="0" smtClean="0">
                <a:solidFill>
                  <a:schemeClr val="tx1"/>
                </a:solidFill>
                <a:latin typeface="Bookman Old Style" pitchFamily="18" charset="0"/>
              </a:rPr>
              <a:t>Budget allotment </a:t>
            </a:r>
            <a:r>
              <a:rPr lang="en-IN" sz="2400" dirty="0" smtClean="0">
                <a:solidFill>
                  <a:schemeClr val="tx1"/>
                </a:solidFill>
                <a:latin typeface="Bookman Old Style" pitchFamily="18" charset="0"/>
              </a:rPr>
              <a:t> This would be the total of debits during the year. A  brief narrative explanation of the difference between the OB and CB should be given and special features in the estimates should be brought out clearly with full explanations and the amount involved.</a:t>
            </a:r>
            <a:endParaRPr lang="en-IN" sz="2400" u="sng" dirty="0" smtClean="0">
              <a:solidFill>
                <a:schemeClr val="tx1"/>
              </a:solidFill>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2000"/>
          </a:xfrm>
        </p:spPr>
        <p:txBody>
          <a:bodyPr/>
          <a:lstStyle/>
          <a:p>
            <a:r>
              <a:rPr lang="en-IN" dirty="0" smtClean="0">
                <a:solidFill>
                  <a:srgbClr val="FF0000"/>
                </a:solidFill>
                <a:latin typeface="Bookman Old Style" pitchFamily="18" charset="0"/>
              </a:rPr>
              <a:t>Stores Budget</a:t>
            </a:r>
            <a:endParaRPr lang="en-IN" dirty="0">
              <a:solidFill>
                <a:srgbClr val="FF0000"/>
              </a:solidFill>
              <a:latin typeface="Bookman Old Style" pitchFamily="18" charset="0"/>
            </a:endParaRPr>
          </a:p>
        </p:txBody>
      </p:sp>
      <p:sp>
        <p:nvSpPr>
          <p:cNvPr id="3" name="Subtitle 2"/>
          <p:cNvSpPr>
            <a:spLocks noGrp="1"/>
          </p:cNvSpPr>
          <p:nvPr>
            <p:ph type="subTitle" idx="1"/>
          </p:nvPr>
        </p:nvSpPr>
        <p:spPr>
          <a:xfrm>
            <a:off x="304800" y="990600"/>
            <a:ext cx="8534400" cy="5334000"/>
          </a:xfrm>
        </p:spPr>
        <p:txBody>
          <a:bodyPr>
            <a:normAutofit fontScale="92500" lnSpcReduction="10000"/>
          </a:bodyPr>
          <a:lstStyle/>
          <a:p>
            <a:pPr algn="just"/>
            <a:r>
              <a:rPr lang="en-IN" sz="2400" u="sng" dirty="0" smtClean="0">
                <a:solidFill>
                  <a:schemeClr val="tx1"/>
                </a:solidFill>
                <a:latin typeface="Bookman Old Style" pitchFamily="18" charset="0"/>
              </a:rPr>
              <a:t>Progress of Debits and Credits in the Budget</a:t>
            </a:r>
          </a:p>
          <a:p>
            <a:pPr algn="just">
              <a:buFont typeface="Wingdings" pitchFamily="2" charset="2"/>
              <a:buChar char="Ø"/>
            </a:pPr>
            <a:r>
              <a:rPr lang="en-IN" sz="2400" dirty="0" smtClean="0">
                <a:solidFill>
                  <a:schemeClr val="tx1"/>
                </a:solidFill>
                <a:latin typeface="Bookman Old Style" pitchFamily="18" charset="0"/>
              </a:rPr>
              <a:t>Once the grant is received the complete statement of Debits(Receipts) and Credits(Issues) are prepared and Net grant worked.</a:t>
            </a:r>
          </a:p>
          <a:p>
            <a:pPr algn="just">
              <a:buFont typeface="Wingdings" pitchFamily="2" charset="2"/>
              <a:buChar char="Ø"/>
            </a:pPr>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The progress under each should be watched by the Accounts Officer to ensure that there is no accumulation of stocks at the end of  the year. </a:t>
            </a:r>
          </a:p>
          <a:p>
            <a:pPr algn="just">
              <a:buFont typeface="Wingdings" pitchFamily="2" charset="2"/>
              <a:buChar char="Ø"/>
            </a:pPr>
            <a:endParaRPr lang="en-IN" sz="2400" dirty="0" smtClean="0">
              <a:solidFill>
                <a:schemeClr val="tx1"/>
              </a:solidFill>
              <a:latin typeface="Bookman Old Style" pitchFamily="18" charset="0"/>
            </a:endParaRPr>
          </a:p>
          <a:p>
            <a:pPr algn="just">
              <a:buFont typeface="Wingdings" pitchFamily="2" charset="2"/>
              <a:buChar char="Ø"/>
            </a:pPr>
            <a:r>
              <a:rPr lang="en-IN" sz="2400" dirty="0" smtClean="0">
                <a:solidFill>
                  <a:schemeClr val="tx1"/>
                </a:solidFill>
                <a:latin typeface="Bookman Old Style" pitchFamily="18" charset="0"/>
              </a:rPr>
              <a:t>Exact allotment for each head, </a:t>
            </a:r>
            <a:r>
              <a:rPr lang="en-IN" sz="2400" dirty="0" err="1" smtClean="0">
                <a:solidFill>
                  <a:schemeClr val="tx1"/>
                </a:solidFill>
                <a:latin typeface="Bookman Old Style" pitchFamily="18" charset="0"/>
              </a:rPr>
              <a:t>actuals</a:t>
            </a:r>
            <a:r>
              <a:rPr lang="en-IN" sz="2400" dirty="0" smtClean="0">
                <a:solidFill>
                  <a:schemeClr val="tx1"/>
                </a:solidFill>
                <a:latin typeface="Bookman Old Style" pitchFamily="18" charset="0"/>
              </a:rPr>
              <a:t> to end of each month, approximate </a:t>
            </a:r>
            <a:r>
              <a:rPr lang="en-IN" sz="2400" dirty="0" err="1" smtClean="0">
                <a:solidFill>
                  <a:schemeClr val="tx1"/>
                </a:solidFill>
                <a:latin typeface="Bookman Old Style" pitchFamily="18" charset="0"/>
              </a:rPr>
              <a:t>actuals</a:t>
            </a:r>
            <a:r>
              <a:rPr lang="en-IN" sz="2400" dirty="0" smtClean="0">
                <a:solidFill>
                  <a:schemeClr val="tx1"/>
                </a:solidFill>
                <a:latin typeface="Bookman Old Style" pitchFamily="18" charset="0"/>
              </a:rPr>
              <a:t> for each month(forecast), both for current month and for the to end of the months are analysed to ensure that issues are in accordance with the total plan of the system.</a:t>
            </a:r>
          </a:p>
          <a:p>
            <a:pPr algn="just">
              <a:buFont typeface="Wingdings" pitchFamily="2" charset="2"/>
              <a:buChar char="Ø"/>
            </a:pPr>
            <a:r>
              <a:rPr lang="en-IN" sz="2400" dirty="0" smtClean="0">
                <a:solidFill>
                  <a:schemeClr val="tx1"/>
                </a:solidFill>
                <a:latin typeface="Bookman Old Style" pitchFamily="18" charset="0"/>
              </a:rPr>
              <a:t>In the case of variations at each budget stage the same are reported to COS to ensure revisions to Grants are sought.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52400"/>
            <a:ext cx="8839200" cy="685800"/>
          </a:xfrm>
          <a:prstGeom prst="rect">
            <a:avLst/>
          </a:prstGeom>
        </p:spPr>
        <p:txBody>
          <a:bodyPr>
            <a:noAutofit/>
          </a:bodyPr>
          <a:lstStyle/>
          <a:p>
            <a:pPr lvl="0" algn="ctr">
              <a:spcBef>
                <a:spcPct val="0"/>
              </a:spcBef>
              <a:tabLst>
                <a:tab pos="4306888" algn="l"/>
                <a:tab pos="4395788" algn="l"/>
              </a:tabLst>
              <a:defRPr/>
            </a:pPr>
            <a:r>
              <a:rPr lang="en-US" sz="3100" b="1" dirty="0" smtClean="0">
                <a:solidFill>
                  <a:srgbClr val="FF0000"/>
                </a:solidFill>
                <a:latin typeface="+mj-lt"/>
                <a:ea typeface="+mj-ea"/>
                <a:cs typeface="+mj-cs"/>
              </a:rPr>
              <a:t>Volume of Inventory</a:t>
            </a:r>
            <a:r>
              <a:rPr kumimoji="0" lang="en-US" sz="3100" b="1" i="0" u="none" strike="noStrike" kern="1200" cap="none" spc="0" normalizeH="0" baseline="0" noProof="0" dirty="0" smtClean="0">
                <a:ln>
                  <a:noFill/>
                </a:ln>
                <a:solidFill>
                  <a:srgbClr val="FF0000"/>
                </a:solidFill>
                <a:effectLst/>
                <a:uLnTx/>
                <a:uFillTx/>
                <a:latin typeface="+mj-lt"/>
                <a:ea typeface="+mj-ea"/>
                <a:cs typeface="+mj-cs"/>
              </a:rPr>
              <a:t> </a:t>
            </a:r>
            <a:endParaRPr kumimoji="0" lang="en-IN" sz="3200" b="1" i="0" u="none" strike="noStrike" kern="1200" cap="none" spc="0" normalizeH="0" baseline="0" noProof="0" dirty="0">
              <a:ln>
                <a:noFill/>
              </a:ln>
              <a:solidFill>
                <a:srgbClr val="FF0000"/>
              </a:solidFill>
              <a:effectLst/>
              <a:uLnTx/>
              <a:uFillTx/>
              <a:latin typeface="+mj-lt"/>
              <a:ea typeface="+mj-ea"/>
              <a:cs typeface="+mj-cs"/>
            </a:endParaRPr>
          </a:p>
        </p:txBody>
      </p:sp>
      <p:pic>
        <p:nvPicPr>
          <p:cNvPr id="7" name="Content Placeholder 6"/>
          <p:cNvPicPr>
            <a:picLocks noGrp="1"/>
          </p:cNvPicPr>
          <p:nvPr>
            <p:ph idx="1"/>
          </p:nvPr>
        </p:nvPicPr>
        <p:blipFill>
          <a:blip r:embed="rId2" cstate="print"/>
          <a:srcRect l="17090" r="26266" b="21190"/>
          <a:stretch>
            <a:fillRect/>
          </a:stretch>
        </p:blipFill>
        <p:spPr bwMode="auto">
          <a:xfrm>
            <a:off x="381000" y="1066800"/>
            <a:ext cx="8762999" cy="5791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lstStyle/>
          <a:p>
            <a:r>
              <a:rPr lang="en-IN" dirty="0" smtClean="0">
                <a:solidFill>
                  <a:srgbClr val="FF0000"/>
                </a:solidFill>
              </a:rPr>
              <a:t>Stores Budget - Format</a:t>
            </a:r>
            <a:endParaRPr lang="en-IN" dirty="0">
              <a:solidFill>
                <a:srgbClr val="FF0000"/>
              </a:solidFill>
            </a:endParaRPr>
          </a:p>
        </p:txBody>
      </p:sp>
      <p:sp>
        <p:nvSpPr>
          <p:cNvPr id="3" name="Subtitle 2"/>
          <p:cNvSpPr>
            <a:spLocks noGrp="1"/>
          </p:cNvSpPr>
          <p:nvPr>
            <p:ph type="subTitle" idx="1"/>
          </p:nvPr>
        </p:nvSpPr>
        <p:spPr>
          <a:xfrm>
            <a:off x="304800" y="762000"/>
            <a:ext cx="8534400" cy="5334000"/>
          </a:xfrm>
        </p:spPr>
        <p:txBody>
          <a:bodyPr>
            <a:normAutofit/>
          </a:bodyPr>
          <a:lstStyle/>
          <a:p>
            <a:pPr algn="just"/>
            <a:r>
              <a:rPr lang="en-IN" sz="2400" u="sng" dirty="0" smtClean="0"/>
              <a:t>Railway Stores Transactions for ……..</a:t>
            </a:r>
          </a:p>
          <a:p>
            <a:pPr algn="just"/>
            <a:r>
              <a:rPr lang="en-IN" sz="2400" b="1" u="sng" dirty="0" smtClean="0"/>
              <a:t>Debits</a:t>
            </a:r>
          </a:p>
          <a:p>
            <a:pPr algn="just"/>
            <a:endParaRPr lang="en-IN" sz="2400" u="sng" dirty="0" smtClean="0"/>
          </a:p>
        </p:txBody>
      </p:sp>
      <p:graphicFrame>
        <p:nvGraphicFramePr>
          <p:cNvPr id="4" name="Table 3"/>
          <p:cNvGraphicFramePr>
            <a:graphicFrameLocks noGrp="1"/>
          </p:cNvGraphicFramePr>
          <p:nvPr/>
        </p:nvGraphicFramePr>
        <p:xfrm>
          <a:off x="533400" y="1676400"/>
          <a:ext cx="7924800" cy="4939284"/>
        </p:xfrm>
        <a:graphic>
          <a:graphicData uri="http://schemas.openxmlformats.org/drawingml/2006/table">
            <a:tbl>
              <a:tblPr firstRow="1" bandRow="1">
                <a:tableStyleId>{5C22544A-7EE6-4342-B048-85BDC9FD1C3A}</a:tableStyleId>
              </a:tblPr>
              <a:tblGrid>
                <a:gridCol w="3810000"/>
                <a:gridCol w="990600"/>
                <a:gridCol w="1066800"/>
                <a:gridCol w="990600"/>
                <a:gridCol w="1066800"/>
              </a:tblGrid>
              <a:tr h="672084">
                <a:tc>
                  <a:txBody>
                    <a:bodyPr/>
                    <a:lstStyle/>
                    <a:p>
                      <a:r>
                        <a:rPr lang="en-IN" dirty="0" smtClean="0"/>
                        <a:t>Particulars</a:t>
                      </a:r>
                      <a:endParaRPr lang="en-IN" dirty="0"/>
                    </a:p>
                  </a:txBody>
                  <a:tcPr/>
                </a:tc>
                <a:tc>
                  <a:txBody>
                    <a:bodyPr/>
                    <a:lstStyle/>
                    <a:p>
                      <a:r>
                        <a:rPr lang="en-IN" dirty="0" err="1" smtClean="0"/>
                        <a:t>Actuals</a:t>
                      </a:r>
                      <a:r>
                        <a:rPr lang="en-IN" baseline="0" dirty="0" smtClean="0"/>
                        <a:t> </a:t>
                      </a:r>
                    </a:p>
                    <a:p>
                      <a:r>
                        <a:rPr lang="en-IN" baseline="0" dirty="0" smtClean="0"/>
                        <a:t>2013-14</a:t>
                      </a:r>
                      <a:endParaRPr lang="en-IN" dirty="0"/>
                    </a:p>
                  </a:txBody>
                  <a:tcPr/>
                </a:tc>
                <a:tc>
                  <a:txBody>
                    <a:bodyPr/>
                    <a:lstStyle/>
                    <a:p>
                      <a:r>
                        <a:rPr lang="en-IN" dirty="0" smtClean="0"/>
                        <a:t>BG</a:t>
                      </a:r>
                    </a:p>
                    <a:p>
                      <a:r>
                        <a:rPr lang="en-IN" dirty="0" smtClean="0"/>
                        <a:t>20 14-15</a:t>
                      </a:r>
                      <a:endParaRPr lang="en-IN" dirty="0"/>
                    </a:p>
                  </a:txBody>
                  <a:tcPr/>
                </a:tc>
                <a:tc>
                  <a:txBody>
                    <a:bodyPr/>
                    <a:lstStyle/>
                    <a:p>
                      <a:r>
                        <a:rPr lang="en-IN" dirty="0" smtClean="0"/>
                        <a:t>RE</a:t>
                      </a:r>
                    </a:p>
                    <a:p>
                      <a:r>
                        <a:rPr lang="en-IN" dirty="0" smtClean="0"/>
                        <a:t>2014-15</a:t>
                      </a:r>
                      <a:endParaRPr lang="en-IN" dirty="0"/>
                    </a:p>
                  </a:txBody>
                  <a:tcPr/>
                </a:tc>
                <a:tc>
                  <a:txBody>
                    <a:bodyPr/>
                    <a:lstStyle/>
                    <a:p>
                      <a:r>
                        <a:rPr lang="en-IN" dirty="0" smtClean="0"/>
                        <a:t>   BE</a:t>
                      </a:r>
                    </a:p>
                    <a:p>
                      <a:r>
                        <a:rPr lang="en-IN" dirty="0" smtClean="0"/>
                        <a:t>  2015-16</a:t>
                      </a:r>
                      <a:endParaRPr lang="en-IN" dirty="0"/>
                    </a:p>
                  </a:txBody>
                  <a:tcPr/>
                </a:tc>
              </a:tr>
              <a:tr h="4128516">
                <a:tc>
                  <a:txBody>
                    <a:bodyPr/>
                    <a:lstStyle/>
                    <a:p>
                      <a:r>
                        <a:rPr lang="en-IN" dirty="0" smtClean="0"/>
                        <a:t>-</a:t>
                      </a:r>
                      <a:r>
                        <a:rPr lang="en-IN" sz="1600" b="1" dirty="0" smtClean="0"/>
                        <a:t>Balance O/B:</a:t>
                      </a:r>
                    </a:p>
                    <a:p>
                      <a:r>
                        <a:rPr lang="en-IN" sz="1600" b="1" u="sng" dirty="0" smtClean="0"/>
                        <a:t>A1. Stores Other than Fuel</a:t>
                      </a:r>
                    </a:p>
                    <a:p>
                      <a:r>
                        <a:rPr lang="en-IN" sz="1600" b="1" dirty="0" smtClean="0"/>
                        <a:t>      Stores in Stock</a:t>
                      </a:r>
                    </a:p>
                    <a:p>
                      <a:r>
                        <a:rPr lang="en-IN" sz="1600" b="1" dirty="0" smtClean="0"/>
                        <a:t>          Scrap</a:t>
                      </a:r>
                    </a:p>
                    <a:p>
                      <a:r>
                        <a:rPr lang="en-IN" sz="1600" b="1" baseline="0" dirty="0" smtClean="0"/>
                        <a:t>          Other than scrap</a:t>
                      </a:r>
                    </a:p>
                    <a:p>
                      <a:r>
                        <a:rPr lang="en-IN" sz="1600" b="1" baseline="0" dirty="0" smtClean="0"/>
                        <a:t>       Total for stores in stock</a:t>
                      </a:r>
                      <a:endParaRPr lang="en-IN" sz="1600" b="1" dirty="0" smtClean="0"/>
                    </a:p>
                    <a:p>
                      <a:r>
                        <a:rPr lang="en-IN" sz="1600" b="1" dirty="0" smtClean="0"/>
                        <a:t>      Stores in Transit</a:t>
                      </a:r>
                    </a:p>
                    <a:p>
                      <a:r>
                        <a:rPr lang="en-IN" sz="1600" b="1" dirty="0" smtClean="0"/>
                        <a:t>      O/s in SA A/c</a:t>
                      </a:r>
                    </a:p>
                    <a:p>
                      <a:r>
                        <a:rPr lang="en-IN" sz="1600" b="1" dirty="0" smtClean="0"/>
                        <a:t>      scrap</a:t>
                      </a:r>
                    </a:p>
                    <a:p>
                      <a:r>
                        <a:rPr lang="en-IN" sz="1600" b="1" dirty="0" smtClean="0"/>
                        <a:t>      other than scrap</a:t>
                      </a:r>
                    </a:p>
                    <a:p>
                      <a:r>
                        <a:rPr lang="en-IN" sz="1600" b="1" dirty="0" smtClean="0"/>
                        <a:t>      O/s in SA A/c</a:t>
                      </a:r>
                    </a:p>
                    <a:p>
                      <a:r>
                        <a:rPr lang="en-IN" sz="1600" b="1" dirty="0" smtClean="0"/>
                        <a:t>      O/s in </a:t>
                      </a:r>
                      <a:r>
                        <a:rPr lang="en-IN" sz="1600" b="1" dirty="0" err="1" smtClean="0"/>
                        <a:t>Pur</a:t>
                      </a:r>
                      <a:r>
                        <a:rPr lang="en-IN" sz="1600" b="1" dirty="0" smtClean="0"/>
                        <a:t>. </a:t>
                      </a:r>
                      <a:r>
                        <a:rPr lang="en-IN" sz="1600" b="1" dirty="0" err="1" smtClean="0"/>
                        <a:t>Susp</a:t>
                      </a:r>
                      <a:endParaRPr lang="en-IN" sz="1600" b="1" dirty="0" smtClean="0"/>
                    </a:p>
                    <a:p>
                      <a:r>
                        <a:rPr lang="en-IN" sz="1600" b="1" dirty="0" smtClean="0"/>
                        <a:t>      O/S in Sales </a:t>
                      </a:r>
                      <a:r>
                        <a:rPr lang="en-IN" sz="1600" b="1" dirty="0" err="1" smtClean="0"/>
                        <a:t>Susp</a:t>
                      </a:r>
                      <a:endParaRPr lang="en-IN" sz="1600" b="1" dirty="0" smtClean="0"/>
                    </a:p>
                    <a:p>
                      <a:r>
                        <a:rPr lang="en-IN" sz="1600" b="1" dirty="0" smtClean="0"/>
                        <a:t>      scrap </a:t>
                      </a:r>
                    </a:p>
                    <a:p>
                      <a:r>
                        <a:rPr lang="en-IN" sz="1600" b="1" dirty="0" smtClean="0"/>
                        <a:t>      other than scrap</a:t>
                      </a:r>
                    </a:p>
                    <a:p>
                      <a:r>
                        <a:rPr lang="en-IN" sz="1600" b="1" dirty="0" smtClean="0"/>
                        <a:t>Total for o/s sales </a:t>
                      </a:r>
                      <a:r>
                        <a:rPr lang="en-IN" sz="1600" b="1" dirty="0" err="1" smtClean="0"/>
                        <a:t>susp</a:t>
                      </a:r>
                      <a:r>
                        <a:rPr lang="en-IN" sz="1600" b="1" dirty="0" smtClean="0"/>
                        <a:t>.</a:t>
                      </a:r>
                    </a:p>
                    <a:p>
                      <a:r>
                        <a:rPr lang="en-IN" sz="1600" b="1" dirty="0" smtClean="0"/>
                        <a:t>Total for Stores</a:t>
                      </a:r>
                      <a:endParaRPr lang="en-IN" sz="1600" b="1"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smtClean="0"/>
                    </a:p>
                    <a:p>
                      <a:endParaRPr lang="en-IN" dirty="0" smtClean="0"/>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3042</Words>
  <Application>Microsoft Office PowerPoint</Application>
  <PresentationFormat>On-screen Show (4:3)</PresentationFormat>
  <Paragraphs>419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Stores  Budget</vt:lpstr>
      <vt:lpstr>Stores Budget</vt:lpstr>
      <vt:lpstr>Stores Budget</vt:lpstr>
      <vt:lpstr>Stores Budget</vt:lpstr>
      <vt:lpstr>Stores Budget</vt:lpstr>
      <vt:lpstr>Stores Budget</vt:lpstr>
      <vt:lpstr>Stores Budget</vt:lpstr>
      <vt:lpstr>Slide 8</vt:lpstr>
      <vt:lpstr>Stores Budget - Format</vt:lpstr>
      <vt:lpstr>Assessment of Closing/Opening Balance</vt:lpstr>
      <vt:lpstr>Stores Budget - Format</vt:lpstr>
      <vt:lpstr>Assessment of Credits – 1/3 </vt:lpstr>
      <vt:lpstr>Assessment of Credits – 2/3 </vt:lpstr>
      <vt:lpstr>Assessment of Credits – 3/3 </vt:lpstr>
      <vt:lpstr>Stores Budget - Format</vt:lpstr>
      <vt:lpstr>Stores Budget - Format</vt:lpstr>
      <vt:lpstr>Stores Budget - Format</vt:lpstr>
      <vt:lpstr>Assessment of Purchase Grant </vt:lpstr>
      <vt:lpstr>Stores Budget- Format</vt:lpstr>
      <vt:lpstr>Assessment of other Stores Received </vt:lpstr>
      <vt:lpstr>Stores Budget-  Format</vt:lpstr>
      <vt:lpstr>Budget Allotment - Debits</vt:lpstr>
      <vt:lpstr>Stores Budget - Format</vt:lpstr>
      <vt:lpstr>Stores Budget - Format</vt:lpstr>
      <vt:lpstr>Stores Budget - Format</vt:lpstr>
      <vt:lpstr>Stores Budget - Format</vt:lpstr>
      <vt:lpstr>Stores Budget - Format</vt:lpstr>
      <vt:lpstr>Stores Budget</vt:lpstr>
      <vt:lpstr>Annexure – A – Statement of Stocks</vt:lpstr>
      <vt:lpstr>Annexure – A – Statement of Stocks</vt:lpstr>
      <vt:lpstr>Annexure – A – Statement of Stocks</vt:lpstr>
      <vt:lpstr>Annexure – B</vt:lpstr>
      <vt:lpstr>Annexure – C</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Stores Budget</dc:title>
  <dc:creator>Admin</dc:creator>
  <cp:lastModifiedBy>Admin</cp:lastModifiedBy>
  <cp:revision>49</cp:revision>
  <dcterms:created xsi:type="dcterms:W3CDTF">2006-08-16T00:00:00Z</dcterms:created>
  <dcterms:modified xsi:type="dcterms:W3CDTF">2021-03-08T06:57:33Z</dcterms:modified>
</cp:coreProperties>
</file>