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4"/>
  </p:notesMasterIdLst>
  <p:sldIdLst>
    <p:sldId id="256" r:id="rId2"/>
    <p:sldId id="257" r:id="rId3"/>
    <p:sldId id="260" r:id="rId4"/>
    <p:sldId id="259" r:id="rId5"/>
    <p:sldId id="258" r:id="rId6"/>
    <p:sldId id="326" r:id="rId7"/>
    <p:sldId id="327" r:id="rId8"/>
    <p:sldId id="328" r:id="rId9"/>
    <p:sldId id="329" r:id="rId10"/>
    <p:sldId id="330" r:id="rId11"/>
    <p:sldId id="331" r:id="rId12"/>
    <p:sldId id="332" r:id="rId13"/>
    <p:sldId id="333" r:id="rId14"/>
    <p:sldId id="334" r:id="rId15"/>
    <p:sldId id="335" r:id="rId16"/>
    <p:sldId id="336" r:id="rId17"/>
    <p:sldId id="337" r:id="rId18"/>
    <p:sldId id="338" r:id="rId19"/>
    <p:sldId id="339" r:id="rId20"/>
    <p:sldId id="340" r:id="rId21"/>
    <p:sldId id="341" r:id="rId22"/>
    <p:sldId id="342" r:id="rId23"/>
    <p:sldId id="343" r:id="rId24"/>
    <p:sldId id="344" r:id="rId25"/>
    <p:sldId id="345" r:id="rId26"/>
    <p:sldId id="346" r:id="rId27"/>
    <p:sldId id="347" r:id="rId28"/>
    <p:sldId id="348" r:id="rId29"/>
    <p:sldId id="349" r:id="rId30"/>
    <p:sldId id="350" r:id="rId31"/>
    <p:sldId id="351" r:id="rId32"/>
    <p:sldId id="352" r:id="rId33"/>
    <p:sldId id="354" r:id="rId34"/>
    <p:sldId id="355" r:id="rId35"/>
    <p:sldId id="357" r:id="rId36"/>
    <p:sldId id="358" r:id="rId37"/>
    <p:sldId id="359" r:id="rId38"/>
    <p:sldId id="360" r:id="rId39"/>
    <p:sldId id="361" r:id="rId40"/>
    <p:sldId id="362" r:id="rId41"/>
    <p:sldId id="364" r:id="rId42"/>
    <p:sldId id="365" r:id="rId43"/>
    <p:sldId id="366" r:id="rId44"/>
    <p:sldId id="367" r:id="rId45"/>
    <p:sldId id="368" r:id="rId46"/>
    <p:sldId id="369" r:id="rId47"/>
    <p:sldId id="370" r:id="rId48"/>
    <p:sldId id="371" r:id="rId49"/>
    <p:sldId id="372" r:id="rId50"/>
    <p:sldId id="373" r:id="rId51"/>
    <p:sldId id="374" r:id="rId52"/>
    <p:sldId id="375"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9" autoAdjust="0"/>
    <p:restoredTop sz="94660"/>
  </p:normalViewPr>
  <p:slideViewPr>
    <p:cSldViewPr snapToGrid="0">
      <p:cViewPr>
        <p:scale>
          <a:sx n="96" d="100"/>
          <a:sy n="96" d="100"/>
        </p:scale>
        <p:origin x="-178" y="2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2B5A97-3B3C-4B7A-9523-C3311F1AFEE0}" type="datetimeFigureOut">
              <a:rPr lang="en-US" smtClean="0"/>
              <a:pPr/>
              <a:t>7/25/2022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E632DF-D522-4A3C-936E-DC6CD408234F}" type="slidenum">
              <a:rPr lang="en-US" smtClean="0"/>
              <a:pPr/>
              <a:t>‹#›</a:t>
            </a:fld>
            <a:endParaRPr lang="en-US" dirty="0"/>
          </a:p>
        </p:txBody>
      </p:sp>
    </p:spTree>
    <p:extLst>
      <p:ext uri="{BB962C8B-B14F-4D97-AF65-F5344CB8AC3E}">
        <p14:creationId xmlns:p14="http://schemas.microsoft.com/office/powerpoint/2010/main" val="1984841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7/25/2022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pPr/>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7/25/2022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7/25/2022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indianrailways.gov.in/railwayboard/uploads/codesmanual/StoreDept-II/StoreDeptII_Ch12.ht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hyperlink" Target="../../../Long_Term_30718_%20Contracting.pdf"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746843"/>
            <a:ext cx="6815669" cy="1889500"/>
          </a:xfrm>
        </p:spPr>
        <p:txBody>
          <a:bodyPr/>
          <a:lstStyle/>
          <a:p>
            <a:r>
              <a:rPr lang="en-US" sz="3200" dirty="0" smtClean="0"/>
              <a:t/>
            </a:r>
            <a:br>
              <a:rPr lang="en-US" sz="3200" dirty="0" smtClean="0"/>
            </a:br>
            <a:r>
              <a:rPr lang="en-US" sz="3200" b="1" dirty="0" smtClean="0"/>
              <a:t/>
            </a:r>
            <a:br>
              <a:rPr lang="en-US" sz="3200" b="1" dirty="0" smtClean="0"/>
            </a:br>
            <a:r>
              <a:rPr lang="en-US" sz="3200" dirty="0" smtClean="0"/>
              <a:t/>
            </a:r>
            <a:br>
              <a:rPr lang="en-US" sz="3200" dirty="0" smtClean="0"/>
            </a:br>
            <a:r>
              <a:rPr lang="en-US" sz="3200" b="1" dirty="0" smtClean="0">
                <a:hlinkClick r:id="rId2"/>
              </a:rPr>
              <a:t> CHAPTER XII, XIII &amp; IV </a:t>
            </a:r>
            <a:r>
              <a:rPr lang="en-US" sz="3200" b="1" dirty="0"/>
              <a:t/>
            </a:r>
            <a:br>
              <a:rPr lang="en-US" sz="3200" b="1" dirty="0"/>
            </a:br>
            <a:r>
              <a:rPr lang="en-US" sz="3200" b="1" dirty="0" smtClean="0"/>
              <a:t> STORES DEPOT</a:t>
            </a:r>
            <a:br>
              <a:rPr lang="en-US" sz="3200" b="1" dirty="0" smtClean="0"/>
            </a:br>
            <a:r>
              <a:rPr lang="en-US" sz="3200" b="1" dirty="0" smtClean="0"/>
              <a:t>RECEIPT, CUSTODY OF STORES, ISSUE AND DEPOT LEDGERS</a:t>
            </a:r>
            <a:endParaRPr lang="en-US" sz="3200" dirty="0"/>
          </a:p>
        </p:txBody>
      </p:sp>
      <p:sp>
        <p:nvSpPr>
          <p:cNvPr id="3" name="Subtitle 2"/>
          <p:cNvSpPr>
            <a:spLocks noGrp="1"/>
          </p:cNvSpPr>
          <p:nvPr>
            <p:ph type="subTitle" idx="1"/>
          </p:nvPr>
        </p:nvSpPr>
        <p:spPr>
          <a:xfrm>
            <a:off x="2383467" y="3818523"/>
            <a:ext cx="7547020" cy="1215116"/>
          </a:xfrm>
        </p:spPr>
        <p:txBody>
          <a:bodyPr>
            <a:noAutofit/>
          </a:bodyPr>
          <a:lstStyle/>
          <a:p>
            <a:r>
              <a:rPr lang="en-US" sz="1600" dirty="0" smtClean="0">
                <a:latin typeface="Arial Black" pitchFamily="34" charset="0"/>
              </a:rPr>
              <a:t>Presented By:</a:t>
            </a:r>
          </a:p>
          <a:p>
            <a:r>
              <a:rPr lang="en-US" sz="1800" b="1" dirty="0" smtClean="0">
                <a:latin typeface="Arial Black" pitchFamily="34" charset="0"/>
              </a:rPr>
              <a:t>D.L.N Prabhakar </a:t>
            </a:r>
          </a:p>
          <a:p>
            <a:r>
              <a:rPr lang="en-US" sz="1800" b="1" dirty="0" smtClean="0">
                <a:latin typeface="Arial Black" pitchFamily="34" charset="0"/>
              </a:rPr>
              <a:t>DY.CMM-IC-SCR-SC</a:t>
            </a:r>
          </a:p>
          <a:p>
            <a:endParaRPr lang="en-US" sz="900" dirty="0" smtClean="0"/>
          </a:p>
          <a:p>
            <a:endParaRPr lang="en-US" sz="900" dirty="0"/>
          </a:p>
        </p:txBody>
      </p:sp>
    </p:spTree>
    <p:extLst>
      <p:ext uri="{BB962C8B-B14F-4D97-AF65-F5344CB8AC3E}">
        <p14:creationId xmlns:p14="http://schemas.microsoft.com/office/powerpoint/2010/main" val="60120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1027" y="1060427"/>
            <a:ext cx="3153427" cy="523220"/>
          </a:xfrm>
          <a:prstGeom prst="rect">
            <a:avLst/>
          </a:prstGeom>
        </p:spPr>
        <p:txBody>
          <a:bodyPr wrap="none">
            <a:spAutoFit/>
          </a:bodyPr>
          <a:lstStyle/>
          <a:p>
            <a:r>
              <a:rPr lang="en-IN" sz="2800" b="1" dirty="0" smtClean="0">
                <a:latin typeface="Times New Roman" pitchFamily="18" charset="0"/>
                <a:cs typeface="Times New Roman" pitchFamily="18" charset="0"/>
              </a:rPr>
              <a:t>Receipt of Material</a:t>
            </a:r>
            <a:endParaRPr lang="en-US" sz="2800" dirty="0"/>
          </a:p>
        </p:txBody>
      </p:sp>
      <p:sp>
        <p:nvSpPr>
          <p:cNvPr id="3" name="Rectangle 2"/>
          <p:cNvSpPr/>
          <p:nvPr/>
        </p:nvSpPr>
        <p:spPr>
          <a:xfrm>
            <a:off x="686540" y="1587689"/>
            <a:ext cx="5785282" cy="4616648"/>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DRR ENTRY:</a:t>
            </a:r>
          </a:p>
          <a:p>
            <a:pPr>
              <a:lnSpc>
                <a:spcPct val="150000"/>
              </a:lnSpc>
              <a:buFont typeface="Wingdings" pitchFamily="2" charset="2"/>
              <a:buChar char="Ø"/>
            </a:pPr>
            <a:r>
              <a:rPr lang="en-US" dirty="0" smtClean="0">
                <a:latin typeface="Times New Roman" panose="02020603050405020304" pitchFamily="18" charset="0"/>
                <a:cs typeface="Times New Roman" panose="02020603050405020304" pitchFamily="18" charset="0"/>
              </a:rPr>
              <a:t>Enter PO no</a:t>
            </a:r>
          </a:p>
          <a:p>
            <a:pPr>
              <a:lnSpc>
                <a:spcPct val="150000"/>
              </a:lnSpc>
              <a:buFont typeface="Wingdings" pitchFamily="2" charset="2"/>
              <a:buChar char="Ø"/>
            </a:pPr>
            <a:r>
              <a:rPr lang="en-US" dirty="0" smtClean="0">
                <a:latin typeface="Times New Roman" panose="02020603050405020304" pitchFamily="18" charset="0"/>
                <a:cs typeface="Times New Roman" panose="02020603050405020304" pitchFamily="18" charset="0"/>
              </a:rPr>
              <a:t>Enter MTR/RR No and date</a:t>
            </a:r>
          </a:p>
          <a:p>
            <a:pPr>
              <a:lnSpc>
                <a:spcPct val="150000"/>
              </a:lnSpc>
              <a:buFont typeface="Wingdings" pitchFamily="2" charset="2"/>
              <a:buChar char="Ø"/>
            </a:pPr>
            <a:r>
              <a:rPr lang="en-US" dirty="0" smtClean="0">
                <a:latin typeface="Times New Roman" panose="02020603050405020304" pitchFamily="18" charset="0"/>
                <a:cs typeface="Times New Roman" panose="02020603050405020304" pitchFamily="18" charset="0"/>
              </a:rPr>
              <a:t>Enter Delivery Challan no/Tax Invoice no</a:t>
            </a:r>
          </a:p>
          <a:p>
            <a:pPr>
              <a:lnSpc>
                <a:spcPct val="150000"/>
              </a:lnSpc>
              <a:buFont typeface="Wingdings" pitchFamily="2" charset="2"/>
              <a:buChar char="Ø"/>
            </a:pPr>
            <a:r>
              <a:rPr lang="en-US" dirty="0" smtClean="0">
                <a:latin typeface="Times New Roman" panose="02020603050405020304" pitchFamily="18" charset="0"/>
                <a:cs typeface="Times New Roman" panose="02020603050405020304" pitchFamily="18" charset="0"/>
              </a:rPr>
              <a:t>Mention inspection particulars/Details</a:t>
            </a:r>
          </a:p>
          <a:p>
            <a:pPr>
              <a:lnSpc>
                <a:spcPct val="150000"/>
              </a:lnSpc>
              <a:buFont typeface="Wingdings" pitchFamily="2" charset="2"/>
              <a:buChar char="Ø"/>
            </a:pPr>
            <a:r>
              <a:rPr lang="en-US" dirty="0" smtClean="0">
                <a:latin typeface="Times New Roman" panose="02020603050405020304" pitchFamily="18" charset="0"/>
                <a:cs typeface="Times New Roman" panose="02020603050405020304" pitchFamily="18" charset="0"/>
              </a:rPr>
              <a:t>Enable/Disable Adv. Payment button based on PO condition</a:t>
            </a:r>
          </a:p>
          <a:p>
            <a:pPr>
              <a:lnSpc>
                <a:spcPct val="150000"/>
              </a:lnSpc>
              <a:buFont typeface="Wingdings" pitchFamily="2" charset="2"/>
              <a:buChar char="Ø"/>
            </a:pPr>
            <a:r>
              <a:rPr lang="en-US" dirty="0" smtClean="0">
                <a:latin typeface="Times New Roman" panose="02020603050405020304" pitchFamily="18" charset="0"/>
                <a:cs typeface="Times New Roman" panose="02020603050405020304" pitchFamily="18" charset="0"/>
              </a:rPr>
              <a:t>To save press F2-SAVE/REGISTER button</a:t>
            </a:r>
          </a:p>
          <a:p>
            <a:pPr>
              <a:lnSpc>
                <a:spcPct val="150000"/>
              </a:lnSpc>
              <a:buFont typeface="Wingdings" pitchFamily="2" charset="2"/>
              <a:buChar char="Ø"/>
            </a:pPr>
            <a:r>
              <a:rPr lang="en-US" dirty="0" smtClean="0">
                <a:latin typeface="Times New Roman" panose="02020603050405020304" pitchFamily="18" charset="0"/>
                <a:cs typeface="Times New Roman" panose="02020603050405020304" pitchFamily="18" charset="0"/>
              </a:rPr>
              <a:t>Select PO serial no</a:t>
            </a:r>
          </a:p>
          <a:p>
            <a:pPr>
              <a:lnSpc>
                <a:spcPct val="150000"/>
              </a:lnSpc>
              <a:buFont typeface="Wingdings" pitchFamily="2" charset="2"/>
              <a:buChar char="Ø"/>
            </a:pPr>
            <a:r>
              <a:rPr lang="en-US" dirty="0" smtClean="0">
                <a:latin typeface="Times New Roman" panose="02020603050405020304" pitchFamily="18" charset="0"/>
                <a:cs typeface="Times New Roman" panose="02020603050405020304" pitchFamily="18" charset="0"/>
              </a:rPr>
              <a:t>Mention Challan Quantity and packing details</a:t>
            </a:r>
          </a:p>
          <a:p>
            <a:pPr>
              <a:lnSpc>
                <a:spcPct val="150000"/>
              </a:lnSpc>
              <a:buFont typeface="Wingdings" pitchFamily="2" charset="2"/>
              <a:buChar char="Ø"/>
            </a:pPr>
            <a:r>
              <a:rPr lang="en-US" dirty="0" smtClean="0">
                <a:latin typeface="Times New Roman" panose="02020603050405020304" pitchFamily="18" charset="0"/>
                <a:cs typeface="Times New Roman" panose="02020603050405020304" pitchFamily="18" charset="0"/>
              </a:rPr>
              <a:t>Press F5/DRR button for DRR</a:t>
            </a:r>
          </a:p>
        </p:txBody>
      </p:sp>
      <p:pic>
        <p:nvPicPr>
          <p:cNvPr id="4" name="Content Placeholder 4"/>
          <p:cNvPicPr>
            <a:picLocks/>
          </p:cNvPicPr>
          <p:nvPr/>
        </p:nvPicPr>
        <p:blipFill>
          <a:blip r:embed="rId2"/>
          <a:srcRect/>
          <a:stretch>
            <a:fillRect/>
          </a:stretch>
        </p:blipFill>
        <p:spPr bwMode="auto">
          <a:xfrm>
            <a:off x="5686295" y="1722269"/>
            <a:ext cx="5535079" cy="3941684"/>
          </a:xfrm>
          <a:prstGeom prst="rect">
            <a:avLst/>
          </a:prstGeom>
          <a:noFill/>
          <a:ln w="9525">
            <a:noFill/>
            <a:miter lim="800000"/>
            <a:headEnd/>
            <a:tailEnd/>
          </a:ln>
        </p:spPr>
      </p:pic>
    </p:spTree>
    <p:extLst>
      <p:ext uri="{BB962C8B-B14F-4D97-AF65-F5344CB8AC3E}">
        <p14:creationId xmlns:p14="http://schemas.microsoft.com/office/powerpoint/2010/main" val="1502314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60967" y="882873"/>
            <a:ext cx="5573279" cy="646331"/>
          </a:xfrm>
          <a:prstGeom prst="rect">
            <a:avLst/>
          </a:prstGeom>
        </p:spPr>
        <p:txBody>
          <a:bodyPr wrap="square">
            <a:spAutoFit/>
          </a:bodyPr>
          <a:lstStyle/>
          <a:p>
            <a:pPr algn="ctr"/>
            <a:r>
              <a:rPr lang="en-IN" sz="3600" b="1" dirty="0" smtClean="0">
                <a:latin typeface="Arial Black" pitchFamily="34" charset="0"/>
                <a:cs typeface="Times New Roman" pitchFamily="18" charset="0"/>
              </a:rPr>
              <a:t>Receipt of Material</a:t>
            </a:r>
            <a:endParaRPr lang="en-US" sz="3600" dirty="0">
              <a:latin typeface="Arial Black" pitchFamily="34" charset="0"/>
            </a:endParaRPr>
          </a:p>
        </p:txBody>
      </p:sp>
      <p:sp>
        <p:nvSpPr>
          <p:cNvPr id="3" name="Rectangle 2"/>
          <p:cNvSpPr/>
          <p:nvPr/>
        </p:nvSpPr>
        <p:spPr>
          <a:xfrm>
            <a:off x="1038688" y="1450889"/>
            <a:ext cx="10306974" cy="6370975"/>
          </a:xfrm>
          <a:prstGeom prst="rect">
            <a:avLst/>
          </a:prstGeom>
        </p:spPr>
        <p:txBody>
          <a:bodyPr wrap="square">
            <a:spAutoFit/>
          </a:bodyPr>
          <a:lstStyle/>
          <a:p>
            <a:pPr algn="just"/>
            <a:r>
              <a:rPr lang="en-IN" b="1" dirty="0" smtClean="0">
                <a:latin typeface="Times New Roman" pitchFamily="18" charset="0"/>
                <a:cs typeface="Times New Roman" pitchFamily="18" charset="0"/>
              </a:rPr>
              <a:t>          </a:t>
            </a:r>
            <a:r>
              <a:rPr lang="en-IN" sz="2400" b="1" dirty="0" smtClean="0">
                <a:latin typeface="Arial" pitchFamily="34" charset="0"/>
                <a:cs typeface="Arial" pitchFamily="34" charset="0"/>
              </a:rPr>
              <a:t>After Un-loading of Materials</a:t>
            </a:r>
            <a:r>
              <a:rPr lang="en-IN" sz="2400" dirty="0" smtClean="0">
                <a:latin typeface="Arial" pitchFamily="34" charset="0"/>
                <a:cs typeface="Arial" pitchFamily="34" charset="0"/>
              </a:rPr>
              <a:t>:</a:t>
            </a:r>
          </a:p>
          <a:p>
            <a:pPr marL="0" lvl="4" algn="just">
              <a:lnSpc>
                <a:spcPct val="150000"/>
              </a:lnSpc>
              <a:buFont typeface="Wingdings" pitchFamily="2" charset="2"/>
              <a:buChar char="Ø"/>
            </a:pPr>
            <a:r>
              <a:rPr lang="en-IN" sz="2400" dirty="0" smtClean="0">
                <a:latin typeface="Arial" pitchFamily="34" charset="0"/>
                <a:cs typeface="Arial" pitchFamily="34" charset="0"/>
              </a:rPr>
              <a:t>Certification of material Quantity</a:t>
            </a:r>
          </a:p>
          <a:p>
            <a:pPr marL="0" lvl="4" algn="just">
              <a:lnSpc>
                <a:spcPct val="150000"/>
              </a:lnSpc>
              <a:buFont typeface="Wingdings" pitchFamily="2" charset="2"/>
              <a:buChar char="Ø"/>
            </a:pPr>
            <a:r>
              <a:rPr lang="en-IN" sz="2400" dirty="0" smtClean="0">
                <a:latin typeface="Arial" pitchFamily="34" charset="0"/>
                <a:cs typeface="Arial" pitchFamily="34" charset="0"/>
              </a:rPr>
              <a:t>Tallying material with description, Delivery period, Packing condition, Remaining PO condition.</a:t>
            </a:r>
          </a:p>
          <a:p>
            <a:pPr marL="0" lvl="4" algn="just">
              <a:lnSpc>
                <a:spcPct val="150000"/>
              </a:lnSpc>
              <a:buFont typeface="Wingdings" pitchFamily="2" charset="2"/>
              <a:buChar char="Ø"/>
            </a:pPr>
            <a:r>
              <a:rPr lang="en-IN" sz="2400" dirty="0" smtClean="0">
                <a:latin typeface="Arial" pitchFamily="34" charset="0"/>
                <a:cs typeface="Arial" pitchFamily="34" charset="0"/>
              </a:rPr>
              <a:t> Quality : 1) Pre Inspection Details for Pre-inspected item</a:t>
            </a:r>
          </a:p>
          <a:p>
            <a:pPr marL="0" lvl="4" algn="just"/>
            <a:r>
              <a:rPr lang="en-IN" sz="2400" dirty="0" smtClean="0">
                <a:latin typeface="Arial" pitchFamily="34" charset="0"/>
                <a:cs typeface="Arial" pitchFamily="34" charset="0"/>
              </a:rPr>
              <a:t>                2) Quality/ Dimensions/ specifications checking for consignee inspection Material.</a:t>
            </a:r>
          </a:p>
          <a:p>
            <a:pPr lvl="6" algn="just">
              <a:buNone/>
            </a:pPr>
            <a:r>
              <a:rPr lang="en-IN" sz="2400" dirty="0" smtClean="0">
                <a:latin typeface="Arial" pitchFamily="34" charset="0"/>
                <a:cs typeface="Arial" pitchFamily="34" charset="0"/>
              </a:rPr>
              <a:t>   </a:t>
            </a:r>
          </a:p>
          <a:p>
            <a:pPr marL="0" lvl="4" algn="just">
              <a:buFont typeface="Wingdings" pitchFamily="2" charset="2"/>
              <a:buChar char="Ø"/>
            </a:pPr>
            <a:r>
              <a:rPr lang="en-IN" sz="2400" dirty="0" smtClean="0">
                <a:latin typeface="Arial" pitchFamily="34" charset="0"/>
                <a:cs typeface="Arial" pitchFamily="34" charset="0"/>
              </a:rPr>
              <a:t>Acceptance.</a:t>
            </a:r>
          </a:p>
          <a:p>
            <a:pPr marL="0" lvl="4"/>
            <a:endParaRPr lang="en-IN" sz="2400" dirty="0" smtClean="0">
              <a:latin typeface="Times New Roman" pitchFamily="18" charset="0"/>
              <a:cs typeface="Times New Roman" pitchFamily="18" charset="0"/>
            </a:endParaRPr>
          </a:p>
          <a:p>
            <a:pPr marL="0" lvl="4"/>
            <a:endParaRPr lang="en-IN" sz="2400" dirty="0" smtClean="0">
              <a:latin typeface="Times New Roman" pitchFamily="18" charset="0"/>
              <a:cs typeface="Times New Roman" pitchFamily="18" charset="0"/>
            </a:endParaRPr>
          </a:p>
          <a:p>
            <a:pPr marL="0" lvl="4"/>
            <a:endParaRPr lang="en-IN" sz="2400" dirty="0" smtClean="0">
              <a:latin typeface="Times New Roman" pitchFamily="18" charset="0"/>
              <a:cs typeface="Times New Roman" pitchFamily="18" charset="0"/>
            </a:endParaRPr>
          </a:p>
          <a:p>
            <a:endParaRPr lang="en-IN" sz="2400" dirty="0" smtClean="0">
              <a:latin typeface="Times New Roman" pitchFamily="18" charset="0"/>
              <a:cs typeface="Times New Roman" pitchFamily="18" charset="0"/>
            </a:endParaRPr>
          </a:p>
          <a:p>
            <a:pPr lvl="4"/>
            <a:r>
              <a:rPr lang="en-US" sz="2400" dirty="0" smtClean="0">
                <a:latin typeface="Times New Roman" pitchFamily="18" charset="0"/>
                <a:cs typeface="Times New Roman" pitchFamily="18" charset="0"/>
              </a:rPr>
              <a:t>.</a:t>
            </a:r>
            <a:endParaRPr lang="en-IN" sz="2400" dirty="0" smtClean="0">
              <a:latin typeface="Times New Roman" pitchFamily="18" charset="0"/>
              <a:cs typeface="Times New Roman" pitchFamily="18" charset="0"/>
            </a:endParaRPr>
          </a:p>
          <a:p>
            <a:pPr lvl="4"/>
            <a:endParaRPr lang="en-IN"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266335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2051" y="2885658"/>
            <a:ext cx="4915270" cy="1292662"/>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Issue of Receipted Challan</a:t>
            </a:r>
            <a:r>
              <a:rPr lang="en-US" b="1" dirty="0" smtClean="0">
                <a:latin typeface="Times New Roman" panose="02020603050405020304" pitchFamily="18" charset="0"/>
                <a:cs typeface="Times New Roman" panose="02020603050405020304" pitchFamily="18" charset="0"/>
              </a:rPr>
              <a:t>:</a:t>
            </a:r>
          </a:p>
          <a:p>
            <a:pPr>
              <a:lnSpc>
                <a:spcPct val="150000"/>
              </a:lnSpc>
              <a:buFont typeface="Wingdings" pitchFamily="2" charset="2"/>
              <a:buChar char="§"/>
            </a:pPr>
            <a:r>
              <a:rPr lang="en-US" dirty="0" smtClean="0">
                <a:latin typeface="Times New Roman" panose="02020603050405020304" pitchFamily="18" charset="0"/>
                <a:cs typeface="Times New Roman" panose="02020603050405020304" pitchFamily="18" charset="0"/>
              </a:rPr>
              <a:t>Click Receipted Challan button</a:t>
            </a:r>
          </a:p>
          <a:p>
            <a:pPr>
              <a:lnSpc>
                <a:spcPct val="150000"/>
              </a:lnSpc>
              <a:buFont typeface="Wingdings" pitchFamily="2" charset="2"/>
              <a:buChar char="§"/>
            </a:pPr>
            <a:r>
              <a:rPr lang="en-US" dirty="0" smtClean="0">
                <a:latin typeface="Times New Roman" panose="02020603050405020304" pitchFamily="18" charset="0"/>
                <a:cs typeface="Times New Roman" panose="02020603050405020304" pitchFamily="18" charset="0"/>
              </a:rPr>
              <a:t>Authorize </a:t>
            </a:r>
            <a:endParaRPr lang="en-IN" dirty="0">
              <a:latin typeface="Times New Roman" panose="02020603050405020304" pitchFamily="18" charset="0"/>
              <a:cs typeface="Times New Roman" panose="02020603050405020304" pitchFamily="18" charset="0"/>
            </a:endParaRPr>
          </a:p>
        </p:txBody>
      </p:sp>
      <p:pic>
        <p:nvPicPr>
          <p:cNvPr id="3" name="Content Placeholder 4"/>
          <p:cNvPicPr>
            <a:picLocks/>
          </p:cNvPicPr>
          <p:nvPr/>
        </p:nvPicPr>
        <p:blipFill>
          <a:blip r:embed="rId2"/>
          <a:srcRect/>
          <a:stretch>
            <a:fillRect/>
          </a:stretch>
        </p:blipFill>
        <p:spPr bwMode="auto">
          <a:xfrm>
            <a:off x="5027868" y="2006353"/>
            <a:ext cx="6294120" cy="4003829"/>
          </a:xfrm>
          <a:prstGeom prst="rect">
            <a:avLst/>
          </a:prstGeom>
          <a:noFill/>
          <a:ln w="9525">
            <a:noFill/>
            <a:miter lim="800000"/>
            <a:headEnd/>
            <a:tailEnd/>
          </a:ln>
        </p:spPr>
      </p:pic>
      <p:sp>
        <p:nvSpPr>
          <p:cNvPr id="4" name="Rectangle 3"/>
          <p:cNvSpPr/>
          <p:nvPr/>
        </p:nvSpPr>
        <p:spPr>
          <a:xfrm>
            <a:off x="4092606" y="1056443"/>
            <a:ext cx="4385569" cy="523220"/>
          </a:xfrm>
          <a:prstGeom prst="rect">
            <a:avLst/>
          </a:prstGeom>
        </p:spPr>
        <p:txBody>
          <a:bodyPr wrap="square">
            <a:spAutoFit/>
          </a:bodyPr>
          <a:lstStyle/>
          <a:p>
            <a:pPr algn="ctr"/>
            <a:r>
              <a:rPr lang="en-IN" sz="2800" b="1" dirty="0" smtClean="0">
                <a:latin typeface="Times New Roman" pitchFamily="18" charset="0"/>
                <a:cs typeface="Times New Roman" pitchFamily="18" charset="0"/>
              </a:rPr>
              <a:t>Receipt of Material</a:t>
            </a:r>
            <a:endParaRPr lang="en-US" sz="2800" dirty="0"/>
          </a:p>
        </p:txBody>
      </p:sp>
    </p:spTree>
    <p:extLst>
      <p:ext uri="{BB962C8B-B14F-4D97-AF65-F5344CB8AC3E}">
        <p14:creationId xmlns:p14="http://schemas.microsoft.com/office/powerpoint/2010/main" val="1729053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8835" y="1042671"/>
            <a:ext cx="3559945" cy="523220"/>
          </a:xfrm>
          <a:prstGeom prst="rect">
            <a:avLst/>
          </a:prstGeom>
        </p:spPr>
        <p:txBody>
          <a:bodyPr wrap="square">
            <a:spAutoFit/>
          </a:bodyPr>
          <a:lstStyle/>
          <a:p>
            <a:pPr algn="ctr"/>
            <a:r>
              <a:rPr lang="en-US" sz="2800" dirty="0" smtClean="0">
                <a:latin typeface="Times New Roman" panose="02020603050405020304" pitchFamily="18" charset="0"/>
                <a:cs typeface="Times New Roman" panose="02020603050405020304" pitchFamily="18" charset="0"/>
              </a:rPr>
              <a:t>Accountal of Materials</a:t>
            </a:r>
            <a:endParaRPr lang="en-US" sz="2800" dirty="0"/>
          </a:p>
        </p:txBody>
      </p:sp>
      <p:sp>
        <p:nvSpPr>
          <p:cNvPr id="3" name="Rectangle 2"/>
          <p:cNvSpPr/>
          <p:nvPr/>
        </p:nvSpPr>
        <p:spPr>
          <a:xfrm>
            <a:off x="828581" y="2432896"/>
            <a:ext cx="4826494" cy="1569660"/>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           Generation of ISL No:</a:t>
            </a:r>
          </a:p>
          <a:p>
            <a:pPr>
              <a:lnSpc>
                <a:spcPct val="200000"/>
              </a:lnSpc>
              <a:buFont typeface="Wingdings" pitchFamily="2" charset="2"/>
              <a:buChar char="§"/>
            </a:pPr>
            <a:r>
              <a:rPr lang="en-US" dirty="0" smtClean="0">
                <a:latin typeface="Times New Roman" panose="02020603050405020304" pitchFamily="18" charset="0"/>
                <a:cs typeface="Times New Roman" panose="02020603050405020304" pitchFamily="18" charset="0"/>
              </a:rPr>
              <a:t>Press F7-Inspection Button to generate ISL no.</a:t>
            </a:r>
          </a:p>
          <a:p>
            <a:pPr>
              <a:lnSpc>
                <a:spcPct val="200000"/>
              </a:lnSpc>
              <a:buFont typeface="Wingdings" pitchFamily="2" charset="2"/>
              <a:buChar char="§"/>
            </a:pPr>
            <a:r>
              <a:rPr lang="en-US" dirty="0" smtClean="0">
                <a:latin typeface="Times New Roman" panose="02020603050405020304" pitchFamily="18" charset="0"/>
                <a:cs typeface="Times New Roman" panose="02020603050405020304" pitchFamily="18" charset="0"/>
              </a:rPr>
              <a:t>Note down ISL for future reference</a:t>
            </a:r>
            <a:endParaRPr lang="en-US" dirty="0"/>
          </a:p>
        </p:txBody>
      </p:sp>
      <p:pic>
        <p:nvPicPr>
          <p:cNvPr id="4" name="Content Placeholder 4"/>
          <p:cNvPicPr>
            <a:picLocks/>
          </p:cNvPicPr>
          <p:nvPr/>
        </p:nvPicPr>
        <p:blipFill>
          <a:blip r:embed="rId2"/>
          <a:srcRect/>
          <a:stretch>
            <a:fillRect/>
          </a:stretch>
        </p:blipFill>
        <p:spPr bwMode="auto">
          <a:xfrm>
            <a:off x="5415379" y="1740023"/>
            <a:ext cx="5897732" cy="3630968"/>
          </a:xfrm>
          <a:prstGeom prst="rect">
            <a:avLst/>
          </a:prstGeom>
          <a:noFill/>
          <a:ln w="9525">
            <a:noFill/>
            <a:miter lim="800000"/>
            <a:headEnd/>
            <a:tailEnd/>
          </a:ln>
        </p:spPr>
      </p:pic>
    </p:spTree>
    <p:extLst>
      <p:ext uri="{BB962C8B-B14F-4D97-AF65-F5344CB8AC3E}">
        <p14:creationId xmlns:p14="http://schemas.microsoft.com/office/powerpoint/2010/main" val="3760537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0113" y="2166151"/>
            <a:ext cx="4305670" cy="2123658"/>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   Inspection</a:t>
            </a:r>
            <a:r>
              <a:rPr lang="en-US" b="1" dirty="0" smtClean="0">
                <a:latin typeface="Times New Roman" panose="02020603050405020304" pitchFamily="18" charset="0"/>
                <a:cs typeface="Times New Roman" panose="02020603050405020304" pitchFamily="18" charset="0"/>
              </a:rPr>
              <a:t>:</a:t>
            </a:r>
          </a:p>
          <a:p>
            <a:pPr marL="342900" indent="-342900">
              <a:lnSpc>
                <a:spcPct val="200000"/>
              </a:lnSpc>
              <a:buFont typeface="Wingdings" pitchFamily="2" charset="2"/>
              <a:buChar char="Ø"/>
            </a:pPr>
            <a:r>
              <a:rPr lang="en-US" dirty="0" smtClean="0">
                <a:latin typeface="Times New Roman" panose="02020603050405020304" pitchFamily="18" charset="0"/>
                <a:cs typeface="Times New Roman" panose="02020603050405020304" pitchFamily="18" charset="0"/>
              </a:rPr>
              <a:t>Enter ISL No</a:t>
            </a:r>
          </a:p>
          <a:p>
            <a:pPr marL="342900" indent="-342900">
              <a:lnSpc>
                <a:spcPct val="200000"/>
              </a:lnSpc>
              <a:buFont typeface="Wingdings" pitchFamily="2" charset="2"/>
              <a:buChar char="Ø"/>
            </a:pPr>
            <a:r>
              <a:rPr lang="en-US" dirty="0" smtClean="0">
                <a:latin typeface="Times New Roman" panose="02020603050405020304" pitchFamily="18" charset="0"/>
                <a:cs typeface="Times New Roman" panose="02020603050405020304" pitchFamily="18" charset="0"/>
              </a:rPr>
              <a:t>Mention Accepted / Rejected quantity.</a:t>
            </a:r>
          </a:p>
          <a:p>
            <a:pPr marL="342900" indent="-342900">
              <a:lnSpc>
                <a:spcPct val="200000"/>
              </a:lnSpc>
              <a:buFont typeface="Wingdings" pitchFamily="2" charset="2"/>
              <a:buChar char="Ø"/>
            </a:pPr>
            <a:r>
              <a:rPr lang="en-US" dirty="0" smtClean="0">
                <a:latin typeface="Times New Roman" panose="02020603050405020304" pitchFamily="18" charset="0"/>
                <a:cs typeface="Times New Roman" panose="02020603050405020304" pitchFamily="18" charset="0"/>
              </a:rPr>
              <a:t>Save</a:t>
            </a:r>
          </a:p>
        </p:txBody>
      </p:sp>
      <p:sp>
        <p:nvSpPr>
          <p:cNvPr id="3" name="Rectangle 2"/>
          <p:cNvSpPr/>
          <p:nvPr/>
        </p:nvSpPr>
        <p:spPr>
          <a:xfrm>
            <a:off x="3808520" y="1083076"/>
            <a:ext cx="4518734" cy="400110"/>
          </a:xfrm>
          <a:prstGeom prst="rect">
            <a:avLst/>
          </a:prstGeom>
        </p:spPr>
        <p:txBody>
          <a:bodyPr wrap="square">
            <a:spAutoFit/>
          </a:bodyPr>
          <a:lstStyle/>
          <a:p>
            <a:pPr algn="ctr"/>
            <a:r>
              <a:rPr lang="en-US" sz="2000" dirty="0" smtClean="0">
                <a:latin typeface="Times New Roman" panose="02020603050405020304" pitchFamily="18" charset="0"/>
                <a:cs typeface="Times New Roman" panose="02020603050405020304" pitchFamily="18" charset="0"/>
              </a:rPr>
              <a:t>Accountal of Materials</a:t>
            </a:r>
            <a:endParaRPr lang="en-US" sz="2000" dirty="0"/>
          </a:p>
        </p:txBody>
      </p:sp>
      <p:pic>
        <p:nvPicPr>
          <p:cNvPr id="4" name="Content Placeholder 4"/>
          <p:cNvPicPr>
            <a:picLocks/>
          </p:cNvPicPr>
          <p:nvPr/>
        </p:nvPicPr>
        <p:blipFill>
          <a:blip r:embed="rId2"/>
          <a:srcRect/>
          <a:stretch>
            <a:fillRect/>
          </a:stretch>
        </p:blipFill>
        <p:spPr bwMode="auto">
          <a:xfrm>
            <a:off x="5255581" y="1953088"/>
            <a:ext cx="5658034" cy="2938509"/>
          </a:xfrm>
          <a:prstGeom prst="rect">
            <a:avLst/>
          </a:prstGeom>
          <a:noFill/>
          <a:ln w="9525">
            <a:noFill/>
            <a:miter lim="800000"/>
            <a:headEnd/>
            <a:tailEnd/>
          </a:ln>
        </p:spPr>
      </p:pic>
    </p:spTree>
    <p:extLst>
      <p:ext uri="{BB962C8B-B14F-4D97-AF65-F5344CB8AC3E}">
        <p14:creationId xmlns:p14="http://schemas.microsoft.com/office/powerpoint/2010/main" val="1652894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6237" y="2090172"/>
            <a:ext cx="6042734" cy="3785652"/>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R-Note preparation:</a:t>
            </a:r>
          </a:p>
          <a:p>
            <a:pPr>
              <a:lnSpc>
                <a:spcPct val="150000"/>
              </a:lnSpc>
              <a:buFont typeface="Arial" pitchFamily="34" charset="0"/>
              <a:buChar char="•"/>
            </a:pPr>
            <a:r>
              <a:rPr lang="en-US" dirty="0" smtClean="0">
                <a:latin typeface="Times New Roman" panose="02020603050405020304" pitchFamily="18" charset="0"/>
                <a:cs typeface="Times New Roman" panose="02020603050405020304" pitchFamily="18" charset="0"/>
              </a:rPr>
              <a:t>Enter ISL No</a:t>
            </a:r>
          </a:p>
          <a:p>
            <a:pPr>
              <a:lnSpc>
                <a:spcPct val="150000"/>
              </a:lnSpc>
              <a:buFont typeface="Arial" pitchFamily="34" charset="0"/>
              <a:buChar char="•"/>
            </a:pPr>
            <a:r>
              <a:rPr lang="en-US" dirty="0" smtClean="0">
                <a:latin typeface="Times New Roman" panose="02020603050405020304" pitchFamily="18" charset="0"/>
                <a:cs typeface="Times New Roman" panose="02020603050405020304" pitchFamily="18" charset="0"/>
              </a:rPr>
              <a:t>Enter date of receipt and acceptance of material</a:t>
            </a:r>
          </a:p>
          <a:p>
            <a:pPr>
              <a:lnSpc>
                <a:spcPct val="150000"/>
              </a:lnSpc>
              <a:buFont typeface="Arial" pitchFamily="34" charset="0"/>
              <a:buChar char="•"/>
            </a:pPr>
            <a:r>
              <a:rPr lang="en-US" dirty="0" smtClean="0">
                <a:latin typeface="Times New Roman" panose="02020603050405020304" pitchFamily="18" charset="0"/>
                <a:cs typeface="Times New Roman" panose="02020603050405020304" pitchFamily="18" charset="0"/>
              </a:rPr>
              <a:t>Enter balance Qty if balance qty available </a:t>
            </a:r>
          </a:p>
          <a:p>
            <a:pPr>
              <a:lnSpc>
                <a:spcPct val="150000"/>
              </a:lnSpc>
              <a:buFont typeface="Arial" pitchFamily="34" charset="0"/>
              <a:buChar char="•"/>
            </a:pPr>
            <a:r>
              <a:rPr lang="en-US" dirty="0" smtClean="0">
                <a:latin typeface="Times New Roman" panose="02020603050405020304" pitchFamily="18" charset="0"/>
                <a:cs typeface="Times New Roman" panose="02020603050405020304" pitchFamily="18" charset="0"/>
              </a:rPr>
              <a:t>Mention F.O.R details</a:t>
            </a:r>
          </a:p>
          <a:p>
            <a:pPr>
              <a:lnSpc>
                <a:spcPct val="150000"/>
              </a:lnSpc>
              <a:buFont typeface="Arial" pitchFamily="34" charset="0"/>
              <a:buChar char="•"/>
            </a:pPr>
            <a:r>
              <a:rPr lang="en-US" dirty="0" smtClean="0">
                <a:latin typeface="Times New Roman" panose="02020603050405020304" pitchFamily="18" charset="0"/>
                <a:cs typeface="Times New Roman" panose="02020603050405020304" pitchFamily="18" charset="0"/>
              </a:rPr>
              <a:t>Mention Paying Authority</a:t>
            </a:r>
          </a:p>
          <a:p>
            <a:pPr>
              <a:lnSpc>
                <a:spcPct val="150000"/>
              </a:lnSpc>
              <a:buFont typeface="Arial" pitchFamily="34" charset="0"/>
              <a:buChar char="•"/>
            </a:pPr>
            <a:r>
              <a:rPr lang="en-US" dirty="0" smtClean="0">
                <a:latin typeface="Times New Roman" panose="02020603050405020304" pitchFamily="18" charset="0"/>
                <a:cs typeface="Times New Roman" panose="02020603050405020304" pitchFamily="18" charset="0"/>
              </a:rPr>
              <a:t>Mention PO conditions, modification Details in remarks place.</a:t>
            </a:r>
          </a:p>
          <a:p>
            <a:pPr>
              <a:lnSpc>
                <a:spcPct val="150000"/>
              </a:lnSpc>
              <a:buFont typeface="Arial" pitchFamily="34" charset="0"/>
              <a:buChar char="•"/>
            </a:pPr>
            <a:r>
              <a:rPr lang="en-US" dirty="0" smtClean="0">
                <a:latin typeface="Times New Roman" panose="02020603050405020304" pitchFamily="18" charset="0"/>
                <a:cs typeface="Times New Roman" panose="02020603050405020304" pitchFamily="18" charset="0"/>
              </a:rPr>
              <a:t>Save</a:t>
            </a:r>
          </a:p>
          <a:p>
            <a:pPr>
              <a:lnSpc>
                <a:spcPct val="150000"/>
              </a:lnSpc>
              <a:buFont typeface="Arial" pitchFamily="34" charset="0"/>
              <a:buChar char="•"/>
            </a:pPr>
            <a:r>
              <a:rPr lang="en-US" dirty="0" smtClean="0">
                <a:latin typeface="Times New Roman" panose="02020603050405020304" pitchFamily="18" charset="0"/>
                <a:cs typeface="Times New Roman" panose="02020603050405020304" pitchFamily="18" charset="0"/>
              </a:rPr>
              <a:t>Publish R.Note</a:t>
            </a:r>
            <a:endParaRPr lang="en-US" dirty="0"/>
          </a:p>
        </p:txBody>
      </p:sp>
      <p:sp>
        <p:nvSpPr>
          <p:cNvPr id="3" name="Rectangle 2"/>
          <p:cNvSpPr/>
          <p:nvPr/>
        </p:nvSpPr>
        <p:spPr>
          <a:xfrm>
            <a:off x="4788353" y="1060427"/>
            <a:ext cx="3018775" cy="461665"/>
          </a:xfrm>
          <a:prstGeom prst="rect">
            <a:avLst/>
          </a:prstGeom>
        </p:spPr>
        <p:txBody>
          <a:bodyPr wrap="none">
            <a:spAutoFit/>
          </a:bodyPr>
          <a:lstStyle/>
          <a:p>
            <a:pPr algn="ctr"/>
            <a:r>
              <a:rPr lang="en-US" sz="2400" dirty="0" smtClean="0">
                <a:latin typeface="Times New Roman" panose="02020603050405020304" pitchFamily="18" charset="0"/>
                <a:cs typeface="Times New Roman" panose="02020603050405020304" pitchFamily="18" charset="0"/>
              </a:rPr>
              <a:t>Accountal of Materials</a:t>
            </a:r>
            <a:endParaRPr lang="en-US" sz="2400" dirty="0"/>
          </a:p>
        </p:txBody>
      </p:sp>
      <p:pic>
        <p:nvPicPr>
          <p:cNvPr id="4" name="Content Placeholder 4"/>
          <p:cNvPicPr>
            <a:picLocks/>
          </p:cNvPicPr>
          <p:nvPr/>
        </p:nvPicPr>
        <p:blipFill>
          <a:blip r:embed="rId2"/>
          <a:srcRect/>
          <a:stretch>
            <a:fillRect/>
          </a:stretch>
        </p:blipFill>
        <p:spPr bwMode="auto">
          <a:xfrm>
            <a:off x="6826928" y="1615736"/>
            <a:ext cx="4350059" cy="4492101"/>
          </a:xfrm>
          <a:prstGeom prst="rect">
            <a:avLst/>
          </a:prstGeom>
          <a:noFill/>
          <a:ln w="9525">
            <a:noFill/>
            <a:miter lim="800000"/>
            <a:headEnd/>
            <a:tailEnd/>
          </a:ln>
        </p:spPr>
      </p:pic>
    </p:spTree>
    <p:extLst>
      <p:ext uri="{BB962C8B-B14F-4D97-AF65-F5344CB8AC3E}">
        <p14:creationId xmlns:p14="http://schemas.microsoft.com/office/powerpoint/2010/main" val="31402725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3264" y="998284"/>
            <a:ext cx="3857146" cy="584775"/>
          </a:xfrm>
          <a:prstGeom prst="rect">
            <a:avLst/>
          </a:prstGeom>
        </p:spPr>
        <p:txBody>
          <a:bodyPr wrap="none">
            <a:spAutoFit/>
          </a:bodyPr>
          <a:lstStyle/>
          <a:p>
            <a:r>
              <a:rPr lang="en-US" sz="3200" dirty="0" smtClean="0">
                <a:latin typeface="Times New Roman" panose="02020603050405020304" pitchFamily="18" charset="0"/>
                <a:cs typeface="Times New Roman" panose="02020603050405020304" pitchFamily="18" charset="0"/>
              </a:rPr>
              <a:t>Rejection of Materials</a:t>
            </a:r>
            <a:endParaRPr lang="en-US" sz="3200" dirty="0"/>
          </a:p>
        </p:txBody>
      </p:sp>
      <p:sp>
        <p:nvSpPr>
          <p:cNvPr id="3" name="Rectangle 2"/>
          <p:cNvSpPr/>
          <p:nvPr/>
        </p:nvSpPr>
        <p:spPr>
          <a:xfrm>
            <a:off x="890726" y="2296149"/>
            <a:ext cx="6096000" cy="3785652"/>
          </a:xfrm>
          <a:prstGeom prst="rect">
            <a:avLst/>
          </a:prstGeom>
        </p:spPr>
        <p:txBody>
          <a:bodyPr>
            <a:spAutoFit/>
          </a:bodyPr>
          <a:lstStyle/>
          <a:p>
            <a:r>
              <a:rPr lang="en-US" sz="2400" b="1" dirty="0" smtClean="0">
                <a:latin typeface="Times New Roman" panose="02020603050405020304" pitchFamily="18" charset="0"/>
                <a:cs typeface="Times New Roman" panose="02020603050405020304" pitchFamily="18" charset="0"/>
              </a:rPr>
              <a:t>Rejection Advice:</a:t>
            </a:r>
          </a:p>
          <a:p>
            <a:pPr>
              <a:lnSpc>
                <a:spcPct val="200000"/>
              </a:lnSpc>
              <a:buFont typeface="Wingdings" pitchFamily="2" charset="2"/>
              <a:buChar char="§"/>
            </a:pPr>
            <a:r>
              <a:rPr lang="en-US" dirty="0" smtClean="0">
                <a:latin typeface="Times New Roman" panose="02020603050405020304" pitchFamily="18" charset="0"/>
                <a:cs typeface="Times New Roman" panose="02020603050405020304" pitchFamily="18" charset="0"/>
              </a:rPr>
              <a:t>Enter ISL No.</a:t>
            </a:r>
          </a:p>
          <a:p>
            <a:pPr>
              <a:lnSpc>
                <a:spcPct val="200000"/>
              </a:lnSpc>
              <a:buFont typeface="Wingdings" pitchFamily="2" charset="2"/>
              <a:buChar char="§"/>
            </a:pPr>
            <a:r>
              <a:rPr lang="en-US" dirty="0" smtClean="0">
                <a:latin typeface="Times New Roman" panose="02020603050405020304" pitchFamily="18" charset="0"/>
                <a:cs typeface="Times New Roman" panose="02020603050405020304" pitchFamily="18" charset="0"/>
              </a:rPr>
              <a:t>Mention rejected quantity.</a:t>
            </a:r>
          </a:p>
          <a:p>
            <a:pPr>
              <a:lnSpc>
                <a:spcPct val="200000"/>
              </a:lnSpc>
              <a:buFont typeface="Wingdings" pitchFamily="2" charset="2"/>
              <a:buChar char="§"/>
            </a:pPr>
            <a:r>
              <a:rPr lang="en-US" dirty="0" smtClean="0">
                <a:latin typeface="Times New Roman" panose="02020603050405020304" pitchFamily="18" charset="0"/>
                <a:cs typeface="Times New Roman" panose="02020603050405020304" pitchFamily="18" charset="0"/>
              </a:rPr>
              <a:t>Mention recovery details if any.</a:t>
            </a:r>
          </a:p>
          <a:p>
            <a:pPr>
              <a:lnSpc>
                <a:spcPct val="200000"/>
              </a:lnSpc>
              <a:buFont typeface="Wingdings" pitchFamily="2" charset="2"/>
              <a:buChar char="§"/>
            </a:pPr>
            <a:r>
              <a:rPr lang="en-US" dirty="0" smtClean="0">
                <a:latin typeface="Times New Roman" panose="02020603050405020304" pitchFamily="18" charset="0"/>
                <a:cs typeface="Times New Roman" panose="02020603050405020304" pitchFamily="18" charset="0"/>
              </a:rPr>
              <a:t>Reason for rejection.</a:t>
            </a:r>
          </a:p>
          <a:p>
            <a:pPr>
              <a:lnSpc>
                <a:spcPct val="200000"/>
              </a:lnSpc>
              <a:buFont typeface="Wingdings" pitchFamily="2" charset="2"/>
              <a:buChar char="§"/>
            </a:pPr>
            <a:r>
              <a:rPr lang="en-US" dirty="0" smtClean="0">
                <a:latin typeface="Times New Roman" panose="02020603050405020304" pitchFamily="18" charset="0"/>
                <a:cs typeface="Times New Roman" panose="02020603050405020304" pitchFamily="18" charset="0"/>
              </a:rPr>
              <a:t>Save</a:t>
            </a:r>
          </a:p>
          <a:p>
            <a:pPr>
              <a:lnSpc>
                <a:spcPct val="200000"/>
              </a:lnSpc>
              <a:buFont typeface="Wingdings" pitchFamily="2" charset="2"/>
              <a:buChar char="§"/>
            </a:pPr>
            <a:r>
              <a:rPr lang="en-US" dirty="0" smtClean="0">
                <a:latin typeface="Times New Roman" panose="02020603050405020304" pitchFamily="18" charset="0"/>
                <a:cs typeface="Times New Roman" panose="02020603050405020304" pitchFamily="18" charset="0"/>
              </a:rPr>
              <a:t>Approve Rejection Advice.</a:t>
            </a:r>
          </a:p>
        </p:txBody>
      </p:sp>
      <p:pic>
        <p:nvPicPr>
          <p:cNvPr id="4" name="Content Placeholder 4"/>
          <p:cNvPicPr>
            <a:picLocks/>
          </p:cNvPicPr>
          <p:nvPr/>
        </p:nvPicPr>
        <p:blipFill>
          <a:blip r:embed="rId2"/>
          <a:srcRect/>
          <a:stretch>
            <a:fillRect/>
          </a:stretch>
        </p:blipFill>
        <p:spPr bwMode="auto">
          <a:xfrm>
            <a:off x="5060272" y="1779973"/>
            <a:ext cx="5708342" cy="4132555"/>
          </a:xfrm>
          <a:prstGeom prst="rect">
            <a:avLst/>
          </a:prstGeom>
          <a:noFill/>
          <a:ln w="9525">
            <a:noFill/>
            <a:miter lim="800000"/>
            <a:headEnd/>
            <a:tailEnd/>
          </a:ln>
        </p:spPr>
      </p:pic>
    </p:spTree>
    <p:extLst>
      <p:ext uri="{BB962C8B-B14F-4D97-AF65-F5344CB8AC3E}">
        <p14:creationId xmlns:p14="http://schemas.microsoft.com/office/powerpoint/2010/main" val="3948192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0706" y="1069304"/>
            <a:ext cx="7816132" cy="707886"/>
          </a:xfrm>
          <a:prstGeom prst="rect">
            <a:avLst/>
          </a:prstGeom>
        </p:spPr>
        <p:txBody>
          <a:bodyPr wrap="square">
            <a:spAutoFit/>
          </a:bodyPr>
          <a:lstStyle/>
          <a:p>
            <a:pPr algn="ctr"/>
            <a:r>
              <a:rPr lang="en-IN" sz="4000" b="1" dirty="0" smtClean="0">
                <a:latin typeface="Arial Black" pitchFamily="34" charset="0"/>
                <a:cs typeface="Times New Roman" pitchFamily="18" charset="0"/>
              </a:rPr>
              <a:t>Dealing of Rejection</a:t>
            </a:r>
            <a:endParaRPr lang="en-US" sz="4000" dirty="0">
              <a:latin typeface="Arial Black" pitchFamily="34" charset="0"/>
            </a:endParaRPr>
          </a:p>
        </p:txBody>
      </p:sp>
      <p:sp>
        <p:nvSpPr>
          <p:cNvPr id="3" name="Rectangle 2"/>
          <p:cNvSpPr/>
          <p:nvPr/>
        </p:nvSpPr>
        <p:spPr>
          <a:xfrm>
            <a:off x="967667" y="2197879"/>
            <a:ext cx="9383696" cy="3693319"/>
          </a:xfrm>
          <a:prstGeom prst="rect">
            <a:avLst/>
          </a:prstGeom>
        </p:spPr>
        <p:txBody>
          <a:bodyPr wrap="square">
            <a:spAutoFit/>
          </a:bodyPr>
          <a:lstStyle/>
          <a:p>
            <a:pPr algn="just">
              <a:lnSpc>
                <a:spcPct val="150000"/>
              </a:lnSpc>
              <a:buFont typeface="Wingdings" pitchFamily="2" charset="2"/>
              <a:buChar char="Ø"/>
            </a:pPr>
            <a:r>
              <a:rPr lang="en-IN" sz="2600" dirty="0" smtClean="0">
                <a:latin typeface="Arial" pitchFamily="34" charset="0"/>
                <a:cs typeface="Arial" pitchFamily="34" charset="0"/>
              </a:rPr>
              <a:t>Issuing of Rejection Advice</a:t>
            </a:r>
          </a:p>
          <a:p>
            <a:pPr algn="just">
              <a:lnSpc>
                <a:spcPct val="150000"/>
              </a:lnSpc>
              <a:buFont typeface="Wingdings" pitchFamily="2" charset="2"/>
              <a:buChar char="Ø"/>
            </a:pPr>
            <a:r>
              <a:rPr lang="en-IN" sz="2600" dirty="0" smtClean="0">
                <a:latin typeface="Arial" pitchFamily="34" charset="0"/>
                <a:cs typeface="Arial" pitchFamily="34" charset="0"/>
              </a:rPr>
              <a:t> Inform firm for lifting of rejected material</a:t>
            </a:r>
          </a:p>
          <a:p>
            <a:pPr algn="just">
              <a:lnSpc>
                <a:spcPct val="150000"/>
              </a:lnSpc>
              <a:buFont typeface="Wingdings" pitchFamily="2" charset="2"/>
              <a:buChar char="Ø"/>
            </a:pPr>
            <a:r>
              <a:rPr lang="en-IN" sz="2600" dirty="0" smtClean="0">
                <a:latin typeface="Arial" pitchFamily="34" charset="0"/>
                <a:cs typeface="Arial" pitchFamily="34" charset="0"/>
              </a:rPr>
              <a:t>Joint Inspection</a:t>
            </a:r>
          </a:p>
          <a:p>
            <a:pPr algn="just">
              <a:lnSpc>
                <a:spcPct val="150000"/>
              </a:lnSpc>
              <a:buFont typeface="Wingdings" pitchFamily="2" charset="2"/>
              <a:buChar char="Ø"/>
            </a:pPr>
            <a:r>
              <a:rPr lang="en-IN" sz="2600" dirty="0" smtClean="0">
                <a:latin typeface="Arial" pitchFamily="34" charset="0"/>
                <a:cs typeface="Arial" pitchFamily="34" charset="0"/>
              </a:rPr>
              <a:t>Lifting of material by firm</a:t>
            </a:r>
          </a:p>
          <a:p>
            <a:pPr algn="just">
              <a:lnSpc>
                <a:spcPct val="150000"/>
              </a:lnSpc>
              <a:buFont typeface="Wingdings" pitchFamily="2" charset="2"/>
              <a:buChar char="Ø"/>
            </a:pPr>
            <a:r>
              <a:rPr lang="en-IN" sz="2600" dirty="0" smtClean="0">
                <a:latin typeface="Arial" pitchFamily="34" charset="0"/>
                <a:cs typeface="Arial" pitchFamily="34" charset="0"/>
              </a:rPr>
              <a:t>No response from firm after stipulated time dispose the material</a:t>
            </a:r>
          </a:p>
        </p:txBody>
      </p:sp>
    </p:spTree>
    <p:extLst>
      <p:ext uri="{BB962C8B-B14F-4D97-AF65-F5344CB8AC3E}">
        <p14:creationId xmlns:p14="http://schemas.microsoft.com/office/powerpoint/2010/main" val="308911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0278" y="998284"/>
            <a:ext cx="6510958" cy="523220"/>
          </a:xfrm>
          <a:prstGeom prst="rect">
            <a:avLst/>
          </a:prstGeom>
        </p:spPr>
        <p:txBody>
          <a:bodyPr wrap="square">
            <a:spAutoFit/>
          </a:bodyPr>
          <a:lstStyle/>
          <a:p>
            <a:pPr algn="ctr"/>
            <a:r>
              <a:rPr lang="en-IN" sz="2800" b="1" dirty="0" smtClean="0">
                <a:latin typeface="Arial Black" pitchFamily="34" charset="0"/>
                <a:cs typeface="Times New Roman" pitchFamily="18" charset="0"/>
              </a:rPr>
              <a:t>Dealing of Warranty Rejection</a:t>
            </a:r>
            <a:endParaRPr lang="en-US" sz="2800" dirty="0">
              <a:latin typeface="Arial Black" pitchFamily="34" charset="0"/>
            </a:endParaRPr>
          </a:p>
        </p:txBody>
      </p:sp>
      <p:sp>
        <p:nvSpPr>
          <p:cNvPr id="3" name="Rectangle 2"/>
          <p:cNvSpPr/>
          <p:nvPr/>
        </p:nvSpPr>
        <p:spPr>
          <a:xfrm>
            <a:off x="843378" y="1788319"/>
            <a:ext cx="9715954" cy="4247317"/>
          </a:xfrm>
          <a:prstGeom prst="rect">
            <a:avLst/>
          </a:prstGeom>
        </p:spPr>
        <p:txBody>
          <a:bodyPr wrap="square">
            <a:spAutoFit/>
          </a:bodyPr>
          <a:lstStyle/>
          <a:p>
            <a:pPr algn="just">
              <a:lnSpc>
                <a:spcPct val="150000"/>
              </a:lnSpc>
              <a:buFont typeface="Wingdings" pitchFamily="2" charset="2"/>
              <a:buChar char="§"/>
            </a:pPr>
            <a:r>
              <a:rPr lang="en-IN" dirty="0" smtClean="0">
                <a:latin typeface="Arial" pitchFamily="34" charset="0"/>
                <a:cs typeface="Arial" pitchFamily="34" charset="0"/>
              </a:rPr>
              <a:t>Collection of Materials from consignee for Claiming warranty </a:t>
            </a:r>
          </a:p>
          <a:p>
            <a:pPr algn="just">
              <a:lnSpc>
                <a:spcPct val="150000"/>
              </a:lnSpc>
              <a:buFont typeface="Wingdings" pitchFamily="2" charset="2"/>
              <a:buChar char="§"/>
            </a:pPr>
            <a:r>
              <a:rPr lang="en-IN" dirty="0" smtClean="0">
                <a:latin typeface="Arial" pitchFamily="34" charset="0"/>
                <a:cs typeface="Arial" pitchFamily="34" charset="0"/>
              </a:rPr>
              <a:t>Accounting the material through DS.8</a:t>
            </a:r>
          </a:p>
          <a:p>
            <a:pPr algn="just">
              <a:lnSpc>
                <a:spcPct val="150000"/>
              </a:lnSpc>
              <a:buFont typeface="Wingdings" pitchFamily="2" charset="2"/>
              <a:buChar char="§"/>
            </a:pPr>
            <a:r>
              <a:rPr lang="en-IN" dirty="0" smtClean="0">
                <a:latin typeface="Arial" pitchFamily="34" charset="0"/>
                <a:cs typeface="Arial" pitchFamily="34" charset="0"/>
              </a:rPr>
              <a:t>Preparing of Minus R.Note against Warranty claimed quantity</a:t>
            </a:r>
          </a:p>
          <a:p>
            <a:pPr algn="just">
              <a:lnSpc>
                <a:spcPct val="150000"/>
              </a:lnSpc>
              <a:buFont typeface="Wingdings" pitchFamily="2" charset="2"/>
              <a:buChar char="§"/>
            </a:pPr>
            <a:r>
              <a:rPr lang="en-IN" dirty="0" smtClean="0">
                <a:latin typeface="Arial" pitchFamily="34" charset="0"/>
                <a:cs typeface="Arial" pitchFamily="34" charset="0"/>
              </a:rPr>
              <a:t>Informing firm for Replacement as per Inspection Clause </a:t>
            </a:r>
          </a:p>
          <a:p>
            <a:pPr algn="just">
              <a:lnSpc>
                <a:spcPct val="150000"/>
              </a:lnSpc>
              <a:buFont typeface="Wingdings" pitchFamily="2" charset="2"/>
              <a:buChar char="§"/>
            </a:pPr>
            <a:r>
              <a:rPr lang="en-IN" dirty="0" smtClean="0">
                <a:latin typeface="Arial" pitchFamily="34" charset="0"/>
                <a:cs typeface="Arial" pitchFamily="34" charset="0"/>
              </a:rPr>
              <a:t>No response from firm Advice accounts for Recovery</a:t>
            </a:r>
          </a:p>
          <a:p>
            <a:pPr algn="just">
              <a:lnSpc>
                <a:spcPct val="150000"/>
              </a:lnSpc>
              <a:buFont typeface="Wingdings" pitchFamily="2" charset="2"/>
              <a:buChar char="§"/>
            </a:pPr>
            <a:r>
              <a:rPr lang="en-IN" dirty="0" smtClean="0">
                <a:latin typeface="Arial" pitchFamily="34" charset="0"/>
                <a:cs typeface="Arial" pitchFamily="34" charset="0"/>
              </a:rPr>
              <a:t>If responded return materials to firm after replacement</a:t>
            </a:r>
          </a:p>
          <a:p>
            <a:pPr algn="just">
              <a:lnSpc>
                <a:spcPct val="150000"/>
              </a:lnSpc>
              <a:buFont typeface="Wingdings" pitchFamily="2" charset="2"/>
              <a:buChar char="§"/>
            </a:pPr>
            <a:r>
              <a:rPr lang="en-IN" dirty="0" smtClean="0">
                <a:latin typeface="Arial" pitchFamily="34" charset="0"/>
                <a:cs typeface="Arial" pitchFamily="34" charset="0"/>
              </a:rPr>
              <a:t>If Firm asked material for rectification take the equal amount of BG or block the equal amount at account department from firm pending Bills</a:t>
            </a:r>
          </a:p>
          <a:p>
            <a:pPr algn="just">
              <a:lnSpc>
                <a:spcPct val="150000"/>
              </a:lnSpc>
              <a:buFont typeface="Wingdings" pitchFamily="2" charset="2"/>
              <a:buChar char="§"/>
            </a:pPr>
            <a:r>
              <a:rPr lang="en-IN" dirty="0" smtClean="0">
                <a:latin typeface="Arial" pitchFamily="34" charset="0"/>
                <a:cs typeface="Arial" pitchFamily="34" charset="0"/>
              </a:rPr>
              <a:t>After successful completion of replacement withdraw recovery letter from accounts department if initiated recovery previously</a:t>
            </a:r>
          </a:p>
        </p:txBody>
      </p:sp>
    </p:spTree>
    <p:extLst>
      <p:ext uri="{BB962C8B-B14F-4D97-AF65-F5344CB8AC3E}">
        <p14:creationId xmlns:p14="http://schemas.microsoft.com/office/powerpoint/2010/main" val="1052600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3343" y="1184714"/>
            <a:ext cx="7732678" cy="523220"/>
          </a:xfrm>
          <a:prstGeom prst="rect">
            <a:avLst/>
          </a:prstGeom>
        </p:spPr>
        <p:txBody>
          <a:bodyPr wrap="square">
            <a:spAutoFit/>
          </a:bodyPr>
          <a:lstStyle/>
          <a:p>
            <a:pPr algn="ctr"/>
            <a:r>
              <a:rPr lang="en-IN" sz="2800" b="1" dirty="0" smtClean="0">
                <a:latin typeface="Arial Black" pitchFamily="34" charset="0"/>
                <a:cs typeface="Times New Roman" pitchFamily="18" charset="0"/>
              </a:rPr>
              <a:t>Dealing of Advance Payment Materials</a:t>
            </a:r>
            <a:endParaRPr lang="en-US" sz="2800" dirty="0">
              <a:latin typeface="Arial Black" pitchFamily="34" charset="0"/>
            </a:endParaRPr>
          </a:p>
        </p:txBody>
      </p:sp>
      <p:sp>
        <p:nvSpPr>
          <p:cNvPr id="3" name="Rectangle 2"/>
          <p:cNvSpPr/>
          <p:nvPr/>
        </p:nvSpPr>
        <p:spPr>
          <a:xfrm>
            <a:off x="881847" y="2276629"/>
            <a:ext cx="8548399" cy="2862322"/>
          </a:xfrm>
          <a:prstGeom prst="rect">
            <a:avLst/>
          </a:prstGeom>
        </p:spPr>
        <p:txBody>
          <a:bodyPr wrap="square">
            <a:spAutoFit/>
          </a:bodyPr>
          <a:lstStyle/>
          <a:p>
            <a:pPr algn="just">
              <a:lnSpc>
                <a:spcPct val="150000"/>
              </a:lnSpc>
              <a:buFont typeface="Wingdings" pitchFamily="2" charset="2"/>
              <a:buChar char="Ø"/>
            </a:pPr>
            <a:r>
              <a:rPr lang="en-IN" sz="2000" dirty="0" smtClean="0">
                <a:latin typeface="Arial" pitchFamily="34" charset="0"/>
                <a:cs typeface="Arial" pitchFamily="34" charset="0"/>
              </a:rPr>
              <a:t>Collection of </a:t>
            </a:r>
            <a:r>
              <a:rPr lang="en-IN" sz="2000" b="1" dirty="0" smtClean="0">
                <a:latin typeface="Arial" pitchFamily="34" charset="0"/>
                <a:cs typeface="Arial" pitchFamily="34" charset="0"/>
              </a:rPr>
              <a:t>Proforma Invoice </a:t>
            </a:r>
            <a:r>
              <a:rPr lang="en-IN" sz="2000" dirty="0" smtClean="0">
                <a:latin typeface="Arial" pitchFamily="34" charset="0"/>
                <a:cs typeface="Arial" pitchFamily="34" charset="0"/>
              </a:rPr>
              <a:t>from Vendor, where ever applicable. </a:t>
            </a:r>
          </a:p>
          <a:p>
            <a:pPr algn="just">
              <a:lnSpc>
                <a:spcPct val="150000"/>
              </a:lnSpc>
              <a:buFont typeface="Wingdings" pitchFamily="2" charset="2"/>
              <a:buChar char="Ø"/>
            </a:pPr>
            <a:r>
              <a:rPr lang="en-IN" sz="2000" dirty="0" smtClean="0">
                <a:latin typeface="Arial" pitchFamily="34" charset="0"/>
                <a:cs typeface="Arial" pitchFamily="34" charset="0"/>
              </a:rPr>
              <a:t>Preparation of Pay Order as per PVC.</a:t>
            </a:r>
          </a:p>
          <a:p>
            <a:pPr algn="just">
              <a:lnSpc>
                <a:spcPct val="150000"/>
              </a:lnSpc>
              <a:buFont typeface="Wingdings" pitchFamily="2" charset="2"/>
              <a:buChar char="Ø"/>
            </a:pPr>
            <a:r>
              <a:rPr lang="en-IN" sz="2000" dirty="0" smtClean="0">
                <a:latin typeface="Arial" pitchFamily="34" charset="0"/>
                <a:cs typeface="Arial" pitchFamily="34" charset="0"/>
              </a:rPr>
              <a:t>Submission of pay order in account department.</a:t>
            </a:r>
          </a:p>
          <a:p>
            <a:pPr algn="just">
              <a:lnSpc>
                <a:spcPct val="150000"/>
              </a:lnSpc>
              <a:buFont typeface="Wingdings" pitchFamily="2" charset="2"/>
              <a:buChar char="Ø"/>
            </a:pPr>
            <a:r>
              <a:rPr lang="en-IN" sz="2000" dirty="0" smtClean="0">
                <a:latin typeface="Arial" pitchFamily="34" charset="0"/>
                <a:cs typeface="Arial" pitchFamily="34" charset="0"/>
              </a:rPr>
              <a:t>Receipt of material and accountal of material </a:t>
            </a:r>
          </a:p>
          <a:p>
            <a:pPr algn="just">
              <a:lnSpc>
                <a:spcPct val="150000"/>
              </a:lnSpc>
              <a:buFont typeface="Wingdings" pitchFamily="2" charset="2"/>
              <a:buChar char="Ø"/>
            </a:pPr>
            <a:r>
              <a:rPr lang="en-IN" sz="2000" dirty="0" smtClean="0">
                <a:latin typeface="Arial" pitchFamily="34" charset="0"/>
                <a:cs typeface="Arial" pitchFamily="34" charset="0"/>
              </a:rPr>
              <a:t>Recovery of difference amount from firm if any short supplies or any rate change situation</a:t>
            </a:r>
          </a:p>
        </p:txBody>
      </p:sp>
    </p:spTree>
    <p:extLst>
      <p:ext uri="{BB962C8B-B14F-4D97-AF65-F5344CB8AC3E}">
        <p14:creationId xmlns:p14="http://schemas.microsoft.com/office/powerpoint/2010/main" val="3226618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091367"/>
          </a:xfrm>
        </p:spPr>
        <p:txBody>
          <a:bodyPr>
            <a:normAutofit fontScale="90000"/>
          </a:bodyPr>
          <a:lstStyle/>
          <a:p>
            <a:r>
              <a:rPr lang="en-US" b="1" dirty="0" smtClean="0">
                <a:solidFill>
                  <a:schemeClr val="tx1">
                    <a:lumMod val="95000"/>
                    <a:lumOff val="5000"/>
                  </a:schemeClr>
                </a:solidFill>
              </a:rPr>
              <a:t>Depot Officer</a:t>
            </a:r>
            <a:r>
              <a:rPr lang="en-US" b="1" dirty="0"/>
              <a:t/>
            </a:r>
            <a:br>
              <a:rPr lang="en-US" b="1" dirty="0"/>
            </a:br>
            <a:endParaRPr lang="en-US" dirty="0"/>
          </a:p>
        </p:txBody>
      </p:sp>
      <p:sp>
        <p:nvSpPr>
          <p:cNvPr id="3" name="Content Placeholder 2"/>
          <p:cNvSpPr>
            <a:spLocks noGrp="1"/>
          </p:cNvSpPr>
          <p:nvPr>
            <p:ph idx="1"/>
          </p:nvPr>
        </p:nvSpPr>
        <p:spPr>
          <a:xfrm>
            <a:off x="1295402" y="1764407"/>
            <a:ext cx="9601196" cy="669700"/>
          </a:xfrm>
        </p:spPr>
        <p:txBody>
          <a:bodyPr>
            <a:normAutofit/>
          </a:bodyPr>
          <a:lstStyle/>
          <a:p>
            <a:pPr marL="0" indent="0">
              <a:buNone/>
            </a:pPr>
            <a:r>
              <a:rPr lang="en-US" sz="3200" dirty="0" smtClean="0"/>
              <a:t>                             </a:t>
            </a:r>
            <a:r>
              <a:rPr lang="en-US" sz="3200" b="1" dirty="0" smtClean="0">
                <a:solidFill>
                  <a:srgbClr val="002060"/>
                </a:solidFill>
                <a:latin typeface="Arial Black" pitchFamily="34" charset="0"/>
              </a:rPr>
              <a:t>Who is Depot officer?</a:t>
            </a:r>
          </a:p>
          <a:p>
            <a:pPr marL="0" indent="0">
              <a:buNone/>
            </a:pPr>
            <a:endParaRPr lang="en-US" sz="3200" b="1" dirty="0"/>
          </a:p>
        </p:txBody>
      </p:sp>
      <p:sp>
        <p:nvSpPr>
          <p:cNvPr id="4" name="TextBox 3"/>
          <p:cNvSpPr txBox="1"/>
          <p:nvPr/>
        </p:nvSpPr>
        <p:spPr>
          <a:xfrm>
            <a:off x="1502797" y="2817543"/>
            <a:ext cx="9318928" cy="3046988"/>
          </a:xfrm>
          <a:prstGeom prst="rect">
            <a:avLst/>
          </a:prstGeom>
          <a:noFill/>
        </p:spPr>
        <p:txBody>
          <a:bodyPr wrap="square" rtlCol="0">
            <a:spAutoFit/>
          </a:bodyPr>
          <a:lstStyle/>
          <a:p>
            <a:pPr algn="just"/>
            <a:r>
              <a:rPr lang="en-US" sz="3200" dirty="0" smtClean="0">
                <a:latin typeface="Arial" pitchFamily="34" charset="0"/>
                <a:cs typeface="Arial" pitchFamily="34" charset="0"/>
              </a:rPr>
              <a:t>Each Stores </a:t>
            </a:r>
            <a:r>
              <a:rPr lang="en-US" sz="3200" dirty="0">
                <a:latin typeface="Arial" pitchFamily="34" charset="0"/>
                <a:cs typeface="Arial" pitchFamily="34" charset="0"/>
              </a:rPr>
              <a:t>D</a:t>
            </a:r>
            <a:r>
              <a:rPr lang="en-US" sz="3200" dirty="0" smtClean="0">
                <a:latin typeface="Arial" pitchFamily="34" charset="0"/>
                <a:cs typeface="Arial" pitchFamily="34" charset="0"/>
              </a:rPr>
              <a:t>epot of any importance should be under the super­vision of a </a:t>
            </a:r>
            <a:r>
              <a:rPr lang="en-US" sz="3200" b="1" dirty="0" smtClean="0">
                <a:latin typeface="Arial" pitchFamily="34" charset="0"/>
                <a:cs typeface="Arial" pitchFamily="34" charset="0"/>
              </a:rPr>
              <a:t>Gazetted Officer </a:t>
            </a:r>
            <a:r>
              <a:rPr lang="en-US" sz="3200" dirty="0" smtClean="0">
                <a:latin typeface="Arial" pitchFamily="34" charset="0"/>
                <a:cs typeface="Arial" pitchFamily="34" charset="0"/>
              </a:rPr>
              <a:t>of the </a:t>
            </a:r>
            <a:r>
              <a:rPr lang="en-US" sz="3200" b="1" dirty="0" smtClean="0">
                <a:latin typeface="Arial" pitchFamily="34" charset="0"/>
                <a:cs typeface="Arial" pitchFamily="34" charset="0"/>
              </a:rPr>
              <a:t>Stores Department, </a:t>
            </a:r>
            <a:r>
              <a:rPr lang="en-US" sz="3200" dirty="0" smtClean="0">
                <a:latin typeface="Arial" pitchFamily="34" charset="0"/>
                <a:cs typeface="Arial" pitchFamily="34" charset="0"/>
              </a:rPr>
              <a:t>directly subordinate to the Controller of Stores (Principal Chief Materials Manager-PCMM). He is referred to in these rules as the "</a:t>
            </a:r>
            <a:r>
              <a:rPr lang="en-US" sz="3200" b="1" dirty="0" smtClean="0">
                <a:latin typeface="Arial" pitchFamily="34" charset="0"/>
                <a:cs typeface="Arial" pitchFamily="34" charset="0"/>
              </a:rPr>
              <a:t>Depot</a:t>
            </a:r>
            <a:r>
              <a:rPr lang="en-US" sz="3200" dirty="0" smtClean="0">
                <a:latin typeface="Arial" pitchFamily="34" charset="0"/>
                <a:cs typeface="Arial" pitchFamily="34" charset="0"/>
              </a:rPr>
              <a:t> </a:t>
            </a:r>
            <a:r>
              <a:rPr lang="en-US" sz="3200" b="1" dirty="0" smtClean="0">
                <a:latin typeface="Arial" pitchFamily="34" charset="0"/>
                <a:cs typeface="Arial" pitchFamily="34" charset="0"/>
              </a:rPr>
              <a:t>Officer</a:t>
            </a:r>
            <a:r>
              <a:rPr lang="en-US" sz="3200" dirty="0" smtClean="0">
                <a:latin typeface="Arial" pitchFamily="34" charset="0"/>
                <a:cs typeface="Arial" pitchFamily="34" charset="0"/>
              </a:rPr>
              <a:t>".</a:t>
            </a:r>
            <a:endParaRPr lang="en-US" sz="3200" b="1" dirty="0">
              <a:ln w="0"/>
              <a:solidFill>
                <a:schemeClr val="tx1">
                  <a:lumMod val="95000"/>
                  <a:lumOff val="5000"/>
                </a:schemeClr>
              </a:solidFill>
              <a:effectLst>
                <a:outerShdw blurRad="38100" dist="19050" dir="2700000" algn="tl" rotWithShape="0">
                  <a:schemeClr val="dk1">
                    <a:alpha val="40000"/>
                  </a:schemeClr>
                </a:outerShdw>
              </a:effectLst>
              <a:latin typeface="Arial" pitchFamily="34" charset="0"/>
              <a:cs typeface="Arial" pitchFamily="34" charset="0"/>
            </a:endParaRPr>
          </a:p>
        </p:txBody>
      </p:sp>
    </p:spTree>
    <p:extLst>
      <p:ext uri="{BB962C8B-B14F-4D97-AF65-F5344CB8AC3E}">
        <p14:creationId xmlns:p14="http://schemas.microsoft.com/office/powerpoint/2010/main" val="20363588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2897" y="1001829"/>
            <a:ext cx="8181893" cy="461665"/>
          </a:xfrm>
          <a:prstGeom prst="rect">
            <a:avLst/>
          </a:prstGeom>
        </p:spPr>
        <p:txBody>
          <a:bodyPr wrap="square">
            <a:spAutoFit/>
          </a:bodyPr>
          <a:lstStyle/>
          <a:p>
            <a:pPr algn="ctr"/>
            <a:r>
              <a:rPr lang="en-IN" sz="2400" dirty="0" smtClean="0">
                <a:solidFill>
                  <a:schemeClr val="accent2">
                    <a:lumMod val="50000"/>
                  </a:schemeClr>
                </a:solidFill>
                <a:latin typeface="Arial Black" pitchFamily="34" charset="0"/>
                <a:cs typeface="Times New Roman" pitchFamily="18" charset="0"/>
              </a:rPr>
              <a:t>CUSTODY OF STORES </a:t>
            </a:r>
            <a:r>
              <a:rPr lang="en-IN" sz="2400" b="1" dirty="0" smtClean="0">
                <a:solidFill>
                  <a:schemeClr val="accent2">
                    <a:lumMod val="50000"/>
                  </a:schemeClr>
                </a:solidFill>
                <a:latin typeface="Arial Black" pitchFamily="34" charset="0"/>
                <a:cs typeface="Times New Roman" pitchFamily="18" charset="0"/>
              </a:rPr>
              <a:t>&amp; </a:t>
            </a:r>
            <a:r>
              <a:rPr lang="en-US" sz="2400" b="1" dirty="0" smtClean="0">
                <a:solidFill>
                  <a:schemeClr val="accent2">
                    <a:lumMod val="50000"/>
                  </a:schemeClr>
                </a:solidFill>
                <a:latin typeface="Arial Black" pitchFamily="34" charset="0"/>
                <a:cs typeface="Times New Roman" pitchFamily="18" charset="0"/>
              </a:rPr>
              <a:t>WORKING OF WARDS</a:t>
            </a:r>
          </a:p>
        </p:txBody>
      </p:sp>
      <p:sp>
        <p:nvSpPr>
          <p:cNvPr id="3" name="Rectangle 2"/>
          <p:cNvSpPr/>
          <p:nvPr/>
        </p:nvSpPr>
        <p:spPr>
          <a:xfrm>
            <a:off x="754602" y="1896518"/>
            <a:ext cx="9481351" cy="3139321"/>
          </a:xfrm>
          <a:prstGeom prst="rect">
            <a:avLst/>
          </a:prstGeom>
        </p:spPr>
        <p:txBody>
          <a:bodyPr wrap="square">
            <a:spAutoFit/>
          </a:bodyPr>
          <a:lstStyle/>
          <a:p>
            <a:pPr algn="just">
              <a:buFont typeface="Wingdings" pitchFamily="2" charset="2"/>
              <a:buChar char="Ø"/>
            </a:pPr>
            <a:r>
              <a:rPr lang="en-US" dirty="0" smtClean="0">
                <a:latin typeface="Arial" pitchFamily="34" charset="0"/>
                <a:cs typeface="Arial" pitchFamily="34" charset="0"/>
              </a:rPr>
              <a:t>ALL STORES DEPARTMENT(MATERIALS MANAGEMENT) ACTIVITIES ARE AND CONTROLLED AND CO-ORDINATED BY TWO VOLUMES OF STORES CODE (IN DIGLOT FORM – TWO VOLUMES IN BILINGUAL).</a:t>
            </a:r>
          </a:p>
          <a:p>
            <a:pPr algn="just">
              <a:buFont typeface="Wingdings" pitchFamily="2" charset="2"/>
              <a:buChar char="Ø"/>
            </a:pPr>
            <a:endParaRPr lang="en-US" dirty="0" smtClean="0">
              <a:latin typeface="Arial" pitchFamily="34" charset="0"/>
              <a:cs typeface="Arial" pitchFamily="34" charset="0"/>
            </a:endParaRPr>
          </a:p>
          <a:p>
            <a:pPr algn="just">
              <a:buFont typeface="Wingdings" pitchFamily="2" charset="2"/>
              <a:buChar char="Ø"/>
            </a:pPr>
            <a:r>
              <a:rPr lang="en-US" dirty="0" smtClean="0">
                <a:latin typeface="Arial" pitchFamily="34" charset="0"/>
                <a:cs typeface="Arial" pitchFamily="34" charset="0"/>
              </a:rPr>
              <a:t>THE ABOVE CODAL PROVISIONS, UP TO DATE RAILWAY BOARD CIRCULARS, ZONAL LEVEL AND DIVISIONAL/DEPOT LEVEL CIRCULARS AND MSOP-2018 PLAYS A VITAL ROLE IN MATERIALS MANAGEMENT ACTIVITIES.</a:t>
            </a:r>
          </a:p>
          <a:p>
            <a:pPr algn="just">
              <a:buFont typeface="Wingdings" pitchFamily="2" charset="2"/>
              <a:buChar char="Ø"/>
            </a:pPr>
            <a:endParaRPr lang="en-US" dirty="0" smtClean="0">
              <a:latin typeface="Arial" pitchFamily="34" charset="0"/>
              <a:cs typeface="Arial" pitchFamily="34" charset="0"/>
            </a:endParaRPr>
          </a:p>
          <a:p>
            <a:pPr algn="just">
              <a:buFont typeface="Wingdings" pitchFamily="2" charset="2"/>
              <a:buChar char="Ø"/>
            </a:pPr>
            <a:r>
              <a:rPr lang="en-US" dirty="0" smtClean="0">
                <a:latin typeface="Arial" pitchFamily="34" charset="0"/>
                <a:cs typeface="Arial" pitchFamily="34" charset="0"/>
              </a:rPr>
              <a:t>ESPECIALLY DEPOT AND WARD ACTIVITIES ARE CONTROLLED BY CHAPTER-XII &amp; CHAPTER-XIII OF STORES CODE VOLUME-II WHICH COVERS RECEIPT AND ISSUE OF STORES, CUSTODY OF STORES AND ISSUE OF STORES.</a:t>
            </a:r>
          </a:p>
        </p:txBody>
      </p:sp>
    </p:spTree>
    <p:extLst>
      <p:ext uri="{BB962C8B-B14F-4D97-AF65-F5344CB8AC3E}">
        <p14:creationId xmlns:p14="http://schemas.microsoft.com/office/powerpoint/2010/main" val="30885456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4095" y="1135177"/>
            <a:ext cx="9556312" cy="4478149"/>
          </a:xfrm>
          <a:prstGeom prst="rect">
            <a:avLst/>
          </a:prstGeom>
        </p:spPr>
        <p:txBody>
          <a:bodyPr wrap="square">
            <a:spAutoFit/>
          </a:bodyPr>
          <a:lstStyle/>
          <a:p>
            <a:pPr algn="just">
              <a:buFont typeface="Wingdings" pitchFamily="2" charset="2"/>
              <a:buChar char="Ø"/>
            </a:pPr>
            <a:r>
              <a:rPr lang="en-US" sz="1900" dirty="0" smtClean="0">
                <a:latin typeface="Arial" pitchFamily="34" charset="0"/>
                <a:cs typeface="Arial" pitchFamily="34" charset="0"/>
              </a:rPr>
              <a:t>Approximately there are about 2,00,000 Stock Items were found in Indian Railways and 43,000 Stock items in SCR at present worth Crores of Rupees.</a:t>
            </a:r>
          </a:p>
          <a:p>
            <a:pPr algn="just">
              <a:buFont typeface="Wingdings" pitchFamily="2" charset="2"/>
              <a:buChar char="Ø"/>
            </a:pPr>
            <a:endParaRPr lang="en-US" sz="1900" dirty="0" smtClean="0">
              <a:latin typeface="Arial" pitchFamily="34" charset="0"/>
              <a:cs typeface="Arial" pitchFamily="34" charset="0"/>
            </a:endParaRPr>
          </a:p>
          <a:p>
            <a:pPr algn="just">
              <a:buFont typeface="Wingdings" pitchFamily="2" charset="2"/>
              <a:buChar char="Ø"/>
            </a:pPr>
            <a:r>
              <a:rPr lang="en-US" sz="1900" dirty="0" smtClean="0">
                <a:latin typeface="Arial" pitchFamily="34" charset="0"/>
                <a:cs typeface="Arial" pitchFamily="34" charset="0"/>
              </a:rPr>
              <a:t>Hence Railways have to Stock/Preserve/Warehouse these Crores of Rupees worth items in a scientific manner to cater the needs of their consumers(there are about 259 depots in IR)</a:t>
            </a:r>
          </a:p>
          <a:p>
            <a:pPr algn="just">
              <a:buFont typeface="Wingdings" pitchFamily="2" charset="2"/>
              <a:buChar char="Ø"/>
            </a:pPr>
            <a:endParaRPr lang="en-US" sz="1900" dirty="0" smtClean="0">
              <a:latin typeface="Arial" pitchFamily="34" charset="0"/>
              <a:cs typeface="Arial" pitchFamily="34" charset="0"/>
            </a:endParaRPr>
          </a:p>
          <a:p>
            <a:pPr algn="just">
              <a:buFont typeface="Wingdings" pitchFamily="2" charset="2"/>
              <a:buChar char="Ø"/>
            </a:pPr>
            <a:r>
              <a:rPr lang="en-US" sz="1900" b="1" dirty="0" smtClean="0">
                <a:latin typeface="Arial" pitchFamily="34" charset="0"/>
                <a:cs typeface="Arial" pitchFamily="34" charset="0"/>
              </a:rPr>
              <a:t>Preservation of Stores </a:t>
            </a:r>
            <a:r>
              <a:rPr lang="en-US" sz="1900" dirty="0" smtClean="0">
                <a:latin typeface="Arial" pitchFamily="34" charset="0"/>
                <a:cs typeface="Arial" pitchFamily="34" charset="0"/>
              </a:rPr>
              <a:t>under scientific procedures is very important phenomenon:</a:t>
            </a:r>
          </a:p>
          <a:p>
            <a:pPr lvl="1" algn="just">
              <a:buFont typeface="Wingdings" pitchFamily="2" charset="2"/>
              <a:buChar char="§"/>
            </a:pPr>
            <a:r>
              <a:rPr lang="en-US" sz="1900" dirty="0" smtClean="0">
                <a:latin typeface="Arial" pitchFamily="34" charset="0"/>
                <a:cs typeface="Arial" pitchFamily="34" charset="0"/>
              </a:rPr>
              <a:t>To prevent from deterioration, damages, spoilage due to rust, dust, corrosion, weather, heat cold, and moisture and from fire etc.</a:t>
            </a:r>
          </a:p>
          <a:p>
            <a:pPr lvl="1" algn="just">
              <a:buFont typeface="Wingdings" pitchFamily="2" charset="2"/>
              <a:buChar char="§"/>
            </a:pPr>
            <a:r>
              <a:rPr lang="en-US" sz="1900" dirty="0" smtClean="0">
                <a:latin typeface="Arial" pitchFamily="34" charset="0"/>
                <a:cs typeface="Arial" pitchFamily="34" charset="0"/>
              </a:rPr>
              <a:t>For economic utilization of available accommodation with proper facilities,</a:t>
            </a:r>
          </a:p>
          <a:p>
            <a:pPr lvl="1" algn="just">
              <a:buFont typeface="Wingdings" pitchFamily="2" charset="2"/>
              <a:buChar char="§"/>
            </a:pPr>
            <a:r>
              <a:rPr lang="en-US" sz="1900" dirty="0" smtClean="0">
                <a:latin typeface="Arial" pitchFamily="34" charset="0"/>
                <a:cs typeface="Arial" pitchFamily="34" charset="0"/>
              </a:rPr>
              <a:t>For facilitating proper security to prevent from theft,</a:t>
            </a:r>
          </a:p>
          <a:p>
            <a:pPr lvl="1" algn="just">
              <a:buFont typeface="Wingdings" pitchFamily="2" charset="2"/>
              <a:buChar char="§"/>
            </a:pPr>
            <a:r>
              <a:rPr lang="en-US" sz="1900" dirty="0" smtClean="0">
                <a:latin typeface="Arial" pitchFamily="34" charset="0"/>
                <a:cs typeface="Arial" pitchFamily="34" charset="0"/>
              </a:rPr>
              <a:t>For providing adequate storage yards, wards, godowns, bins, racks (both movable, immovable)</a:t>
            </a:r>
          </a:p>
          <a:p>
            <a:pPr lvl="1" algn="just">
              <a:buFont typeface="Wingdings" pitchFamily="2" charset="2"/>
              <a:buChar char="§"/>
            </a:pPr>
            <a:r>
              <a:rPr lang="en-US" sz="1900" dirty="0" smtClean="0">
                <a:latin typeface="Arial" pitchFamily="34" charset="0"/>
                <a:cs typeface="Arial" pitchFamily="34" charset="0"/>
              </a:rPr>
              <a:t>By adopting latest ASRS system(Automated Stocking Retrieval System)</a:t>
            </a:r>
          </a:p>
        </p:txBody>
      </p:sp>
    </p:spTree>
    <p:extLst>
      <p:ext uri="{BB962C8B-B14F-4D97-AF65-F5344CB8AC3E}">
        <p14:creationId xmlns:p14="http://schemas.microsoft.com/office/powerpoint/2010/main" val="36330100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4602" y="958538"/>
            <a:ext cx="9947853" cy="5216813"/>
          </a:xfrm>
          <a:prstGeom prst="rect">
            <a:avLst/>
          </a:prstGeom>
        </p:spPr>
        <p:txBody>
          <a:bodyPr wrap="square">
            <a:spAutoFit/>
          </a:bodyPr>
          <a:lstStyle/>
          <a:p>
            <a:pPr algn="ctr">
              <a:buNone/>
            </a:pPr>
            <a:r>
              <a:rPr lang="en-US" b="1" u="sng" dirty="0" smtClean="0">
                <a:latin typeface="Arial Black" pitchFamily="34" charset="0"/>
                <a:cs typeface="Times New Roman" pitchFamily="18" charset="0"/>
              </a:rPr>
              <a:t>SLIGHT COMPARISION OF STORES WARD WITH A BANK</a:t>
            </a:r>
          </a:p>
          <a:p>
            <a:endParaRPr lang="en-US" b="1" dirty="0" smtClean="0">
              <a:latin typeface="Book Antiqua" pitchFamily="18" charset="0"/>
            </a:endParaRPr>
          </a:p>
          <a:p>
            <a:pPr>
              <a:lnSpc>
                <a:spcPct val="150000"/>
              </a:lnSpc>
              <a:buFont typeface="Wingdings" pitchFamily="2" charset="2"/>
              <a:buChar char="v"/>
            </a:pPr>
            <a:r>
              <a:rPr lang="en-US" b="1" dirty="0" smtClean="0">
                <a:latin typeface="Book Antiqua" pitchFamily="18" charset="0"/>
              </a:rPr>
              <a:t>MATERIAL = MONEY</a:t>
            </a:r>
          </a:p>
          <a:p>
            <a:pPr>
              <a:lnSpc>
                <a:spcPct val="150000"/>
              </a:lnSpc>
            </a:pPr>
            <a:endParaRPr lang="en-US" b="1" dirty="0" smtClean="0">
              <a:latin typeface="Book Antiqua" pitchFamily="18" charset="0"/>
            </a:endParaRPr>
          </a:p>
          <a:p>
            <a:pPr>
              <a:lnSpc>
                <a:spcPct val="150000"/>
              </a:lnSpc>
              <a:buFont typeface="Wingdings" pitchFamily="2" charset="2"/>
              <a:buChar char="v"/>
            </a:pPr>
            <a:r>
              <a:rPr lang="en-US" b="1" dirty="0" smtClean="0">
                <a:latin typeface="Book Antiqua" pitchFamily="18" charset="0"/>
              </a:rPr>
              <a:t>STORES DEPOTS = BANKS</a:t>
            </a:r>
          </a:p>
          <a:p>
            <a:pPr>
              <a:lnSpc>
                <a:spcPct val="150000"/>
              </a:lnSpc>
              <a:buFont typeface="Wingdings" pitchFamily="2" charset="2"/>
              <a:buChar char="v"/>
            </a:pPr>
            <a:endParaRPr lang="en-US" b="1" dirty="0" smtClean="0">
              <a:latin typeface="Book Antiqua" pitchFamily="18" charset="0"/>
            </a:endParaRPr>
          </a:p>
          <a:p>
            <a:pPr>
              <a:lnSpc>
                <a:spcPct val="150000"/>
              </a:lnSpc>
              <a:buFont typeface="Wingdings" pitchFamily="2" charset="2"/>
              <a:buChar char="v"/>
            </a:pPr>
            <a:r>
              <a:rPr lang="en-US" b="1" dirty="0" smtClean="0">
                <a:latin typeface="Book Antiqua" pitchFamily="18" charset="0"/>
              </a:rPr>
              <a:t>STORES TRANSACTIONS = BANKS TRANSACTIONS</a:t>
            </a:r>
          </a:p>
          <a:p>
            <a:pPr>
              <a:lnSpc>
                <a:spcPct val="150000"/>
              </a:lnSpc>
              <a:buFont typeface="Wingdings" pitchFamily="2" charset="2"/>
              <a:buChar char="v"/>
            </a:pPr>
            <a:endParaRPr lang="en-US" b="1" dirty="0" smtClean="0">
              <a:latin typeface="Book Antiqua" pitchFamily="18" charset="0"/>
            </a:endParaRPr>
          </a:p>
          <a:p>
            <a:pPr>
              <a:lnSpc>
                <a:spcPct val="150000"/>
              </a:lnSpc>
              <a:buFont typeface="Wingdings" pitchFamily="2" charset="2"/>
              <a:buChar char="v"/>
            </a:pPr>
            <a:r>
              <a:rPr lang="en-US" b="1" dirty="0" smtClean="0">
                <a:latin typeface="Book Antiqua" pitchFamily="18" charset="0"/>
              </a:rPr>
              <a:t>MATERIALS MANAGER = BANK MANAGER</a:t>
            </a:r>
          </a:p>
          <a:p>
            <a:pPr>
              <a:lnSpc>
                <a:spcPct val="150000"/>
              </a:lnSpc>
              <a:buFont typeface="Wingdings" pitchFamily="2" charset="2"/>
              <a:buChar char="v"/>
            </a:pPr>
            <a:endParaRPr lang="en-US" b="1" dirty="0" smtClean="0">
              <a:latin typeface="Book Antiqua" pitchFamily="18" charset="0"/>
            </a:endParaRPr>
          </a:p>
          <a:p>
            <a:pPr>
              <a:lnSpc>
                <a:spcPct val="150000"/>
              </a:lnSpc>
              <a:buFont typeface="Wingdings" pitchFamily="2" charset="2"/>
              <a:buChar char="v"/>
            </a:pPr>
            <a:r>
              <a:rPr lang="en-US" b="1" dirty="0" smtClean="0">
                <a:latin typeface="Book Antiqua" pitchFamily="18" charset="0"/>
              </a:rPr>
              <a:t>WARD CDMS/DMS = CHIEF CASHIER/CASHIER</a:t>
            </a:r>
          </a:p>
          <a:p>
            <a:pPr>
              <a:lnSpc>
                <a:spcPct val="150000"/>
              </a:lnSpc>
              <a:buFont typeface="Wingdings" pitchFamily="2" charset="2"/>
              <a:buChar char="v"/>
            </a:pPr>
            <a:endParaRPr lang="en-US" b="1" dirty="0" smtClean="0">
              <a:latin typeface="Book Antiqua" pitchFamily="18" charset="0"/>
            </a:endParaRPr>
          </a:p>
          <a:p>
            <a:pPr>
              <a:lnSpc>
                <a:spcPct val="150000"/>
              </a:lnSpc>
              <a:buFont typeface="Wingdings" pitchFamily="2" charset="2"/>
              <a:buChar char="v"/>
            </a:pPr>
            <a:r>
              <a:rPr lang="en-US" b="1" dirty="0" smtClean="0">
                <a:latin typeface="Book Antiqua" pitchFamily="18" charset="0"/>
              </a:rPr>
              <a:t>STORAGE BINS/SHELVES = LOCKERS IN A BANK</a:t>
            </a:r>
          </a:p>
        </p:txBody>
      </p:sp>
    </p:spTree>
    <p:extLst>
      <p:ext uri="{BB962C8B-B14F-4D97-AF65-F5344CB8AC3E}">
        <p14:creationId xmlns:p14="http://schemas.microsoft.com/office/powerpoint/2010/main" val="6209656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1235" y="1069189"/>
            <a:ext cx="10120544" cy="3801041"/>
          </a:xfrm>
          <a:prstGeom prst="rect">
            <a:avLst/>
          </a:prstGeom>
        </p:spPr>
        <p:txBody>
          <a:bodyPr wrap="square">
            <a:spAutoFit/>
          </a:bodyPr>
          <a:lstStyle/>
          <a:p>
            <a:pPr algn="ctr">
              <a:buNone/>
            </a:pPr>
            <a:r>
              <a:rPr lang="en-US" b="1" u="sng" dirty="0" smtClean="0">
                <a:latin typeface="Arial Black" pitchFamily="34" charset="0"/>
                <a:cs typeface="Times New Roman" pitchFamily="18" charset="0"/>
              </a:rPr>
              <a:t>RECEIPT &amp; ACCOUNTAL OF MATERIALS IN A WARD AND POSTING OF VOUCHERS WITH CARD CODEX</a:t>
            </a:r>
          </a:p>
          <a:p>
            <a:pPr algn="ctr">
              <a:buNone/>
            </a:pPr>
            <a:endParaRPr lang="en-US" b="1" i="1" u="sng" dirty="0" smtClean="0">
              <a:latin typeface="Times New Roman" pitchFamily="18" charset="0"/>
              <a:cs typeface="Times New Roman" pitchFamily="18" charset="0"/>
            </a:endParaRPr>
          </a:p>
          <a:p>
            <a:pPr algn="just">
              <a:buFont typeface="Wingdings" pitchFamily="2" charset="2"/>
              <a:buChar char="v"/>
            </a:pPr>
            <a:r>
              <a:rPr lang="en-US" sz="1700" b="1" dirty="0" smtClean="0">
                <a:latin typeface="Arial" pitchFamily="34" charset="0"/>
                <a:cs typeface="Arial" pitchFamily="34" charset="0"/>
              </a:rPr>
              <a:t>Through </a:t>
            </a:r>
            <a:r>
              <a:rPr lang="en-US" sz="1700" b="1" u="sng" dirty="0" smtClean="0">
                <a:latin typeface="Arial" pitchFamily="34" charset="0"/>
                <a:cs typeface="Arial" pitchFamily="34" charset="0"/>
              </a:rPr>
              <a:t>R/Note</a:t>
            </a:r>
            <a:r>
              <a:rPr lang="en-US" sz="1700" b="1" dirty="0" smtClean="0">
                <a:latin typeface="Arial" pitchFamily="34" charset="0"/>
                <a:cs typeface="Arial" pitchFamily="34" charset="0"/>
              </a:rPr>
              <a:t>s(S-719) from Receipt Ward </a:t>
            </a:r>
            <a:r>
              <a:rPr lang="en-US" sz="1700" dirty="0" smtClean="0">
                <a:latin typeface="Arial" pitchFamily="34" charset="0"/>
                <a:cs typeface="Arial" pitchFamily="34" charset="0"/>
              </a:rPr>
              <a:t>(Material Receiving Ward) that covers Trade items(indigenous and imports), Various items from different Production Units, Items from other Railways(issued vide Sale Issue Notes), Fabricated Receipts, New Heading Receipts etc.,.</a:t>
            </a:r>
          </a:p>
          <a:p>
            <a:pPr algn="just"/>
            <a:endParaRPr lang="en-US" sz="1700" dirty="0" smtClean="0">
              <a:latin typeface="Arial" pitchFamily="34" charset="0"/>
              <a:cs typeface="Arial" pitchFamily="34" charset="0"/>
            </a:endParaRPr>
          </a:p>
          <a:p>
            <a:pPr algn="just">
              <a:buFont typeface="Wingdings" pitchFamily="2" charset="2"/>
              <a:buChar char="v"/>
            </a:pPr>
            <a:r>
              <a:rPr lang="en-US" sz="1700" b="1" dirty="0" smtClean="0">
                <a:latin typeface="Arial" pitchFamily="34" charset="0"/>
                <a:cs typeface="Arial" pitchFamily="34" charset="0"/>
              </a:rPr>
              <a:t>Custodian  of the Ward </a:t>
            </a:r>
            <a:r>
              <a:rPr lang="en-US" sz="1700" dirty="0" smtClean="0">
                <a:latin typeface="Arial" pitchFamily="34" charset="0"/>
                <a:cs typeface="Arial" pitchFamily="34" charset="0"/>
              </a:rPr>
              <a:t>must ensure the Right Material, Right Quantity with OEM Packing/Challaned Packing with proper seals (if any) and at least 80% availability of Shelf Life as per PO(S-714)/R-Note description before taking into his/her custody and should publish the </a:t>
            </a:r>
            <a:r>
              <a:rPr lang="en-US" sz="1700" u="sng" dirty="0" smtClean="0">
                <a:latin typeface="Arial" pitchFamily="34" charset="0"/>
                <a:cs typeface="Arial" pitchFamily="34" charset="0"/>
              </a:rPr>
              <a:t>R/Order </a:t>
            </a:r>
            <a:r>
              <a:rPr lang="en-US" sz="1700" dirty="0" smtClean="0">
                <a:latin typeface="Arial" pitchFamily="34" charset="0"/>
                <a:cs typeface="Arial" pitchFamily="34" charset="0"/>
              </a:rPr>
              <a:t>for this the Card Codex is 44.</a:t>
            </a:r>
          </a:p>
          <a:p>
            <a:pPr algn="just"/>
            <a:endParaRPr lang="en-US" sz="1700" u="sng" dirty="0" smtClean="0">
              <a:latin typeface="Arial" pitchFamily="34" charset="0"/>
              <a:cs typeface="Arial" pitchFamily="34" charset="0"/>
            </a:endParaRPr>
          </a:p>
          <a:p>
            <a:pPr algn="just">
              <a:buFont typeface="Wingdings" pitchFamily="2" charset="2"/>
              <a:buChar char="v"/>
            </a:pPr>
            <a:r>
              <a:rPr lang="en-US" sz="1700" dirty="0" smtClean="0">
                <a:latin typeface="Arial" pitchFamily="34" charset="0"/>
                <a:cs typeface="Arial" pitchFamily="34" charset="0"/>
              </a:rPr>
              <a:t>The latest quantity received against above R/O should not mix with the already existed stocks and FIFO method should follow strictly during issues.</a:t>
            </a:r>
            <a:endParaRPr lang="en-US" sz="1700" dirty="0">
              <a:latin typeface="Arial" pitchFamily="34" charset="0"/>
              <a:cs typeface="Arial" pitchFamily="34" charset="0"/>
            </a:endParaRPr>
          </a:p>
        </p:txBody>
      </p:sp>
      <p:sp>
        <p:nvSpPr>
          <p:cNvPr id="3" name="Rectangle 2"/>
          <p:cNvSpPr/>
          <p:nvPr/>
        </p:nvSpPr>
        <p:spPr>
          <a:xfrm>
            <a:off x="1311965" y="4851154"/>
            <a:ext cx="9589814" cy="1200329"/>
          </a:xfrm>
          <a:prstGeom prst="rect">
            <a:avLst/>
          </a:prstGeom>
        </p:spPr>
        <p:txBody>
          <a:bodyPr wrap="square">
            <a:spAutoFit/>
          </a:bodyPr>
          <a:lstStyle/>
          <a:p>
            <a:pPr algn="just"/>
            <a:r>
              <a:rPr lang="en-US" b="1" dirty="0" smtClean="0">
                <a:latin typeface="Book Antiqua" pitchFamily="18" charset="0"/>
              </a:rPr>
              <a:t>R/Note – It is a legal document for Receipt, Inspection and Acceptance of Materials (does not contain ward receipt continuity number).</a:t>
            </a:r>
          </a:p>
          <a:p>
            <a:pPr algn="just"/>
            <a:r>
              <a:rPr lang="en-US" b="1" dirty="0" smtClean="0">
                <a:latin typeface="Book Antiqua" pitchFamily="18" charset="0"/>
              </a:rPr>
              <a:t>R/Order - It is a legal document for Receipt, Inspection, Acceptance and Accountal of Materials (contains ward receipt continuity number).</a:t>
            </a:r>
            <a:endParaRPr lang="en-US" b="1" dirty="0">
              <a:latin typeface="Book Antiqua" pitchFamily="18" charset="0"/>
            </a:endParaRPr>
          </a:p>
        </p:txBody>
      </p:sp>
    </p:spTree>
    <p:extLst>
      <p:ext uri="{BB962C8B-B14F-4D97-AF65-F5344CB8AC3E}">
        <p14:creationId xmlns:p14="http://schemas.microsoft.com/office/powerpoint/2010/main" val="37243930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8444" y="1300848"/>
            <a:ext cx="9925235" cy="4524315"/>
          </a:xfrm>
          <a:prstGeom prst="rect">
            <a:avLst/>
          </a:prstGeom>
        </p:spPr>
        <p:txBody>
          <a:bodyPr wrap="square">
            <a:spAutoFit/>
          </a:bodyPr>
          <a:lstStyle/>
          <a:p>
            <a:pPr algn="just">
              <a:buFont typeface="Wingdings" pitchFamily="2" charset="2"/>
              <a:buChar char="v"/>
            </a:pPr>
            <a:r>
              <a:rPr lang="en-US" b="1" dirty="0" smtClean="0">
                <a:latin typeface="Arial" pitchFamily="34" charset="0"/>
                <a:cs typeface="Arial" pitchFamily="34" charset="0"/>
              </a:rPr>
              <a:t>Through Work Order/Workshop manufacture Receipts(S-1531) </a:t>
            </a:r>
            <a:r>
              <a:rPr lang="en-US" dirty="0" smtClean="0">
                <a:latin typeface="Arial" pitchFamily="34" charset="0"/>
                <a:cs typeface="Arial" pitchFamily="34" charset="0"/>
              </a:rPr>
              <a:t>comprises of the work order stores, newly designed/developed stores received from the railway works shops/Plants.  Ex: Lube oil filters etc...,.The Card Codex for the above receipts is 46 after taking accountal into a ward.</a:t>
            </a:r>
          </a:p>
          <a:p>
            <a:pPr algn="just"/>
            <a:endParaRPr lang="en-US" dirty="0" smtClean="0">
              <a:latin typeface="Arial" pitchFamily="34" charset="0"/>
              <a:cs typeface="Arial" pitchFamily="34" charset="0"/>
            </a:endParaRPr>
          </a:p>
          <a:p>
            <a:pPr algn="just">
              <a:buFont typeface="Wingdings" pitchFamily="2" charset="2"/>
              <a:buChar char="v"/>
            </a:pPr>
            <a:r>
              <a:rPr lang="en-US" b="1" dirty="0" smtClean="0">
                <a:latin typeface="Arial" pitchFamily="34" charset="0"/>
                <a:cs typeface="Arial" pitchFamily="34" charset="0"/>
              </a:rPr>
              <a:t>Through Depot Transfer Receipts(DTR)(S-1320) </a:t>
            </a:r>
            <a:r>
              <a:rPr lang="en-US" dirty="0" smtClean="0">
                <a:latin typeface="Arial" pitchFamily="34" charset="0"/>
                <a:cs typeface="Arial" pitchFamily="34" charset="0"/>
              </a:rPr>
              <a:t>from Other Depots within the Railway Zone. The Card Codex for the above receipts is 47 after taking accountal into a ward.</a:t>
            </a:r>
          </a:p>
          <a:p>
            <a:pPr algn="just"/>
            <a:endParaRPr lang="en-US" dirty="0" smtClean="0">
              <a:latin typeface="Arial" pitchFamily="34" charset="0"/>
              <a:cs typeface="Arial" pitchFamily="34" charset="0"/>
            </a:endParaRPr>
          </a:p>
          <a:p>
            <a:pPr algn="just">
              <a:buFont typeface="Wingdings" pitchFamily="2" charset="2"/>
              <a:buChar char="v"/>
            </a:pPr>
            <a:r>
              <a:rPr lang="en-US" b="1" dirty="0" smtClean="0">
                <a:latin typeface="Arial" pitchFamily="34" charset="0"/>
                <a:cs typeface="Arial" pitchFamily="34" charset="0"/>
              </a:rPr>
              <a:t>Through Book Transfer Receipts(BTR)(S-1259) </a:t>
            </a:r>
            <a:r>
              <a:rPr lang="en-US" dirty="0" smtClean="0">
                <a:latin typeface="Arial" pitchFamily="34" charset="0"/>
                <a:cs typeface="Arial" pitchFamily="34" charset="0"/>
              </a:rPr>
              <a:t>from Other wards of the same depot or same ward (due to changing of PL Number/UPL)(one Bin Card to another Bin Card).  The Card Codex for this receipt is 43 after taking accountal into a ward.</a:t>
            </a:r>
          </a:p>
          <a:p>
            <a:pPr algn="just"/>
            <a:endParaRPr lang="en-US" dirty="0" smtClean="0">
              <a:latin typeface="Arial" pitchFamily="34" charset="0"/>
              <a:cs typeface="Arial" pitchFamily="34" charset="0"/>
            </a:endParaRPr>
          </a:p>
          <a:p>
            <a:pPr algn="just">
              <a:buFont typeface="Wingdings" pitchFamily="2" charset="2"/>
              <a:buChar char="v"/>
            </a:pPr>
            <a:r>
              <a:rPr lang="en-US" b="1" dirty="0" smtClean="0">
                <a:latin typeface="Arial" pitchFamily="34" charset="0"/>
                <a:cs typeface="Arial" pitchFamily="34" charset="0"/>
              </a:rPr>
              <a:t>Through Work Shop Returns/Return Stores/Depot Scrap (S-1539/DS-8/SR-15)</a:t>
            </a:r>
            <a:r>
              <a:rPr lang="en-US" dirty="0" smtClean="0">
                <a:latin typeface="Arial" pitchFamily="34" charset="0"/>
                <a:cs typeface="Arial" pitchFamily="34" charset="0"/>
              </a:rPr>
              <a:t> received from work shops/sheds when they are not in use by the concern.  </a:t>
            </a:r>
          </a:p>
          <a:p>
            <a:pPr algn="just">
              <a:buNone/>
            </a:pPr>
            <a:r>
              <a:rPr lang="en-US" dirty="0" smtClean="0">
                <a:latin typeface="Arial" pitchFamily="34" charset="0"/>
                <a:cs typeface="Arial" pitchFamily="34" charset="0"/>
              </a:rPr>
              <a:t>Ex: Dash Pot Oil etc.,.  The Card Codex for the above receipt is 48 after taking accountal into a ward.</a:t>
            </a:r>
          </a:p>
        </p:txBody>
      </p:sp>
    </p:spTree>
    <p:extLst>
      <p:ext uri="{BB962C8B-B14F-4D97-AF65-F5344CB8AC3E}">
        <p14:creationId xmlns:p14="http://schemas.microsoft.com/office/powerpoint/2010/main" val="6461759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4804" y="1166843"/>
            <a:ext cx="10431261" cy="4570482"/>
          </a:xfrm>
          <a:prstGeom prst="rect">
            <a:avLst/>
          </a:prstGeom>
        </p:spPr>
        <p:txBody>
          <a:bodyPr wrap="square">
            <a:spAutoFit/>
          </a:bodyPr>
          <a:lstStyle/>
          <a:p>
            <a:pPr algn="just">
              <a:lnSpc>
                <a:spcPct val="150000"/>
              </a:lnSpc>
              <a:buFont typeface="Wingdings" pitchFamily="2" charset="2"/>
              <a:buChar char="v"/>
            </a:pPr>
            <a:r>
              <a:rPr lang="en-US" b="1" dirty="0" smtClean="0"/>
              <a:t> </a:t>
            </a:r>
            <a:r>
              <a:rPr lang="en-US" sz="1600" b="1" dirty="0" smtClean="0">
                <a:latin typeface="Arial" pitchFamily="34" charset="0"/>
                <a:cs typeface="Arial" pitchFamily="34" charset="0"/>
              </a:rPr>
              <a:t>Through Adjustment Voucher after Reconciliation of Priced Ledger/Numerical Ledger(S-2547 &amp; S-2548) </a:t>
            </a:r>
            <a:r>
              <a:rPr lang="en-US" sz="1600" dirty="0" smtClean="0">
                <a:latin typeface="Arial" pitchFamily="34" charset="0"/>
                <a:cs typeface="Arial" pitchFamily="34" charset="0"/>
              </a:rPr>
              <a:t>(Excess or Shortages arises during Accountal/Departmental Stock Verification (Stock Adjustment Account-SAA).  The Card Codex for this transaction is 60 after posting in Bin Card of the Ward.</a:t>
            </a:r>
          </a:p>
          <a:p>
            <a:pPr algn="just">
              <a:lnSpc>
                <a:spcPct val="150000"/>
              </a:lnSpc>
              <a:buFont typeface="Wingdings" pitchFamily="2" charset="2"/>
              <a:buChar char="v"/>
            </a:pPr>
            <a:endParaRPr lang="en-US" sz="1600" dirty="0" smtClean="0">
              <a:latin typeface="Arial" pitchFamily="34" charset="0"/>
              <a:cs typeface="Arial" pitchFamily="34" charset="0"/>
            </a:endParaRPr>
          </a:p>
          <a:p>
            <a:pPr algn="just">
              <a:lnSpc>
                <a:spcPct val="150000"/>
              </a:lnSpc>
              <a:buFont typeface="Wingdings" pitchFamily="2" charset="2"/>
              <a:buChar char="v"/>
            </a:pPr>
            <a:r>
              <a:rPr lang="en-US" sz="1600" dirty="0" smtClean="0">
                <a:latin typeface="Arial" pitchFamily="34" charset="0"/>
                <a:cs typeface="Arial" pitchFamily="34" charset="0"/>
              </a:rPr>
              <a:t> After taking the material into his/her custody, the ward in-charge is responsible for safe custody of stores, maintenance of </a:t>
            </a:r>
            <a:r>
              <a:rPr lang="en-US" sz="1600" b="1" dirty="0" smtClean="0">
                <a:latin typeface="Arial" pitchFamily="34" charset="0"/>
                <a:cs typeface="Arial" pitchFamily="34" charset="0"/>
              </a:rPr>
              <a:t>Bin/Tally Cards(Numerical Ledgers)</a:t>
            </a:r>
            <a:r>
              <a:rPr lang="en-US" sz="1600" dirty="0" smtClean="0">
                <a:latin typeface="Arial" pitchFamily="34" charset="0"/>
                <a:cs typeface="Arial" pitchFamily="34" charset="0"/>
              </a:rPr>
              <a:t>with proper clerical postings(prevent arithmetical errors) both physically and electronically through IMMS,  prompt/rationalized issues as per AAC, maintenance of ABC categorization, adopting FIFO methods especially for detoriorable  items (Shelf life items), FILO methods for heavy/steel items as practically as possible.</a:t>
            </a:r>
          </a:p>
          <a:p>
            <a:pPr algn="just">
              <a:lnSpc>
                <a:spcPct val="150000"/>
              </a:lnSpc>
              <a:buFont typeface="Wingdings" pitchFamily="2" charset="2"/>
              <a:buChar char="v"/>
            </a:pPr>
            <a:endParaRPr lang="en-US" sz="1600" dirty="0" smtClean="0">
              <a:latin typeface="Arial" pitchFamily="34" charset="0"/>
              <a:cs typeface="Arial" pitchFamily="34" charset="0"/>
            </a:endParaRPr>
          </a:p>
          <a:p>
            <a:pPr algn="just">
              <a:lnSpc>
                <a:spcPct val="150000"/>
              </a:lnSpc>
              <a:buFont typeface="Wingdings" pitchFamily="2" charset="2"/>
              <a:buChar char="v"/>
            </a:pPr>
            <a:r>
              <a:rPr lang="en-US" sz="1600" dirty="0" smtClean="0">
                <a:latin typeface="Arial" pitchFamily="34" charset="0"/>
                <a:cs typeface="Arial" pitchFamily="34" charset="0"/>
              </a:rPr>
              <a:t> Monitoring changing of BAR (book Avg Rates) after every receipt in to the ward.(BAR need not be same for an item in all depots within the zone).</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2194663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New Picture1.png"/>
          <p:cNvPicPr>
            <a:picLocks noChangeAspect="1" noChangeArrowheads="1"/>
          </p:cNvPicPr>
          <p:nvPr/>
        </p:nvPicPr>
        <p:blipFill>
          <a:blip r:embed="rId2"/>
          <a:srcRect/>
          <a:stretch>
            <a:fillRect/>
          </a:stretch>
        </p:blipFill>
        <p:spPr bwMode="auto">
          <a:xfrm>
            <a:off x="1464816" y="1944209"/>
            <a:ext cx="9454718" cy="3728621"/>
          </a:xfrm>
          <a:prstGeom prst="rect">
            <a:avLst/>
          </a:prstGeom>
          <a:noFill/>
        </p:spPr>
      </p:pic>
      <p:sp>
        <p:nvSpPr>
          <p:cNvPr id="3" name="Rectangle 2"/>
          <p:cNvSpPr/>
          <p:nvPr/>
        </p:nvSpPr>
        <p:spPr>
          <a:xfrm>
            <a:off x="1637969" y="1074199"/>
            <a:ext cx="8690775" cy="523220"/>
          </a:xfrm>
          <a:prstGeom prst="rect">
            <a:avLst/>
          </a:prstGeom>
        </p:spPr>
        <p:txBody>
          <a:bodyPr wrap="square">
            <a:spAutoFit/>
          </a:bodyPr>
          <a:lstStyle/>
          <a:p>
            <a:pPr algn="ctr">
              <a:buNone/>
            </a:pPr>
            <a:r>
              <a:rPr lang="en-US" sz="2800" dirty="0" smtClean="0"/>
              <a:t>      </a:t>
            </a:r>
            <a:r>
              <a:rPr lang="en-US" sz="2800" b="1" dirty="0" smtClean="0">
                <a:latin typeface="Arial Black" pitchFamily="34" charset="0"/>
              </a:rPr>
              <a:t>MODEL BIN CARD (IMMS VERSION)</a:t>
            </a:r>
          </a:p>
        </p:txBody>
      </p:sp>
    </p:spTree>
    <p:extLst>
      <p:ext uri="{BB962C8B-B14F-4D97-AF65-F5344CB8AC3E}">
        <p14:creationId xmlns:p14="http://schemas.microsoft.com/office/powerpoint/2010/main" val="31917740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1134" y="1166843"/>
            <a:ext cx="10422384" cy="4231928"/>
          </a:xfrm>
          <a:prstGeom prst="rect">
            <a:avLst/>
          </a:prstGeom>
        </p:spPr>
        <p:txBody>
          <a:bodyPr wrap="square">
            <a:spAutoFit/>
          </a:bodyPr>
          <a:lstStyle/>
          <a:p>
            <a:pPr algn="just">
              <a:buNone/>
            </a:pPr>
            <a:r>
              <a:rPr lang="en-US" sz="1700" b="1" u="sng" dirty="0" smtClean="0">
                <a:latin typeface="Arial Black" pitchFamily="34" charset="0"/>
              </a:rPr>
              <a:t>TYPES OF ISSUES IN A WARD AND POSTING OF ISSUE VOUCHERS WITH CARD CODEX</a:t>
            </a:r>
          </a:p>
          <a:p>
            <a:pPr algn="ctr">
              <a:buNone/>
            </a:pPr>
            <a:endParaRPr lang="en-US" b="1" u="sng" dirty="0" smtClean="0"/>
          </a:p>
          <a:p>
            <a:pPr algn="just">
              <a:buFont typeface="Wingdings" pitchFamily="2" charset="2"/>
              <a:buChar char="Ø"/>
            </a:pPr>
            <a:r>
              <a:rPr lang="en-US" b="1" dirty="0" smtClean="0">
                <a:latin typeface="Arial" pitchFamily="34" charset="0"/>
                <a:cs typeface="Arial" pitchFamily="34" charset="0"/>
              </a:rPr>
              <a:t>Through Book Transfer Issues(BTI) (S-1259) </a:t>
            </a:r>
            <a:r>
              <a:rPr lang="en-US" dirty="0" smtClean="0">
                <a:latin typeface="Arial" pitchFamily="34" charset="0"/>
                <a:cs typeface="Arial" pitchFamily="34" charset="0"/>
              </a:rPr>
              <a:t>issued to Other wards of the same depot or same ward (due to changing of PL Number/UPL)(one Bin Card to another Bin Card).  The Card Codex for this issue is 43 after taking accountal  into a ward.</a:t>
            </a:r>
          </a:p>
          <a:p>
            <a:pPr algn="just">
              <a:buFont typeface="Wingdings" pitchFamily="2" charset="2"/>
              <a:buChar char="Ø"/>
            </a:pPr>
            <a:endParaRPr lang="en-US" dirty="0" smtClean="0">
              <a:latin typeface="Arial" pitchFamily="34" charset="0"/>
              <a:cs typeface="Arial" pitchFamily="34" charset="0"/>
            </a:endParaRPr>
          </a:p>
          <a:p>
            <a:pPr algn="just">
              <a:buFont typeface="Wingdings" pitchFamily="2" charset="2"/>
              <a:buChar char="Ø"/>
            </a:pPr>
            <a:r>
              <a:rPr lang="en-US" b="1" dirty="0" smtClean="0">
                <a:latin typeface="Arial" pitchFamily="34" charset="0"/>
                <a:cs typeface="Arial" pitchFamily="34" charset="0"/>
              </a:rPr>
              <a:t>Through Imprest Issues(S-1830) </a:t>
            </a:r>
            <a:r>
              <a:rPr lang="en-US" dirty="0" smtClean="0">
                <a:latin typeface="Arial" pitchFamily="34" charset="0"/>
                <a:cs typeface="Arial" pitchFamily="34" charset="0"/>
              </a:rPr>
              <a:t>Scheduled Imprest Issues against Periodical Demands(PD) to multiple consignees. Ex: General Depots.  (In this system the AAC’s of the different consignees are fixed by the Depot Class Ledgers/Ledger Section). Card Codex for this issue is 56 after posting the issue from the ward to consignee.</a:t>
            </a:r>
          </a:p>
          <a:p>
            <a:pPr algn="just"/>
            <a:endParaRPr lang="en-US" dirty="0" smtClean="0">
              <a:latin typeface="Arial" pitchFamily="34" charset="0"/>
              <a:cs typeface="Arial" pitchFamily="34" charset="0"/>
            </a:endParaRPr>
          </a:p>
          <a:p>
            <a:pPr algn="just">
              <a:buFont typeface="Wingdings" pitchFamily="2" charset="2"/>
              <a:buChar char="Ø"/>
            </a:pPr>
            <a:endParaRPr lang="en-US" dirty="0" smtClean="0">
              <a:latin typeface="Arial" pitchFamily="34" charset="0"/>
              <a:cs typeface="Arial" pitchFamily="34" charset="0"/>
            </a:endParaRPr>
          </a:p>
          <a:p>
            <a:pPr algn="just">
              <a:buFont typeface="Wingdings" pitchFamily="2" charset="2"/>
              <a:buChar char="Ø"/>
            </a:pPr>
            <a:r>
              <a:rPr lang="en-US" b="1" dirty="0" smtClean="0">
                <a:latin typeface="Arial" pitchFamily="34" charset="0"/>
                <a:cs typeface="Arial" pitchFamily="34" charset="0"/>
              </a:rPr>
              <a:t>Through Ordinary/Regular Issues (S-1313) </a:t>
            </a:r>
            <a:r>
              <a:rPr lang="en-US" dirty="0" smtClean="0">
                <a:latin typeface="Arial" pitchFamily="34" charset="0"/>
                <a:cs typeface="Arial" pitchFamily="34" charset="0"/>
              </a:rPr>
              <a:t>usually issued to single consignees by the depots attached to workshops, sheds etc.,. Card Codex for this issue is 57 after posting the issue from the ward to consignee.</a:t>
            </a:r>
          </a:p>
        </p:txBody>
      </p:sp>
    </p:spTree>
    <p:extLst>
      <p:ext uri="{BB962C8B-B14F-4D97-AF65-F5344CB8AC3E}">
        <p14:creationId xmlns:p14="http://schemas.microsoft.com/office/powerpoint/2010/main" val="40638149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4098" y="1148885"/>
            <a:ext cx="9738804" cy="4708981"/>
          </a:xfrm>
          <a:prstGeom prst="rect">
            <a:avLst/>
          </a:prstGeom>
        </p:spPr>
        <p:txBody>
          <a:bodyPr wrap="square">
            <a:spAutoFit/>
          </a:bodyPr>
          <a:lstStyle/>
          <a:p>
            <a:pPr algn="just">
              <a:buFont typeface="Wingdings" pitchFamily="2" charset="2"/>
              <a:buChar char="Ø"/>
            </a:pPr>
            <a:r>
              <a:rPr lang="en-US" sz="2000" b="1" dirty="0" smtClean="0">
                <a:latin typeface="Arial" pitchFamily="34" charset="0"/>
                <a:cs typeface="Arial" pitchFamily="34" charset="0"/>
              </a:rPr>
              <a:t>Through Depot Transfer Issue(DTI)(S-1320)  </a:t>
            </a:r>
            <a:r>
              <a:rPr lang="en-US" dirty="0" smtClean="0">
                <a:latin typeface="Arial" pitchFamily="34" charset="0"/>
                <a:cs typeface="Arial" pitchFamily="34" charset="0"/>
              </a:rPr>
              <a:t>i</a:t>
            </a:r>
            <a:r>
              <a:rPr lang="en-US" sz="2000" dirty="0" smtClean="0">
                <a:latin typeface="Arial" pitchFamily="34" charset="0"/>
                <a:cs typeface="Arial" pitchFamily="34" charset="0"/>
              </a:rPr>
              <a:t>ssued to other depots within the railway zone.  The Card Code (CC) for this issue is </a:t>
            </a:r>
            <a:r>
              <a:rPr lang="en-US" sz="2000" b="1" dirty="0" smtClean="0">
                <a:latin typeface="Arial" pitchFamily="34" charset="0"/>
                <a:cs typeface="Arial" pitchFamily="34" charset="0"/>
              </a:rPr>
              <a:t>59</a:t>
            </a:r>
            <a:r>
              <a:rPr lang="en-US" sz="2000" dirty="0" smtClean="0">
                <a:latin typeface="Arial" pitchFamily="34" charset="0"/>
                <a:cs typeface="Arial" pitchFamily="34" charset="0"/>
              </a:rPr>
              <a:t> after posting from the ward to other railway unit.</a:t>
            </a:r>
          </a:p>
          <a:p>
            <a:pPr algn="just"/>
            <a:endParaRPr lang="en-US" sz="2000" dirty="0" smtClean="0">
              <a:latin typeface="Arial" pitchFamily="34" charset="0"/>
              <a:cs typeface="Arial" pitchFamily="34" charset="0"/>
            </a:endParaRPr>
          </a:p>
          <a:p>
            <a:pPr algn="just">
              <a:buFont typeface="Wingdings" pitchFamily="2" charset="2"/>
              <a:buChar char="Ø"/>
            </a:pPr>
            <a:r>
              <a:rPr lang="en-US" sz="2000" b="1" dirty="0" smtClean="0">
                <a:latin typeface="Arial" pitchFamily="34" charset="0"/>
                <a:cs typeface="Arial" pitchFamily="34" charset="0"/>
              </a:rPr>
              <a:t>Through Sale Issue Note (S-2337) </a:t>
            </a:r>
            <a:r>
              <a:rPr lang="en-US" sz="2000" dirty="0" smtClean="0">
                <a:latin typeface="Arial" pitchFamily="34" charset="0"/>
                <a:cs typeface="Arial" pitchFamily="34" charset="0"/>
              </a:rPr>
              <a:t>Issued to other railways/ railway production units as per Sale order by the concerned depot officer against Purchase Order of the other railway unit.  </a:t>
            </a:r>
          </a:p>
          <a:p>
            <a:pPr algn="just">
              <a:buFont typeface="Wingdings" pitchFamily="2" charset="2"/>
              <a:buChar char="Ø"/>
            </a:pPr>
            <a:endParaRPr lang="en-US" sz="2000" dirty="0">
              <a:latin typeface="Arial" pitchFamily="34" charset="0"/>
              <a:cs typeface="Arial" pitchFamily="34" charset="0"/>
            </a:endParaRPr>
          </a:p>
          <a:p>
            <a:pPr algn="just"/>
            <a:r>
              <a:rPr lang="en-US" sz="2000" dirty="0" smtClean="0">
                <a:latin typeface="Arial" pitchFamily="34" charset="0"/>
                <a:cs typeface="Arial" pitchFamily="34" charset="0"/>
              </a:rPr>
              <a:t>The Card Code (CC) for this issue is </a:t>
            </a:r>
            <a:r>
              <a:rPr lang="en-US" sz="2000" b="1" dirty="0" smtClean="0">
                <a:latin typeface="Arial" pitchFamily="34" charset="0"/>
                <a:cs typeface="Arial" pitchFamily="34" charset="0"/>
              </a:rPr>
              <a:t>58</a:t>
            </a:r>
            <a:r>
              <a:rPr lang="en-US" sz="2000" dirty="0" smtClean="0">
                <a:latin typeface="Arial" pitchFamily="34" charset="0"/>
                <a:cs typeface="Arial" pitchFamily="34" charset="0"/>
              </a:rPr>
              <a:t> after posting from the ward to other railway unit. </a:t>
            </a:r>
          </a:p>
          <a:p>
            <a:pPr algn="just"/>
            <a:r>
              <a:rPr lang="en-US" sz="2000" dirty="0" smtClean="0">
                <a:latin typeface="Arial" pitchFamily="34" charset="0"/>
                <a:cs typeface="Arial" pitchFamily="34" charset="0"/>
              </a:rPr>
              <a:t>In this system the Sales Suspense (purchase suspense) is arised by the associated finance(accounts department) it will be cleared after receipt of R.O from other Railway Unit.  </a:t>
            </a:r>
          </a:p>
          <a:p>
            <a:pPr algn="just"/>
            <a:r>
              <a:rPr lang="en-US" sz="2000" dirty="0" smtClean="0">
                <a:latin typeface="Arial" pitchFamily="34" charset="0"/>
                <a:cs typeface="Arial" pitchFamily="34" charset="0"/>
              </a:rPr>
              <a:t>The Ward custodian should monitor such cases and chase R.O’s immediately in order to avoid any such sales suspenses.</a:t>
            </a:r>
          </a:p>
        </p:txBody>
      </p:sp>
    </p:spTree>
    <p:extLst>
      <p:ext uri="{BB962C8B-B14F-4D97-AF65-F5344CB8AC3E}">
        <p14:creationId xmlns:p14="http://schemas.microsoft.com/office/powerpoint/2010/main" val="1695038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0160" y="1078182"/>
            <a:ext cx="9303026" cy="461665"/>
          </a:xfrm>
          <a:prstGeom prst="rect">
            <a:avLst/>
          </a:prstGeom>
        </p:spPr>
        <p:txBody>
          <a:bodyPr wrap="square">
            <a:spAutoFit/>
          </a:bodyPr>
          <a:lstStyle/>
          <a:p>
            <a:pPr algn="ctr">
              <a:buNone/>
            </a:pPr>
            <a:r>
              <a:rPr lang="en-US" sz="2400" b="1" dirty="0" smtClean="0">
                <a:latin typeface="Arial Black" pitchFamily="34" charset="0"/>
              </a:rPr>
              <a:t>COMPLIANCE OF DEMANDS (Ward Procedure S-1308)</a:t>
            </a:r>
          </a:p>
        </p:txBody>
      </p:sp>
      <p:sp>
        <p:nvSpPr>
          <p:cNvPr id="3" name="Rectangle 2"/>
          <p:cNvSpPr/>
          <p:nvPr/>
        </p:nvSpPr>
        <p:spPr>
          <a:xfrm>
            <a:off x="1020931" y="1751017"/>
            <a:ext cx="9445841" cy="3308598"/>
          </a:xfrm>
          <a:prstGeom prst="rect">
            <a:avLst/>
          </a:prstGeom>
        </p:spPr>
        <p:txBody>
          <a:bodyPr wrap="square">
            <a:spAutoFit/>
          </a:bodyPr>
          <a:lstStyle/>
          <a:p>
            <a:pPr algn="just">
              <a:buFont typeface="Wingdings" pitchFamily="2" charset="2"/>
              <a:buChar char="Ø"/>
            </a:pPr>
            <a:r>
              <a:rPr lang="en-US" dirty="0" smtClean="0"/>
              <a:t> </a:t>
            </a:r>
            <a:r>
              <a:rPr lang="en-US" sz="1900" dirty="0" smtClean="0">
                <a:latin typeface="Arial" pitchFamily="34" charset="0"/>
                <a:cs typeface="Arial" pitchFamily="34" charset="0"/>
              </a:rPr>
              <a:t>Compliance of demands(acceptance; if proper) is very important phenomenon in a Ward Procedure. Every ward custodian should closely watch the demands received for issuing of stocks. Presently, all the demands/indents from every consignee should be received invariably only through UDM (</a:t>
            </a:r>
            <a:r>
              <a:rPr lang="en-US" sz="1900" b="1" dirty="0" smtClean="0">
                <a:latin typeface="Arial" pitchFamily="34" charset="0"/>
                <a:cs typeface="Arial" pitchFamily="34" charset="0"/>
              </a:rPr>
              <a:t>User Depot Module</a:t>
            </a:r>
            <a:r>
              <a:rPr lang="en-US" sz="1900" dirty="0" smtClean="0">
                <a:latin typeface="Arial" pitchFamily="34" charset="0"/>
                <a:cs typeface="Arial" pitchFamily="34" charset="0"/>
              </a:rPr>
              <a:t>) of IREPS. </a:t>
            </a:r>
          </a:p>
          <a:p>
            <a:pPr algn="just">
              <a:buFont typeface="Wingdings" pitchFamily="2" charset="2"/>
              <a:buChar char="Ø"/>
            </a:pPr>
            <a:endParaRPr lang="en-US" sz="1900" dirty="0" smtClean="0">
              <a:latin typeface="Arial" pitchFamily="34" charset="0"/>
              <a:cs typeface="Arial" pitchFamily="34" charset="0"/>
            </a:endParaRPr>
          </a:p>
          <a:p>
            <a:pPr algn="just">
              <a:buFont typeface="Wingdings" pitchFamily="2" charset="2"/>
              <a:buChar char="Ø"/>
            </a:pPr>
            <a:r>
              <a:rPr lang="en-US" sz="1900" dirty="0" smtClean="0">
                <a:latin typeface="Arial" pitchFamily="34" charset="0"/>
                <a:cs typeface="Arial" pitchFamily="34" charset="0"/>
              </a:rPr>
              <a:t> All issues should invariably rationalized as per AAC’s of the particular stores for regular issues or AAC’s of consignees in case of Imprest issues.  And these issues should exactly match the indented PL Number.</a:t>
            </a:r>
          </a:p>
          <a:p>
            <a:pPr algn="just">
              <a:buFont typeface="Wingdings" pitchFamily="2" charset="2"/>
              <a:buChar char="Ø"/>
            </a:pPr>
            <a:endParaRPr lang="en-US" sz="1900" dirty="0" smtClean="0">
              <a:latin typeface="Arial" pitchFamily="34" charset="0"/>
              <a:cs typeface="Arial" pitchFamily="34" charset="0"/>
            </a:endParaRPr>
          </a:p>
          <a:p>
            <a:pPr algn="just">
              <a:buFont typeface="Wingdings" pitchFamily="2" charset="2"/>
              <a:buChar char="Ø"/>
            </a:pPr>
            <a:r>
              <a:rPr lang="en-US" sz="1900" dirty="0" smtClean="0">
                <a:latin typeface="Arial" pitchFamily="34" charset="0"/>
                <a:cs typeface="Arial" pitchFamily="34" charset="0"/>
              </a:rPr>
              <a:t> Part Supplies/No supplies to be made only if insufficient stocks or no stocks are available duly following FIFO methods.</a:t>
            </a:r>
          </a:p>
        </p:txBody>
      </p:sp>
    </p:spTree>
    <p:extLst>
      <p:ext uri="{BB962C8B-B14F-4D97-AF65-F5344CB8AC3E}">
        <p14:creationId xmlns:p14="http://schemas.microsoft.com/office/powerpoint/2010/main" val="2377054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1561" y="1180730"/>
            <a:ext cx="8566952" cy="707886"/>
          </a:xfrm>
          <a:prstGeom prst="rect">
            <a:avLst/>
          </a:prstGeom>
          <a:noFill/>
        </p:spPr>
        <p:txBody>
          <a:bodyPr wrap="square" rtlCol="0">
            <a:spAutoFit/>
          </a:bodyPr>
          <a:lstStyle/>
          <a:p>
            <a:pPr algn="ctr"/>
            <a:r>
              <a:rPr lang="en-US" sz="4000" b="1" dirty="0" smtClean="0">
                <a:latin typeface="Arial Black" pitchFamily="34" charset="0"/>
              </a:rPr>
              <a:t>Duties of Depot Officer</a:t>
            </a:r>
            <a:endParaRPr lang="en-US" sz="4000" b="1" dirty="0">
              <a:latin typeface="Arial Black" pitchFamily="34" charset="0"/>
            </a:endParaRPr>
          </a:p>
        </p:txBody>
      </p:sp>
      <p:sp>
        <p:nvSpPr>
          <p:cNvPr id="5" name="TextBox 4"/>
          <p:cNvSpPr txBox="1"/>
          <p:nvPr/>
        </p:nvSpPr>
        <p:spPr>
          <a:xfrm>
            <a:off x="1100830" y="1924358"/>
            <a:ext cx="10174119" cy="4031873"/>
          </a:xfrm>
          <a:prstGeom prst="rect">
            <a:avLst/>
          </a:prstGeom>
          <a:noFill/>
        </p:spPr>
        <p:txBody>
          <a:bodyPr wrap="square" rtlCol="0">
            <a:spAutoFit/>
          </a:bodyPr>
          <a:lstStyle/>
          <a:p>
            <a:pPr algn="just">
              <a:lnSpc>
                <a:spcPct val="200000"/>
              </a:lnSpc>
              <a:buFont typeface="Wingdings" pitchFamily="2" charset="2"/>
              <a:buChar char="Ø"/>
            </a:pPr>
            <a:r>
              <a:rPr lang="en-US" dirty="0" smtClean="0">
                <a:latin typeface="Arial" pitchFamily="34" charset="0"/>
                <a:cs typeface="Arial" pitchFamily="34" charset="0"/>
              </a:rPr>
              <a:t>Efficient Maintenance of Stocks.</a:t>
            </a:r>
          </a:p>
          <a:p>
            <a:pPr algn="just">
              <a:lnSpc>
                <a:spcPct val="200000"/>
              </a:lnSpc>
              <a:buFont typeface="Wingdings" pitchFamily="2" charset="2"/>
              <a:buChar char="Ø"/>
            </a:pPr>
            <a:r>
              <a:rPr lang="en-US" dirty="0" smtClean="0">
                <a:latin typeface="Arial" pitchFamily="34" charset="0"/>
                <a:cs typeface="Arial" pitchFamily="34" charset="0"/>
              </a:rPr>
              <a:t>Safe Custody of the Stores in Stock.</a:t>
            </a:r>
          </a:p>
          <a:p>
            <a:pPr algn="just">
              <a:lnSpc>
                <a:spcPct val="200000"/>
              </a:lnSpc>
              <a:buFont typeface="Wingdings" pitchFamily="2" charset="2"/>
              <a:buChar char="Ø"/>
            </a:pPr>
            <a:r>
              <a:rPr lang="en-US" dirty="0" smtClean="0">
                <a:latin typeface="Arial" pitchFamily="34" charset="0"/>
                <a:cs typeface="Arial" pitchFamily="34" charset="0"/>
              </a:rPr>
              <a:t>Correct tally of  Stocks at any time with the Balances as shown in the Ledgers.</a:t>
            </a:r>
          </a:p>
          <a:p>
            <a:pPr algn="just">
              <a:lnSpc>
                <a:spcPct val="200000"/>
              </a:lnSpc>
              <a:buFont typeface="Wingdings" pitchFamily="2" charset="2"/>
              <a:buChar char="Ø"/>
            </a:pPr>
            <a:r>
              <a:rPr lang="en-US" dirty="0" smtClean="0">
                <a:latin typeface="Arial" pitchFamily="34" charset="0"/>
                <a:cs typeface="Arial" pitchFamily="34" charset="0"/>
              </a:rPr>
              <a:t>Correct preparation and posting of all initial documents, ledgers, bin cards and subsidiary registers.</a:t>
            </a:r>
          </a:p>
          <a:p>
            <a:pPr algn="just">
              <a:lnSpc>
                <a:spcPct val="200000"/>
              </a:lnSpc>
              <a:buFont typeface="Wingdings" pitchFamily="2" charset="2"/>
              <a:buChar char="Ø"/>
            </a:pPr>
            <a:r>
              <a:rPr lang="en-US" dirty="0" smtClean="0">
                <a:latin typeface="Arial" pitchFamily="34" charset="0"/>
                <a:cs typeface="Arial" pitchFamily="34" charset="0"/>
              </a:rPr>
              <a:t>Submission of the relevant vouchers and documents to the Accounts Officer on prescribed dates.</a:t>
            </a:r>
          </a:p>
          <a:p>
            <a:pPr algn="just">
              <a:lnSpc>
                <a:spcPct val="200000"/>
              </a:lnSpc>
              <a:buFont typeface="Wingdings" pitchFamily="2" charset="2"/>
              <a:buChar char="Ø"/>
            </a:pPr>
            <a:r>
              <a:rPr lang="en-US" dirty="0" smtClean="0">
                <a:latin typeface="Arial" pitchFamily="34" charset="0"/>
                <a:cs typeface="Arial" pitchFamily="34" charset="0"/>
              </a:rPr>
              <a:t>Disposals of surplus and scrap stores</a:t>
            </a:r>
            <a:r>
              <a:rPr lang="en-US" sz="2000" dirty="0" smtClean="0"/>
              <a:t>.</a:t>
            </a:r>
            <a:endParaRPr lang="en-US" sz="2000" dirty="0"/>
          </a:p>
        </p:txBody>
      </p:sp>
    </p:spTree>
    <p:extLst>
      <p:ext uri="{BB962C8B-B14F-4D97-AF65-F5344CB8AC3E}">
        <p14:creationId xmlns:p14="http://schemas.microsoft.com/office/powerpoint/2010/main" val="30566678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1032" y="1157115"/>
            <a:ext cx="9960747" cy="5016758"/>
          </a:xfrm>
          <a:prstGeom prst="rect">
            <a:avLst/>
          </a:prstGeom>
        </p:spPr>
        <p:txBody>
          <a:bodyPr wrap="square">
            <a:spAutoFit/>
          </a:bodyPr>
          <a:lstStyle/>
          <a:p>
            <a:pPr algn="just"/>
            <a:r>
              <a:rPr lang="en-US" sz="2000" b="1" u="sng" dirty="0" smtClean="0">
                <a:latin typeface="Arial" pitchFamily="34" charset="0"/>
                <a:cs typeface="Arial" pitchFamily="34" charset="0"/>
              </a:rPr>
              <a:t>Ward in charge/Issue Clerk</a:t>
            </a:r>
            <a:r>
              <a:rPr lang="en-US" sz="2000" dirty="0" smtClean="0">
                <a:latin typeface="Arial" pitchFamily="34" charset="0"/>
                <a:cs typeface="Arial" pitchFamily="34" charset="0"/>
              </a:rPr>
              <a:t> should closely monitor the issue of Safety/Vital/Ordinary and A-Cat, B-Cat, C-Cat and should always try to avoid the stocks below 3 months level(low stocks) or below 1 month level(Nil stocks) or Zero stocks., if any such cases happens, immediately co-ordinate with Ledger Section Staff for the Recoupment and Procurement processes thereby.</a:t>
            </a:r>
          </a:p>
          <a:p>
            <a:pPr algn="just"/>
            <a:endParaRPr lang="en-US" sz="2000" dirty="0" smtClean="0">
              <a:latin typeface="Arial" pitchFamily="34" charset="0"/>
              <a:cs typeface="Arial" pitchFamily="34" charset="0"/>
            </a:endParaRPr>
          </a:p>
          <a:p>
            <a:pPr algn="just"/>
            <a:r>
              <a:rPr lang="en-US" sz="2000" dirty="0" smtClean="0">
                <a:latin typeface="Arial" pitchFamily="34" charset="0"/>
                <a:cs typeface="Arial" pitchFamily="34" charset="0"/>
              </a:rPr>
              <a:t>All receipt/issue postings should done only in Depot Module of IMMS, no manual entries to be made.</a:t>
            </a:r>
          </a:p>
          <a:p>
            <a:pPr algn="just"/>
            <a:r>
              <a:rPr lang="en-US" sz="2000" dirty="0" smtClean="0">
                <a:latin typeface="Arial" pitchFamily="34" charset="0"/>
                <a:cs typeface="Arial" pitchFamily="34" charset="0"/>
              </a:rPr>
              <a:t>Write Back Issues/DTI’s/DTR’s, Minus RO’s should done by using depot officers Login ID’s &amp; Pwd’s duly taking prior approval.</a:t>
            </a:r>
          </a:p>
          <a:p>
            <a:pPr algn="just"/>
            <a:endParaRPr lang="en-US" sz="2000" dirty="0" smtClean="0">
              <a:latin typeface="Arial" pitchFamily="34" charset="0"/>
              <a:cs typeface="Arial" pitchFamily="34" charset="0"/>
            </a:endParaRPr>
          </a:p>
          <a:p>
            <a:pPr algn="just"/>
            <a:r>
              <a:rPr lang="en-US" sz="2000" dirty="0" smtClean="0">
                <a:latin typeface="Arial" pitchFamily="34" charset="0"/>
                <a:cs typeface="Arial" pitchFamily="34" charset="0"/>
              </a:rPr>
              <a:t>Efficiency of any Depot calibrated by its TOR (Turn over Ratio),  which is depends on issue value of respective wards of that depot, hence ward activities are more prioritized.</a:t>
            </a:r>
          </a:p>
          <a:p>
            <a:pPr algn="just"/>
            <a:endParaRPr lang="en-US" sz="2000" dirty="0" smtClean="0">
              <a:latin typeface="Arial" pitchFamily="34" charset="0"/>
              <a:cs typeface="Arial" pitchFamily="34" charset="0"/>
            </a:endParaRPr>
          </a:p>
          <a:p>
            <a:pPr algn="just"/>
            <a:r>
              <a:rPr lang="en-US" sz="2000" dirty="0" smtClean="0">
                <a:latin typeface="Arial" pitchFamily="34" charset="0"/>
                <a:cs typeface="Arial" pitchFamily="34" charset="0"/>
              </a:rPr>
              <a:t>More issue value minimizes the TOR and enhances the Depot efficiency.</a:t>
            </a:r>
          </a:p>
        </p:txBody>
      </p:sp>
    </p:spTree>
    <p:extLst>
      <p:ext uri="{BB962C8B-B14F-4D97-AF65-F5344CB8AC3E}">
        <p14:creationId xmlns:p14="http://schemas.microsoft.com/office/powerpoint/2010/main" val="37593266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7463" y="1028343"/>
            <a:ext cx="10360242" cy="4524315"/>
          </a:xfrm>
          <a:prstGeom prst="rect">
            <a:avLst/>
          </a:prstGeom>
        </p:spPr>
        <p:txBody>
          <a:bodyPr wrap="square">
            <a:spAutoFit/>
          </a:bodyPr>
          <a:lstStyle/>
          <a:p>
            <a:pPr algn="ctr">
              <a:buNone/>
            </a:pPr>
            <a:r>
              <a:rPr lang="en-US" b="1" u="sng" dirty="0" smtClean="0">
                <a:latin typeface="Arial Black" pitchFamily="34" charset="0"/>
                <a:cs typeface="Times New Roman" pitchFamily="18" charset="0"/>
              </a:rPr>
              <a:t>MAIN DEPOT-SUBSIDIARY(SUB)DEPOT SYSTEM</a:t>
            </a:r>
          </a:p>
          <a:p>
            <a:pPr algn="ctr">
              <a:buNone/>
            </a:pPr>
            <a:r>
              <a:rPr lang="en-US" b="1" u="sng" dirty="0" smtClean="0">
                <a:latin typeface="Times New Roman" pitchFamily="18" charset="0"/>
                <a:cs typeface="Times New Roman" pitchFamily="18" charset="0"/>
              </a:rPr>
              <a:t>STORES CODE VOLUME-II, CHAPTER-XIV</a:t>
            </a: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1) </a:t>
            </a:r>
            <a:r>
              <a:rPr lang="en-US" dirty="0" smtClean="0">
                <a:latin typeface="Arial" pitchFamily="34" charset="0"/>
                <a:cs typeface="Arial" pitchFamily="34" charset="0"/>
              </a:rPr>
              <a:t>Recoupment </a:t>
            </a:r>
            <a:r>
              <a:rPr lang="en-US" dirty="0">
                <a:latin typeface="Arial" pitchFamily="34" charset="0"/>
                <a:cs typeface="Arial" pitchFamily="34" charset="0"/>
              </a:rPr>
              <a:t>of stocks (</a:t>
            </a:r>
            <a:r>
              <a:rPr lang="en-US" dirty="0" smtClean="0">
                <a:latin typeface="Arial" pitchFamily="34" charset="0"/>
                <a:cs typeface="Arial" pitchFamily="34" charset="0"/>
              </a:rPr>
              <a:t>quantity to procure) by Sub-Depots from Main Depots (by Maximum-Minimum Methods).</a:t>
            </a:r>
          </a:p>
          <a:p>
            <a:pPr algn="just">
              <a:buFont typeface="Arial" charset="0"/>
              <a:buChar char="•"/>
            </a:pPr>
            <a:r>
              <a:rPr lang="en-US" dirty="0" smtClean="0">
                <a:latin typeface="Arial" pitchFamily="34" charset="0"/>
                <a:cs typeface="Arial" pitchFamily="34" charset="0"/>
              </a:rPr>
              <a:t>SRM will move from Sub depot to Main depot for procurement process.</a:t>
            </a:r>
          </a:p>
          <a:p>
            <a:pPr algn="just">
              <a:buFont typeface="Arial" charset="0"/>
              <a:buChar char="•"/>
            </a:pPr>
            <a:r>
              <a:rPr lang="en-US" dirty="0" smtClean="0">
                <a:latin typeface="Arial" pitchFamily="34" charset="0"/>
                <a:cs typeface="Arial" pitchFamily="34" charset="0"/>
              </a:rPr>
              <a:t>Net Procurement Quantity will be finalized by Main Depot Officer for all sub depots and procurement process will starts.</a:t>
            </a:r>
          </a:p>
          <a:p>
            <a:pPr algn="just"/>
            <a:endParaRPr lang="en-US" dirty="0" smtClean="0">
              <a:latin typeface="Arial" pitchFamily="34" charset="0"/>
              <a:cs typeface="Arial" pitchFamily="34" charset="0"/>
            </a:endParaRPr>
          </a:p>
          <a:p>
            <a:pPr algn="just">
              <a:buNone/>
            </a:pPr>
            <a:r>
              <a:rPr lang="en-US" dirty="0" smtClean="0">
                <a:latin typeface="Arial" pitchFamily="34" charset="0"/>
                <a:cs typeface="Arial" pitchFamily="34" charset="0"/>
              </a:rPr>
              <a:t>2) Recoupment by Main Depot for all sub depots for any particular item duly obtaining Quarterly statements from each individual sub depots.</a:t>
            </a:r>
          </a:p>
          <a:p>
            <a:pPr algn="just">
              <a:buNone/>
            </a:pPr>
            <a:endParaRPr lang="en-US" dirty="0" smtClean="0">
              <a:latin typeface="Arial" pitchFamily="34" charset="0"/>
              <a:cs typeface="Arial" pitchFamily="34" charset="0"/>
            </a:endParaRPr>
          </a:p>
          <a:p>
            <a:pPr algn="just">
              <a:buNone/>
            </a:pPr>
            <a:r>
              <a:rPr lang="en-US" dirty="0" smtClean="0">
                <a:latin typeface="Arial" pitchFamily="34" charset="0"/>
                <a:cs typeface="Arial" pitchFamily="34" charset="0"/>
              </a:rPr>
              <a:t>3) After receipt of material duly posting the R/O the Main Depot has to distribute the materials to respective sub depots vide DTF’s on top priority in order to avoid over stockings.</a:t>
            </a:r>
          </a:p>
          <a:p>
            <a:pPr algn="just">
              <a:buNone/>
            </a:pPr>
            <a:endParaRPr lang="en-US" dirty="0" smtClean="0">
              <a:latin typeface="Arial" pitchFamily="34" charset="0"/>
              <a:cs typeface="Arial" pitchFamily="34" charset="0"/>
            </a:endParaRPr>
          </a:p>
          <a:p>
            <a:pPr algn="just">
              <a:buNone/>
            </a:pPr>
            <a:r>
              <a:rPr lang="en-US" dirty="0" smtClean="0">
                <a:latin typeface="Arial" pitchFamily="34" charset="0"/>
                <a:cs typeface="Arial" pitchFamily="34" charset="0"/>
              </a:rPr>
              <a:t>4) Ex:- Centralised Purchase Ward (CPW) at DSD/KZJ will receive materials from various PU’s and distribute the same to other Diesel Stores Depots.</a:t>
            </a:r>
          </a:p>
        </p:txBody>
      </p:sp>
    </p:spTree>
    <p:extLst>
      <p:ext uri="{BB962C8B-B14F-4D97-AF65-F5344CB8AC3E}">
        <p14:creationId xmlns:p14="http://schemas.microsoft.com/office/powerpoint/2010/main" val="657403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1087" y="1336900"/>
            <a:ext cx="10750858" cy="4478149"/>
          </a:xfrm>
          <a:prstGeom prst="rect">
            <a:avLst/>
          </a:prstGeom>
        </p:spPr>
        <p:txBody>
          <a:bodyPr wrap="square">
            <a:spAutoFit/>
          </a:bodyPr>
          <a:lstStyle/>
          <a:p>
            <a:pPr algn="ctr">
              <a:buNone/>
            </a:pPr>
            <a:r>
              <a:rPr lang="en-US" sz="2400" b="1" u="sng" dirty="0" smtClean="0">
                <a:latin typeface="Arial Black" pitchFamily="34" charset="0"/>
              </a:rPr>
              <a:t>CONCEPT OF SHELF LIFE</a:t>
            </a:r>
          </a:p>
          <a:p>
            <a:pPr algn="ctr">
              <a:buNone/>
            </a:pPr>
            <a:r>
              <a:rPr lang="en-US" b="1" u="sng" dirty="0" smtClean="0"/>
              <a:t>(for early deteriorable items)</a:t>
            </a:r>
          </a:p>
          <a:p>
            <a:pPr algn="just">
              <a:lnSpc>
                <a:spcPct val="150000"/>
              </a:lnSpc>
              <a:buNone/>
            </a:pPr>
            <a:r>
              <a:rPr lang="en-US" dirty="0" smtClean="0"/>
              <a:t>*  </a:t>
            </a:r>
            <a:r>
              <a:rPr lang="en-US" b="1" dirty="0" smtClean="0">
                <a:latin typeface="Arial" pitchFamily="34" charset="0"/>
                <a:cs typeface="Arial" pitchFamily="34" charset="0"/>
              </a:rPr>
              <a:t>Shelf Life</a:t>
            </a:r>
            <a:r>
              <a:rPr lang="en-US" dirty="0" smtClean="0">
                <a:latin typeface="Arial" pitchFamily="34" charset="0"/>
                <a:cs typeface="Arial" pitchFamily="34" charset="0"/>
              </a:rPr>
              <a:t> is a period, which covers the life of an article between its date of Manufacture and that of its being put into </a:t>
            </a:r>
            <a:r>
              <a:rPr lang="en-US" dirty="0" err="1" smtClean="0">
                <a:latin typeface="Arial" pitchFamily="34" charset="0"/>
                <a:cs typeface="Arial" pitchFamily="34" charset="0"/>
              </a:rPr>
              <a:t>áctual</a:t>
            </a:r>
            <a:r>
              <a:rPr lang="en-US" dirty="0" smtClean="0">
                <a:latin typeface="Arial" pitchFamily="34" charset="0"/>
                <a:cs typeface="Arial" pitchFamily="34" charset="0"/>
              </a:rPr>
              <a:t> service.</a:t>
            </a:r>
          </a:p>
          <a:p>
            <a:pPr algn="just">
              <a:lnSpc>
                <a:spcPct val="150000"/>
              </a:lnSpc>
              <a:buFont typeface="Arial" charset="0"/>
              <a:buChar char="•"/>
            </a:pPr>
            <a:r>
              <a:rPr lang="en-US" dirty="0" smtClean="0">
                <a:latin typeface="Arial" pitchFamily="34" charset="0"/>
                <a:cs typeface="Arial" pitchFamily="34" charset="0"/>
              </a:rPr>
              <a:t>Ex:- Paints, Batteries, Torch Cells, Rubber items, Chemical items, Explosives etc.,.</a:t>
            </a:r>
          </a:p>
          <a:p>
            <a:pPr algn="just">
              <a:lnSpc>
                <a:spcPct val="150000"/>
              </a:lnSpc>
              <a:buFont typeface="Arial" charset="0"/>
              <a:buChar char="•"/>
            </a:pPr>
            <a:r>
              <a:rPr lang="en-US" dirty="0" smtClean="0">
                <a:latin typeface="Arial" pitchFamily="34" charset="0"/>
                <a:cs typeface="Arial" pitchFamily="34" charset="0"/>
              </a:rPr>
              <a:t>Shelf life at least should available up to 80% on the date of receipt of the material from the date of manufacturing.</a:t>
            </a:r>
          </a:p>
          <a:p>
            <a:pPr algn="just">
              <a:lnSpc>
                <a:spcPct val="150000"/>
              </a:lnSpc>
              <a:buFont typeface="Arial" charset="0"/>
              <a:buChar char="•"/>
            </a:pPr>
            <a:r>
              <a:rPr lang="en-US" dirty="0" smtClean="0">
                <a:latin typeface="Arial" pitchFamily="34" charset="0"/>
                <a:cs typeface="Arial" pitchFamily="34" charset="0"/>
              </a:rPr>
              <a:t>No further extension of shelf life should be allotted for any kind of items.</a:t>
            </a:r>
          </a:p>
          <a:p>
            <a:pPr algn="just">
              <a:lnSpc>
                <a:spcPct val="150000"/>
              </a:lnSpc>
              <a:buFont typeface="Arial" charset="0"/>
              <a:buChar char="•"/>
            </a:pPr>
            <a:r>
              <a:rPr lang="en-US" dirty="0" smtClean="0">
                <a:latin typeface="Arial" pitchFamily="34" charset="0"/>
                <a:cs typeface="Arial" pitchFamily="34" charset="0"/>
              </a:rPr>
              <a:t>Shelf life items should strictly be issued on FIFO (First In First Out) method and should use by the end user immediately on receipt.</a:t>
            </a:r>
          </a:p>
          <a:p>
            <a:pPr algn="just">
              <a:lnSpc>
                <a:spcPct val="150000"/>
              </a:lnSpc>
              <a:buFont typeface="Arial" charset="0"/>
              <a:buChar char="•"/>
            </a:pPr>
            <a:r>
              <a:rPr lang="en-US" dirty="0" smtClean="0">
                <a:latin typeface="Arial" pitchFamily="34" charset="0"/>
                <a:cs typeface="Arial" pitchFamily="34" charset="0"/>
              </a:rPr>
              <a:t>Usage of these items after shelf life may affects the entire system, hence such practices may avoid.</a:t>
            </a:r>
            <a:endParaRPr lang="en-US" dirty="0">
              <a:latin typeface="Arial" pitchFamily="34" charset="0"/>
              <a:cs typeface="Arial" pitchFamily="34" charset="0"/>
            </a:endParaRPr>
          </a:p>
        </p:txBody>
      </p:sp>
    </p:spTree>
    <p:extLst>
      <p:ext uri="{BB962C8B-B14F-4D97-AF65-F5344CB8AC3E}">
        <p14:creationId xmlns:p14="http://schemas.microsoft.com/office/powerpoint/2010/main" val="7152402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1953" y="1443841"/>
            <a:ext cx="10071678" cy="4047262"/>
          </a:xfrm>
          <a:prstGeom prst="rect">
            <a:avLst/>
          </a:prstGeom>
        </p:spPr>
        <p:txBody>
          <a:bodyPr wrap="square">
            <a:spAutoFit/>
          </a:bodyPr>
          <a:lstStyle/>
          <a:p>
            <a:pPr algn="just">
              <a:buNone/>
            </a:pPr>
            <a:r>
              <a:rPr lang="en-US" sz="1900" b="1" u="sng" dirty="0" smtClean="0">
                <a:solidFill>
                  <a:schemeClr val="accent2">
                    <a:lumMod val="50000"/>
                  </a:schemeClr>
                </a:solidFill>
                <a:latin typeface="Arial Black" pitchFamily="34" charset="0"/>
                <a:cs typeface="Times New Roman" pitchFamily="18" charset="0"/>
              </a:rPr>
              <a:t>STORAGE IN BINS/RACKS/PALLETS MATERIAL HANDLING EQUIPMENTS</a:t>
            </a:r>
          </a:p>
          <a:p>
            <a:pPr algn="ctr">
              <a:buNone/>
            </a:pPr>
            <a:endParaRPr lang="en-US" b="1" u="sng" dirty="0" smtClean="0"/>
          </a:p>
          <a:p>
            <a:pPr algn="just">
              <a:buFont typeface="Wingdings" pitchFamily="2" charset="2"/>
              <a:buChar char="q"/>
            </a:pPr>
            <a:r>
              <a:rPr lang="en-US" sz="2000" dirty="0" smtClean="0">
                <a:latin typeface="Arial" pitchFamily="34" charset="0"/>
                <a:cs typeface="Arial" pitchFamily="34" charset="0"/>
              </a:rPr>
              <a:t>Every stores depot must possess the </a:t>
            </a:r>
            <a:r>
              <a:rPr lang="en-US" sz="2000" b="1" dirty="0">
                <a:latin typeface="Arial" pitchFamily="34" charset="0"/>
                <a:cs typeface="Arial" pitchFamily="34" charset="0"/>
              </a:rPr>
              <a:t>B</a:t>
            </a:r>
            <a:r>
              <a:rPr lang="en-US" sz="2000" b="1" dirty="0" smtClean="0">
                <a:latin typeface="Arial" pitchFamily="34" charset="0"/>
                <a:cs typeface="Arial" pitchFamily="34" charset="0"/>
              </a:rPr>
              <a:t>ins</a:t>
            </a:r>
            <a:r>
              <a:rPr lang="en-US" sz="2000" dirty="0" smtClean="0">
                <a:latin typeface="Arial" pitchFamily="34" charset="0"/>
                <a:cs typeface="Arial" pitchFamily="34" charset="0"/>
              </a:rPr>
              <a:t>, </a:t>
            </a:r>
            <a:r>
              <a:rPr lang="en-US" sz="2000" b="1" dirty="0">
                <a:latin typeface="Arial" pitchFamily="34" charset="0"/>
                <a:cs typeface="Arial" pitchFamily="34" charset="0"/>
              </a:rPr>
              <a:t>P</a:t>
            </a:r>
            <a:r>
              <a:rPr lang="en-US" sz="2000" b="1" dirty="0" smtClean="0">
                <a:latin typeface="Arial" pitchFamily="34" charset="0"/>
                <a:cs typeface="Arial" pitchFamily="34" charset="0"/>
              </a:rPr>
              <a:t>allets</a:t>
            </a:r>
            <a:r>
              <a:rPr lang="en-US" sz="2000" dirty="0" smtClean="0">
                <a:latin typeface="Arial" pitchFamily="34" charset="0"/>
                <a:cs typeface="Arial" pitchFamily="34" charset="0"/>
              </a:rPr>
              <a:t>, </a:t>
            </a:r>
            <a:r>
              <a:rPr lang="en-US" sz="2000" b="1" dirty="0" smtClean="0">
                <a:latin typeface="Arial" pitchFamily="34" charset="0"/>
                <a:cs typeface="Arial" pitchFamily="34" charset="0"/>
              </a:rPr>
              <a:t>Racking Systems,</a:t>
            </a:r>
            <a:r>
              <a:rPr lang="en-US" sz="2000" dirty="0" smtClean="0">
                <a:latin typeface="Arial" pitchFamily="34" charset="0"/>
                <a:cs typeface="Arial" pitchFamily="34" charset="0"/>
              </a:rPr>
              <a:t> and also </a:t>
            </a:r>
            <a:r>
              <a:rPr lang="en-US" sz="2000" b="1" dirty="0">
                <a:latin typeface="Arial" pitchFamily="34" charset="0"/>
                <a:cs typeface="Arial" pitchFamily="34" charset="0"/>
              </a:rPr>
              <a:t>M</a:t>
            </a:r>
            <a:r>
              <a:rPr lang="en-US" sz="2000" b="1" dirty="0" smtClean="0">
                <a:latin typeface="Arial" pitchFamily="34" charset="0"/>
                <a:cs typeface="Arial" pitchFamily="34" charset="0"/>
              </a:rPr>
              <a:t>aterial </a:t>
            </a:r>
            <a:r>
              <a:rPr lang="en-US" sz="2000" b="1" dirty="0">
                <a:latin typeface="Arial" pitchFamily="34" charset="0"/>
                <a:cs typeface="Arial" pitchFamily="34" charset="0"/>
              </a:rPr>
              <a:t>H</a:t>
            </a:r>
            <a:r>
              <a:rPr lang="en-US" sz="2000" b="1" dirty="0" smtClean="0">
                <a:latin typeface="Arial" pitchFamily="34" charset="0"/>
                <a:cs typeface="Arial" pitchFamily="34" charset="0"/>
              </a:rPr>
              <a:t>andling Equipments </a:t>
            </a:r>
            <a:r>
              <a:rPr lang="en-US" sz="2000" dirty="0" smtClean="0">
                <a:latin typeface="Arial" pitchFamily="34" charset="0"/>
                <a:cs typeface="Arial" pitchFamily="34" charset="0"/>
              </a:rPr>
              <a:t>in addition to warehousing constructions for economic storage of railway materials.</a:t>
            </a:r>
          </a:p>
          <a:p>
            <a:pPr algn="just">
              <a:buFont typeface="Wingdings" pitchFamily="2" charset="2"/>
              <a:buChar char="q"/>
            </a:pPr>
            <a:endParaRPr lang="en-US" sz="2000" dirty="0" smtClean="0">
              <a:latin typeface="Arial" pitchFamily="34" charset="0"/>
              <a:cs typeface="Arial" pitchFamily="34" charset="0"/>
            </a:endParaRPr>
          </a:p>
          <a:p>
            <a:pPr algn="just">
              <a:buFont typeface="Wingdings" pitchFamily="2" charset="2"/>
              <a:buChar char="q"/>
            </a:pPr>
            <a:r>
              <a:rPr lang="en-US" sz="2000" b="1" dirty="0" smtClean="0">
                <a:latin typeface="Arial" pitchFamily="34" charset="0"/>
                <a:cs typeface="Arial" pitchFamily="34" charset="0"/>
              </a:rPr>
              <a:t>Bins and Pallets </a:t>
            </a:r>
            <a:r>
              <a:rPr lang="en-US" sz="2000" dirty="0" smtClean="0">
                <a:latin typeface="Arial" pitchFamily="34" charset="0"/>
                <a:cs typeface="Arial" pitchFamily="34" charset="0"/>
              </a:rPr>
              <a:t>are crates of proper dimensions with short legs made with wooden/metallic and can be stacked one above another without fear of topping.  It reduces the space required for storage as well as neat looking.  </a:t>
            </a:r>
          </a:p>
          <a:p>
            <a:pPr algn="just">
              <a:buFont typeface="Wingdings" pitchFamily="2" charset="2"/>
              <a:buChar char="q"/>
            </a:pPr>
            <a:endParaRPr lang="en-US" sz="2000" dirty="0" smtClean="0">
              <a:latin typeface="Arial" pitchFamily="34" charset="0"/>
              <a:cs typeface="Arial" pitchFamily="34" charset="0"/>
            </a:endParaRPr>
          </a:p>
          <a:p>
            <a:pPr algn="just">
              <a:buFont typeface="Wingdings" pitchFamily="2" charset="2"/>
              <a:buChar char="q"/>
            </a:pPr>
            <a:r>
              <a:rPr lang="en-US" sz="2000" b="1" dirty="0" smtClean="0">
                <a:latin typeface="Arial" pitchFamily="34" charset="0"/>
                <a:cs typeface="Arial" pitchFamily="34" charset="0"/>
              </a:rPr>
              <a:t>Racking System </a:t>
            </a:r>
            <a:r>
              <a:rPr lang="en-US" sz="2000" dirty="0" smtClean="0">
                <a:latin typeface="Arial" pitchFamily="34" charset="0"/>
                <a:cs typeface="Arial" pitchFamily="34" charset="0"/>
              </a:rPr>
              <a:t>made with iron/steel comprises of moveable racks, non-moveable racks, vertical racks, racks with trays and in recent days ASRS racking systems for storage of railway materials with more efficiently in less occupied space.</a:t>
            </a:r>
          </a:p>
        </p:txBody>
      </p:sp>
    </p:spTree>
    <p:extLst>
      <p:ext uri="{BB962C8B-B14F-4D97-AF65-F5344CB8AC3E}">
        <p14:creationId xmlns:p14="http://schemas.microsoft.com/office/powerpoint/2010/main" val="32202749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8550" y="1487659"/>
            <a:ext cx="10067277" cy="2554545"/>
          </a:xfrm>
          <a:prstGeom prst="rect">
            <a:avLst/>
          </a:prstGeom>
        </p:spPr>
        <p:txBody>
          <a:bodyPr wrap="square">
            <a:spAutoFit/>
          </a:bodyPr>
          <a:lstStyle/>
          <a:p>
            <a:pPr algn="just">
              <a:buFont typeface="Wingdings" pitchFamily="2" charset="2"/>
              <a:buChar char="v"/>
            </a:pPr>
            <a:r>
              <a:rPr lang="en-US" sz="2000" b="1" dirty="0" smtClean="0">
                <a:latin typeface="Arial" pitchFamily="34" charset="0"/>
                <a:cs typeface="Arial" pitchFamily="34" charset="0"/>
              </a:rPr>
              <a:t>Material Handling </a:t>
            </a:r>
            <a:r>
              <a:rPr lang="en-US" sz="2000" b="1" dirty="0">
                <a:latin typeface="Arial" pitchFamily="34" charset="0"/>
                <a:cs typeface="Arial" pitchFamily="34" charset="0"/>
              </a:rPr>
              <a:t>E</a:t>
            </a:r>
            <a:r>
              <a:rPr lang="en-US" sz="2000" b="1" dirty="0" smtClean="0">
                <a:latin typeface="Arial" pitchFamily="34" charset="0"/>
                <a:cs typeface="Arial" pitchFamily="34" charset="0"/>
              </a:rPr>
              <a:t>quipments</a:t>
            </a:r>
            <a:r>
              <a:rPr lang="en-US" sz="2000" dirty="0" smtClean="0">
                <a:latin typeface="Arial" pitchFamily="34" charset="0"/>
                <a:cs typeface="Arial" pitchFamily="34" charset="0"/>
              </a:rPr>
              <a:t> comprises of Platform trucks, Lister Trucks, Fork Lifts/Flow Cars, Cranes, Battery Operated Stackers, Hand Operated Trolleys, Hydraulic Trolleys etc., for easy/economical  and efficient handling of materials.</a:t>
            </a:r>
          </a:p>
          <a:p>
            <a:pPr algn="just">
              <a:buFont typeface="Wingdings" pitchFamily="2" charset="2"/>
              <a:buChar char="v"/>
            </a:pPr>
            <a:endParaRPr lang="en-US" sz="2000" dirty="0" smtClean="0">
              <a:latin typeface="Arial" pitchFamily="34" charset="0"/>
              <a:cs typeface="Arial" pitchFamily="34" charset="0"/>
            </a:endParaRPr>
          </a:p>
          <a:p>
            <a:pPr algn="just">
              <a:buFont typeface="Wingdings" pitchFamily="2" charset="2"/>
              <a:buChar char="v"/>
            </a:pPr>
            <a:endParaRPr lang="en-US" sz="2000" dirty="0" smtClean="0">
              <a:latin typeface="Arial" pitchFamily="34" charset="0"/>
              <a:cs typeface="Arial" pitchFamily="34" charset="0"/>
            </a:endParaRPr>
          </a:p>
          <a:p>
            <a:pPr algn="just">
              <a:buFont typeface="Wingdings" pitchFamily="2" charset="2"/>
              <a:buChar char="v"/>
            </a:pPr>
            <a:r>
              <a:rPr lang="en-US" sz="2000" dirty="0" smtClean="0">
                <a:latin typeface="Arial" pitchFamily="34" charset="0"/>
                <a:cs typeface="Arial" pitchFamily="34" charset="0"/>
              </a:rPr>
              <a:t>In addition to the above, </a:t>
            </a:r>
            <a:r>
              <a:rPr lang="en-US" sz="2000" dirty="0" err="1" smtClean="0">
                <a:latin typeface="Arial" pitchFamily="34" charset="0"/>
                <a:cs typeface="Arial" pitchFamily="34" charset="0"/>
              </a:rPr>
              <a:t>Dunnages</a:t>
            </a:r>
            <a:r>
              <a:rPr lang="en-US" sz="2000" dirty="0" smtClean="0">
                <a:latin typeface="Arial" pitchFamily="34" charset="0"/>
                <a:cs typeface="Arial" pitchFamily="34" charset="0"/>
              </a:rPr>
              <a:t> of wooden/timber made, iron sleepers, concrete sleepers, unused rails were also used to kept the materials on above(like platforms) so that to prevent from direct attachment to the soil.</a:t>
            </a:r>
          </a:p>
        </p:txBody>
      </p:sp>
    </p:spTree>
    <p:extLst>
      <p:ext uri="{BB962C8B-B14F-4D97-AF65-F5344CB8AC3E}">
        <p14:creationId xmlns:p14="http://schemas.microsoft.com/office/powerpoint/2010/main" val="3998735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4501" y="1305342"/>
            <a:ext cx="10608816" cy="4401205"/>
          </a:xfrm>
          <a:prstGeom prst="rect">
            <a:avLst/>
          </a:prstGeom>
        </p:spPr>
        <p:txBody>
          <a:bodyPr wrap="square">
            <a:spAutoFit/>
          </a:bodyPr>
          <a:lstStyle/>
          <a:p>
            <a:pPr algn="ctr">
              <a:buNone/>
            </a:pPr>
            <a:r>
              <a:rPr lang="en-US" sz="2400" b="1" u="sng" dirty="0" smtClean="0">
                <a:latin typeface="Arial Black" pitchFamily="34" charset="0"/>
              </a:rPr>
              <a:t>PRESERVATION OF SOME IMPORTANT ITEMS OF STORES</a:t>
            </a:r>
          </a:p>
          <a:p>
            <a:endParaRPr lang="en-US" b="1" u="sng" dirty="0" smtClean="0"/>
          </a:p>
          <a:p>
            <a:pPr marL="285750" indent="-285750" algn="just">
              <a:buFont typeface="Wingdings" pitchFamily="2" charset="2"/>
              <a:buChar char="v"/>
            </a:pPr>
            <a:r>
              <a:rPr lang="en-US" sz="2000" b="1" u="sng" dirty="0" smtClean="0">
                <a:latin typeface="Arial" pitchFamily="34" charset="0"/>
                <a:cs typeface="Arial" pitchFamily="34" charset="0"/>
              </a:rPr>
              <a:t>RUBBER GOODS</a:t>
            </a:r>
            <a:r>
              <a:rPr lang="en-US" sz="2000" dirty="0" smtClean="0">
                <a:latin typeface="Arial" pitchFamily="34" charset="0"/>
                <a:cs typeface="Arial" pitchFamily="34" charset="0"/>
              </a:rPr>
              <a:t>: Should always keep under Dry, Dark and Cool places(temp.below 27 degrees)</a:t>
            </a:r>
          </a:p>
          <a:p>
            <a:pPr algn="just"/>
            <a:r>
              <a:rPr lang="en-US" sz="2000" dirty="0" smtClean="0">
                <a:latin typeface="Arial" pitchFamily="34" charset="0"/>
                <a:cs typeface="Arial" pitchFamily="34" charset="0"/>
              </a:rPr>
              <a:t>Exposure of rubber goods to sunlight and air leads to oxidation and forms brittleness and the quality reduces thereby.</a:t>
            </a:r>
          </a:p>
          <a:p>
            <a:pPr algn="just"/>
            <a:r>
              <a:rPr lang="en-US" sz="2000" dirty="0" smtClean="0">
                <a:latin typeface="Arial" pitchFamily="34" charset="0"/>
                <a:cs typeface="Arial" pitchFamily="34" charset="0"/>
              </a:rPr>
              <a:t>The rubber stocks should periodically sprayed/dusted with French Chalk Powder or Soap Stone Powder.</a:t>
            </a:r>
          </a:p>
          <a:p>
            <a:pPr algn="just"/>
            <a:endParaRPr lang="en-US" sz="2000" dirty="0" smtClean="0">
              <a:latin typeface="Arial" pitchFamily="34" charset="0"/>
              <a:cs typeface="Arial" pitchFamily="34" charset="0"/>
            </a:endParaRPr>
          </a:p>
          <a:p>
            <a:pPr marL="285750" indent="-285750" algn="just">
              <a:buFont typeface="Wingdings" pitchFamily="2" charset="2"/>
              <a:buChar char="v"/>
            </a:pPr>
            <a:r>
              <a:rPr lang="en-US" sz="2000" b="1" u="sng" dirty="0" smtClean="0">
                <a:latin typeface="Arial" pitchFamily="34" charset="0"/>
                <a:cs typeface="Arial" pitchFamily="34" charset="0"/>
              </a:rPr>
              <a:t>TIMBER/WOODEN ITEMS: </a:t>
            </a:r>
            <a:r>
              <a:rPr lang="en-US" sz="2000" dirty="0" smtClean="0">
                <a:latin typeface="Arial" pitchFamily="34" charset="0"/>
                <a:cs typeface="Arial" pitchFamily="34" charset="0"/>
              </a:rPr>
              <a:t>Wooden items can be stocked in two forms: aquatic storage(for huge logs in olden days) and terrestrial storage(for cutting wooden things).</a:t>
            </a:r>
          </a:p>
          <a:p>
            <a:pPr algn="just"/>
            <a:r>
              <a:rPr lang="en-US" sz="2000" dirty="0" smtClean="0">
                <a:latin typeface="Arial" pitchFamily="34" charset="0"/>
                <a:cs typeface="Arial" pitchFamily="34" charset="0"/>
              </a:rPr>
              <a:t>Cut timber should be  store in good air ventilated sheds with open top cover of asbestos to prevent from insect borers, termites, microorganisms(fungi &amp; lichens).</a:t>
            </a:r>
          </a:p>
          <a:p>
            <a:pPr algn="just">
              <a:buFont typeface="Wingdings" pitchFamily="2" charset="2"/>
              <a:buChar char="§"/>
            </a:pPr>
            <a:r>
              <a:rPr lang="en-US" sz="2000" dirty="0" smtClean="0">
                <a:latin typeface="Arial" pitchFamily="34" charset="0"/>
                <a:cs typeface="Arial" pitchFamily="34" charset="0"/>
              </a:rPr>
              <a:t>Borax powder, penta-chlorophenol  can  be  sprayed.</a:t>
            </a:r>
          </a:p>
        </p:txBody>
      </p:sp>
    </p:spTree>
    <p:extLst>
      <p:ext uri="{BB962C8B-B14F-4D97-AF65-F5344CB8AC3E}">
        <p14:creationId xmlns:p14="http://schemas.microsoft.com/office/powerpoint/2010/main" val="3998735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4501" y="1305342"/>
            <a:ext cx="10608816" cy="5047536"/>
          </a:xfrm>
          <a:prstGeom prst="rect">
            <a:avLst/>
          </a:prstGeom>
        </p:spPr>
        <p:txBody>
          <a:bodyPr wrap="square">
            <a:spAutoFit/>
          </a:bodyPr>
          <a:lstStyle/>
          <a:p>
            <a:pPr algn="just"/>
            <a:r>
              <a:rPr lang="en-US" sz="1900" b="1" u="sng" dirty="0" smtClean="0">
                <a:latin typeface="Arial" pitchFamily="34" charset="0"/>
                <a:cs typeface="Arial" pitchFamily="34" charset="0"/>
              </a:rPr>
              <a:t>ACIDS:  </a:t>
            </a:r>
            <a:r>
              <a:rPr lang="en-US" sz="1900" dirty="0" smtClean="0">
                <a:latin typeface="Arial" pitchFamily="34" charset="0"/>
                <a:cs typeface="Arial" pitchFamily="34" charset="0"/>
              </a:rPr>
              <a:t>Should be store under ventilated, cool places on concrete floor with a layer of 5cm sand,</a:t>
            </a:r>
          </a:p>
          <a:p>
            <a:pPr algn="just"/>
            <a:r>
              <a:rPr lang="en-US" sz="1900" dirty="0" smtClean="0">
                <a:latin typeface="Arial" pitchFamily="34" charset="0"/>
                <a:cs typeface="Arial" pitchFamily="34" charset="0"/>
              </a:rPr>
              <a:t>Avoid sunlight and using shelves for storage,</a:t>
            </a:r>
          </a:p>
          <a:p>
            <a:pPr algn="just"/>
            <a:r>
              <a:rPr lang="en-US" sz="1900" dirty="0" smtClean="0">
                <a:latin typeface="Arial" pitchFamily="34" charset="0"/>
                <a:cs typeface="Arial" pitchFamily="34" charset="0"/>
              </a:rPr>
              <a:t>Usage of rubber gloves and gum boots while handling acids is must,</a:t>
            </a:r>
          </a:p>
          <a:p>
            <a:pPr algn="just"/>
            <a:r>
              <a:rPr lang="en-US" sz="1900" dirty="0" smtClean="0">
                <a:latin typeface="Arial" pitchFamily="34" charset="0"/>
                <a:cs typeface="Arial" pitchFamily="34" charset="0"/>
              </a:rPr>
              <a:t>A neutralizing solution of 10% bicarbonate of soda should be kept ready to prevent from accidents.</a:t>
            </a:r>
          </a:p>
          <a:p>
            <a:pPr algn="just"/>
            <a:r>
              <a:rPr lang="en-US" sz="1900" dirty="0" smtClean="0">
                <a:latin typeface="Arial" pitchFamily="34" charset="0"/>
                <a:cs typeface="Arial" pitchFamily="34" charset="0"/>
              </a:rPr>
              <a:t>This solution should also sprayed on the four walls gently to prevent from corrosion of walls periodically.</a:t>
            </a:r>
          </a:p>
          <a:p>
            <a:pPr algn="just"/>
            <a:r>
              <a:rPr lang="en-US" sz="1900" dirty="0" smtClean="0">
                <a:latin typeface="Arial" pitchFamily="34" charset="0"/>
                <a:cs typeface="Arial" pitchFamily="34" charset="0"/>
              </a:rPr>
              <a:t>The containers(porcelain jars) should be covered with molten paraffin wax.</a:t>
            </a:r>
          </a:p>
          <a:p>
            <a:pPr algn="just"/>
            <a:endParaRPr lang="en-US" sz="1900" dirty="0" smtClean="0">
              <a:latin typeface="Arial" pitchFamily="34" charset="0"/>
              <a:cs typeface="Arial" pitchFamily="34" charset="0"/>
            </a:endParaRPr>
          </a:p>
          <a:p>
            <a:pPr algn="just"/>
            <a:endParaRPr lang="en-US" sz="1900" dirty="0" smtClean="0">
              <a:latin typeface="Arial" pitchFamily="34" charset="0"/>
              <a:cs typeface="Arial" pitchFamily="34" charset="0"/>
            </a:endParaRPr>
          </a:p>
          <a:p>
            <a:pPr algn="just"/>
            <a:r>
              <a:rPr lang="en-US" sz="1900" b="1" u="sng" dirty="0" smtClean="0">
                <a:latin typeface="Arial" pitchFamily="34" charset="0"/>
                <a:cs typeface="Arial" pitchFamily="34" charset="0"/>
              </a:rPr>
              <a:t>BATTERIES: </a:t>
            </a:r>
            <a:r>
              <a:rPr lang="en-US" sz="1900" dirty="0" smtClean="0">
                <a:latin typeface="Arial" pitchFamily="34" charset="0"/>
                <a:cs typeface="Arial" pitchFamily="34" charset="0"/>
              </a:rPr>
              <a:t>Should be stored in separate godowns under air ventilated(free circulation of air), humid free atmosphere.</a:t>
            </a:r>
          </a:p>
          <a:p>
            <a:pPr algn="just"/>
            <a:r>
              <a:rPr lang="en-US" sz="1900" dirty="0" smtClean="0">
                <a:latin typeface="Arial" pitchFamily="34" charset="0"/>
                <a:cs typeface="Arial" pitchFamily="34" charset="0"/>
              </a:rPr>
              <a:t>The terminals should be waxed (with petroleum jelly) for charged batteries like Lead Acid Batteries,</a:t>
            </a:r>
          </a:p>
          <a:p>
            <a:pPr algn="just"/>
            <a:r>
              <a:rPr lang="en-US" sz="1900" dirty="0" smtClean="0">
                <a:latin typeface="Arial" pitchFamily="34" charset="0"/>
                <a:cs typeface="Arial" pitchFamily="34" charset="0"/>
              </a:rPr>
              <a:t>Torch cells should be stacked under OEM packing condition under cool places.</a:t>
            </a:r>
          </a:p>
          <a:p>
            <a:pPr algn="just"/>
            <a:r>
              <a:rPr lang="en-US" sz="1900" dirty="0" smtClean="0">
                <a:latin typeface="Arial" pitchFamily="34" charset="0"/>
                <a:cs typeface="Arial" pitchFamily="34" charset="0"/>
              </a:rPr>
              <a:t>The shelf life of batteries enhanced by taking above precautions.</a:t>
            </a:r>
          </a:p>
          <a:p>
            <a:pPr algn="ctr">
              <a:buNone/>
            </a:pPr>
            <a:endParaRPr lang="en-US" dirty="0" smtClean="0"/>
          </a:p>
        </p:txBody>
      </p:sp>
    </p:spTree>
    <p:extLst>
      <p:ext uri="{BB962C8B-B14F-4D97-AF65-F5344CB8AC3E}">
        <p14:creationId xmlns:p14="http://schemas.microsoft.com/office/powerpoint/2010/main" val="3998735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4501" y="1305342"/>
            <a:ext cx="10608816" cy="369332"/>
          </a:xfrm>
          <a:prstGeom prst="rect">
            <a:avLst/>
          </a:prstGeom>
        </p:spPr>
        <p:txBody>
          <a:bodyPr wrap="square">
            <a:spAutoFit/>
          </a:bodyPr>
          <a:lstStyle/>
          <a:p>
            <a:pPr algn="ctr">
              <a:buNone/>
            </a:pPr>
            <a:endParaRPr lang="en-US" dirty="0" smtClean="0"/>
          </a:p>
        </p:txBody>
      </p:sp>
      <p:sp>
        <p:nvSpPr>
          <p:cNvPr id="3" name="Rectangle 2"/>
          <p:cNvSpPr/>
          <p:nvPr/>
        </p:nvSpPr>
        <p:spPr>
          <a:xfrm>
            <a:off x="861133" y="1443840"/>
            <a:ext cx="10135521" cy="4093428"/>
          </a:xfrm>
          <a:prstGeom prst="rect">
            <a:avLst/>
          </a:prstGeom>
        </p:spPr>
        <p:txBody>
          <a:bodyPr wrap="square">
            <a:spAutoFit/>
          </a:bodyPr>
          <a:lstStyle/>
          <a:p>
            <a:pPr algn="just"/>
            <a:r>
              <a:rPr lang="en-US" sz="2000" b="1" u="sng" dirty="0" smtClean="0">
                <a:latin typeface="Arial" pitchFamily="34" charset="0"/>
                <a:cs typeface="Arial" pitchFamily="34" charset="0"/>
              </a:rPr>
              <a:t>Calcium Carbide:  </a:t>
            </a:r>
            <a:r>
              <a:rPr lang="en-US" sz="2000" dirty="0" smtClean="0">
                <a:latin typeface="Arial" pitchFamily="34" charset="0"/>
                <a:cs typeface="Arial" pitchFamily="34" charset="0"/>
              </a:rPr>
              <a:t>Should always be kept away from moisture and water and should be kept under uninhabited/isolated godowns with completely dry, well ventilated rooms.</a:t>
            </a:r>
          </a:p>
          <a:p>
            <a:pPr algn="just">
              <a:buFont typeface="Wingdings" pitchFamily="2" charset="2"/>
              <a:buChar char="Ø"/>
            </a:pPr>
            <a:r>
              <a:rPr lang="en-US" sz="2000" dirty="0" smtClean="0">
                <a:latin typeface="Arial" pitchFamily="34" charset="0"/>
                <a:cs typeface="Arial" pitchFamily="34" charset="0"/>
              </a:rPr>
              <a:t>Produces inflammable gas Acetylene if contacts with moisture or water.</a:t>
            </a:r>
          </a:p>
          <a:p>
            <a:pPr algn="just">
              <a:buFont typeface="Wingdings" pitchFamily="2" charset="2"/>
              <a:buChar char="Ø"/>
            </a:pPr>
            <a:r>
              <a:rPr lang="en-US" sz="2000" dirty="0" smtClean="0">
                <a:latin typeface="Arial" pitchFamily="34" charset="0"/>
                <a:cs typeface="Arial" pitchFamily="34" charset="0"/>
              </a:rPr>
              <a:t>Hence, the stocked quantity should always be less than 28 lbs(pounds) ( or approximately 12 Kgs) only (for private parties it is 5 Kgs only). To stock more than this, requires a license from Ministry of Industry(GOI circular dt.18-02-87)</a:t>
            </a:r>
          </a:p>
          <a:p>
            <a:pPr algn="just">
              <a:buFont typeface="Wingdings" pitchFamily="2" charset="2"/>
              <a:buChar char="Ø"/>
            </a:pPr>
            <a:endParaRPr lang="en-US" sz="2000" dirty="0" smtClean="0">
              <a:latin typeface="Arial" pitchFamily="34" charset="0"/>
              <a:cs typeface="Arial" pitchFamily="34" charset="0"/>
            </a:endParaRPr>
          </a:p>
          <a:p>
            <a:pPr algn="just">
              <a:buFont typeface="Wingdings" pitchFamily="2" charset="2"/>
              <a:buChar char="Ø"/>
            </a:pPr>
            <a:endParaRPr lang="en-US" sz="2000" dirty="0" smtClean="0">
              <a:latin typeface="Arial" pitchFamily="34" charset="0"/>
              <a:cs typeface="Arial" pitchFamily="34" charset="0"/>
            </a:endParaRPr>
          </a:p>
          <a:p>
            <a:pPr algn="just"/>
            <a:endParaRPr lang="en-US" sz="2000" dirty="0" smtClean="0">
              <a:latin typeface="Arial" pitchFamily="34" charset="0"/>
              <a:cs typeface="Arial" pitchFamily="34" charset="0"/>
            </a:endParaRPr>
          </a:p>
          <a:p>
            <a:pPr algn="just"/>
            <a:r>
              <a:rPr lang="en-US" sz="2000" b="1" u="sng" dirty="0" smtClean="0">
                <a:latin typeface="Arial" pitchFamily="34" charset="0"/>
                <a:cs typeface="Arial" pitchFamily="34" charset="0"/>
              </a:rPr>
              <a:t>ELECTRODES:</a:t>
            </a:r>
            <a:r>
              <a:rPr lang="en-US" sz="2000" dirty="0" smtClean="0">
                <a:latin typeface="Arial" pitchFamily="34" charset="0"/>
                <a:cs typeface="Arial" pitchFamily="34" charset="0"/>
              </a:rPr>
              <a:t>  Should kept in OEM packing(usually metal containers) under dry, humid free atmosphere.  </a:t>
            </a:r>
          </a:p>
          <a:p>
            <a:pPr algn="just">
              <a:buFont typeface="Wingdings" pitchFamily="2" charset="2"/>
              <a:buChar char="Ø"/>
            </a:pPr>
            <a:r>
              <a:rPr lang="en-US" sz="2000" dirty="0" smtClean="0">
                <a:latin typeface="Arial" pitchFamily="34" charset="0"/>
                <a:cs typeface="Arial" pitchFamily="34" charset="0"/>
              </a:rPr>
              <a:t>During rainy seasons should kept under heat providing arrangements(like big ovens) to prevent the formation flux coating on their surfaces.</a:t>
            </a:r>
          </a:p>
        </p:txBody>
      </p:sp>
    </p:spTree>
    <p:extLst>
      <p:ext uri="{BB962C8B-B14F-4D97-AF65-F5344CB8AC3E}">
        <p14:creationId xmlns:p14="http://schemas.microsoft.com/office/powerpoint/2010/main" val="3998735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4501" y="1305342"/>
            <a:ext cx="10608816" cy="369332"/>
          </a:xfrm>
          <a:prstGeom prst="rect">
            <a:avLst/>
          </a:prstGeom>
        </p:spPr>
        <p:txBody>
          <a:bodyPr wrap="square">
            <a:spAutoFit/>
          </a:bodyPr>
          <a:lstStyle/>
          <a:p>
            <a:pPr algn="ctr">
              <a:buNone/>
            </a:pPr>
            <a:endParaRPr lang="en-US" dirty="0" smtClean="0"/>
          </a:p>
        </p:txBody>
      </p:sp>
      <p:sp>
        <p:nvSpPr>
          <p:cNvPr id="3" name="Rectangle 2"/>
          <p:cNvSpPr/>
          <p:nvPr/>
        </p:nvSpPr>
        <p:spPr>
          <a:xfrm>
            <a:off x="834501" y="1305342"/>
            <a:ext cx="10254790" cy="4678204"/>
          </a:xfrm>
          <a:prstGeom prst="rect">
            <a:avLst/>
          </a:prstGeom>
        </p:spPr>
        <p:txBody>
          <a:bodyPr wrap="square">
            <a:spAutoFit/>
          </a:bodyPr>
          <a:lstStyle/>
          <a:p>
            <a:pPr algn="just"/>
            <a:r>
              <a:rPr lang="en-US" sz="2000" b="1" u="sng" dirty="0" smtClean="0">
                <a:latin typeface="Arial" pitchFamily="34" charset="0"/>
                <a:cs typeface="Arial" pitchFamily="34" charset="0"/>
              </a:rPr>
              <a:t>Paints,Enamels,Varnishes: </a:t>
            </a:r>
            <a:r>
              <a:rPr lang="en-US" sz="2000" dirty="0" smtClean="0">
                <a:latin typeface="Arial" pitchFamily="34" charset="0"/>
                <a:cs typeface="Arial" pitchFamily="34" charset="0"/>
              </a:rPr>
              <a:t>“A paint is a mixture of pigment-binder-thinner”.  Sedimentation and thickening are common phenomenon in paints, hence periodical rolling is must to prevent this.</a:t>
            </a:r>
          </a:p>
          <a:p>
            <a:pPr algn="just">
              <a:buFont typeface="Wingdings" pitchFamily="2" charset="2"/>
              <a:buChar char="Ø"/>
            </a:pPr>
            <a:r>
              <a:rPr lang="en-US" sz="2000" dirty="0" smtClean="0">
                <a:latin typeface="Arial" pitchFamily="34" charset="0"/>
                <a:cs typeface="Arial" pitchFamily="34" charset="0"/>
              </a:rPr>
              <a:t>Periodical Rolling Register should invariably maintain in a paint stocking wards duly signed by the Ward custodian, Assistant Depot who rolled down and CDMS/Genl.</a:t>
            </a:r>
          </a:p>
          <a:p>
            <a:pPr algn="just"/>
            <a:endParaRPr lang="en-US" sz="2000" dirty="0" smtClean="0">
              <a:latin typeface="Arial" pitchFamily="34" charset="0"/>
              <a:cs typeface="Arial" pitchFamily="34" charset="0"/>
            </a:endParaRPr>
          </a:p>
          <a:p>
            <a:pPr algn="just">
              <a:buFont typeface="Wingdings" pitchFamily="2" charset="2"/>
              <a:buChar char="Ø"/>
            </a:pPr>
            <a:r>
              <a:rPr lang="en-US" sz="2000" dirty="0" smtClean="0">
                <a:latin typeface="Arial" pitchFamily="34" charset="0"/>
                <a:cs typeface="Arial" pitchFamily="34" charset="0"/>
              </a:rPr>
              <a:t>Paints should always stores in cool godowns to minimize the loss of volatile solvents (thinners).</a:t>
            </a:r>
          </a:p>
          <a:p>
            <a:pPr algn="just"/>
            <a:endParaRPr lang="en-US" sz="2000" dirty="0" smtClean="0">
              <a:latin typeface="Arial" pitchFamily="34" charset="0"/>
              <a:cs typeface="Arial" pitchFamily="34" charset="0"/>
            </a:endParaRPr>
          </a:p>
          <a:p>
            <a:pPr algn="just"/>
            <a:r>
              <a:rPr lang="en-US" sz="2000" b="1" u="sng" dirty="0" smtClean="0">
                <a:latin typeface="Arial" pitchFamily="34" charset="0"/>
                <a:cs typeface="Arial" pitchFamily="34" charset="0"/>
              </a:rPr>
              <a:t>Explosives(Fog Signals):</a:t>
            </a:r>
            <a:r>
              <a:rPr lang="en-US" sz="2000" dirty="0" smtClean="0">
                <a:latin typeface="Arial" pitchFamily="34" charset="0"/>
                <a:cs typeface="Arial" pitchFamily="34" charset="0"/>
              </a:rPr>
              <a:t>  Should be stores in fire-proof , closed, secured godowns.</a:t>
            </a:r>
          </a:p>
          <a:p>
            <a:pPr marL="342900" indent="-342900" algn="just">
              <a:buFont typeface="Wingdings" pitchFamily="2" charset="2"/>
              <a:buChar char="Ø"/>
            </a:pPr>
            <a:r>
              <a:rPr lang="en-US" sz="2000" dirty="0" smtClean="0">
                <a:latin typeface="Arial" pitchFamily="34" charset="0"/>
                <a:cs typeface="Arial" pitchFamily="34" charset="0"/>
              </a:rPr>
              <a:t>Generally supplied in metallic tin containers covered and packed by wooden boxes.</a:t>
            </a:r>
          </a:p>
          <a:p>
            <a:pPr marL="342900" indent="-342900" algn="just"/>
            <a:endParaRPr lang="en-US" sz="2000" dirty="0" smtClean="0">
              <a:latin typeface="Arial" pitchFamily="34" charset="0"/>
              <a:cs typeface="Arial" pitchFamily="34" charset="0"/>
            </a:endParaRPr>
          </a:p>
          <a:p>
            <a:pPr marL="342900" indent="-342900" algn="just">
              <a:buFont typeface="Wingdings" pitchFamily="2" charset="2"/>
              <a:buChar char="Ø"/>
            </a:pPr>
            <a:r>
              <a:rPr lang="en-US" sz="2000" dirty="0" smtClean="0">
                <a:latin typeface="Arial" pitchFamily="34" charset="0"/>
                <a:cs typeface="Arial" pitchFamily="34" charset="0"/>
              </a:rPr>
              <a:t>According to Indian Explosive Rules-1914, Division-I, Clause-B, Railways not require any license to purchasing, stocking and distributing.</a:t>
            </a:r>
          </a:p>
          <a:p>
            <a:endParaRPr lang="en-US" dirty="0" smtClean="0"/>
          </a:p>
        </p:txBody>
      </p:sp>
    </p:spTree>
    <p:extLst>
      <p:ext uri="{BB962C8B-B14F-4D97-AF65-F5344CB8AC3E}">
        <p14:creationId xmlns:p14="http://schemas.microsoft.com/office/powerpoint/2010/main" val="3998735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4501" y="1305342"/>
            <a:ext cx="10608816" cy="369332"/>
          </a:xfrm>
          <a:prstGeom prst="rect">
            <a:avLst/>
          </a:prstGeom>
        </p:spPr>
        <p:txBody>
          <a:bodyPr wrap="square">
            <a:spAutoFit/>
          </a:bodyPr>
          <a:lstStyle/>
          <a:p>
            <a:pPr algn="ctr">
              <a:buNone/>
            </a:pPr>
            <a:endParaRPr lang="en-US" dirty="0" smtClean="0"/>
          </a:p>
        </p:txBody>
      </p:sp>
      <p:sp>
        <p:nvSpPr>
          <p:cNvPr id="3" name="Rectangle 2"/>
          <p:cNvSpPr/>
          <p:nvPr/>
        </p:nvSpPr>
        <p:spPr>
          <a:xfrm>
            <a:off x="861133" y="1443840"/>
            <a:ext cx="10058401" cy="4478149"/>
          </a:xfrm>
          <a:prstGeom prst="rect">
            <a:avLst/>
          </a:prstGeom>
        </p:spPr>
        <p:txBody>
          <a:bodyPr wrap="square">
            <a:spAutoFit/>
          </a:bodyPr>
          <a:lstStyle/>
          <a:p>
            <a:pPr algn="just"/>
            <a:r>
              <a:rPr lang="en-US" sz="1900" b="1" u="sng" dirty="0" smtClean="0">
                <a:latin typeface="Arial" pitchFamily="34" charset="0"/>
                <a:cs typeface="Arial" pitchFamily="34" charset="0"/>
              </a:rPr>
              <a:t>Clothes, Garments, Textiles: </a:t>
            </a:r>
            <a:r>
              <a:rPr lang="en-US" sz="1900" b="1" dirty="0" smtClean="0">
                <a:latin typeface="Arial" pitchFamily="34" charset="0"/>
                <a:cs typeface="Arial" pitchFamily="34" charset="0"/>
              </a:rPr>
              <a:t>  S</a:t>
            </a:r>
            <a:r>
              <a:rPr lang="en-US" sz="1900" dirty="0" smtClean="0">
                <a:latin typeface="Arial" pitchFamily="34" charset="0"/>
                <a:cs typeface="Arial" pitchFamily="34" charset="0"/>
              </a:rPr>
              <a:t>hould be stocked in Steel Almirahs(closed or open) reasonably free from moisture.</a:t>
            </a:r>
          </a:p>
          <a:p>
            <a:pPr algn="just">
              <a:buFont typeface="Wingdings" pitchFamily="2" charset="2"/>
              <a:buChar char="Ø"/>
            </a:pPr>
            <a:r>
              <a:rPr lang="en-US" sz="1900" dirty="0" smtClean="0">
                <a:latin typeface="Arial" pitchFamily="34" charset="0"/>
                <a:cs typeface="Arial" pitchFamily="34" charset="0"/>
              </a:rPr>
              <a:t>Should be wrapped with paper in these garments duly using napthalene balls.</a:t>
            </a:r>
          </a:p>
          <a:p>
            <a:pPr algn="just"/>
            <a:endParaRPr lang="en-US" sz="1900" dirty="0" smtClean="0">
              <a:latin typeface="Arial" pitchFamily="34" charset="0"/>
              <a:cs typeface="Arial" pitchFamily="34" charset="0"/>
            </a:endParaRPr>
          </a:p>
          <a:p>
            <a:pPr algn="just">
              <a:buFont typeface="Wingdings" pitchFamily="2" charset="2"/>
              <a:buChar char="Ø"/>
            </a:pPr>
            <a:r>
              <a:rPr lang="en-US" sz="1900" dirty="0" smtClean="0">
                <a:latin typeface="Arial" pitchFamily="34" charset="0"/>
                <a:cs typeface="Arial" pitchFamily="34" charset="0"/>
              </a:rPr>
              <a:t>High temperatures degrades the colour of the cloth, hence avoided.</a:t>
            </a:r>
          </a:p>
          <a:p>
            <a:pPr algn="just">
              <a:buFont typeface="Wingdings" pitchFamily="2" charset="2"/>
              <a:buChar char="Ø"/>
            </a:pPr>
            <a:endParaRPr lang="en-US" sz="1900" dirty="0" smtClean="0">
              <a:latin typeface="Arial" pitchFamily="34" charset="0"/>
              <a:cs typeface="Arial" pitchFamily="34" charset="0"/>
            </a:endParaRPr>
          </a:p>
          <a:p>
            <a:pPr algn="just"/>
            <a:endParaRPr lang="en-US" sz="1900" dirty="0" smtClean="0">
              <a:latin typeface="Arial" pitchFamily="34" charset="0"/>
              <a:cs typeface="Arial" pitchFamily="34" charset="0"/>
            </a:endParaRPr>
          </a:p>
          <a:p>
            <a:pPr algn="just"/>
            <a:r>
              <a:rPr lang="en-US" sz="1900" b="1" u="sng" dirty="0" smtClean="0">
                <a:latin typeface="Arial" pitchFamily="34" charset="0"/>
                <a:cs typeface="Arial" pitchFamily="34" charset="0"/>
              </a:rPr>
              <a:t>Lubricants, Grease:</a:t>
            </a:r>
            <a:r>
              <a:rPr lang="en-US" sz="1900" b="1" dirty="0" smtClean="0">
                <a:latin typeface="Arial" pitchFamily="34" charset="0"/>
                <a:cs typeface="Arial" pitchFamily="34" charset="0"/>
              </a:rPr>
              <a:t>   </a:t>
            </a:r>
            <a:r>
              <a:rPr lang="en-US" sz="1900" dirty="0" smtClean="0">
                <a:latin typeface="Arial" pitchFamily="34" charset="0"/>
                <a:cs typeface="Arial" pitchFamily="34" charset="0"/>
              </a:rPr>
              <a:t>Lubricants like engine oils, cutting oils, hydraulic oils, gear oils, linseed oils etc., the barrels should be kept in 3 ‘O’ Clock – 9 ‘O’ Clock Position (horizontally) for ease to loading/unloading practices and to identify leakages, in any.</a:t>
            </a:r>
          </a:p>
          <a:p>
            <a:pPr algn="just"/>
            <a:endParaRPr lang="en-US" sz="1900" dirty="0" smtClean="0">
              <a:latin typeface="Arial" pitchFamily="34" charset="0"/>
              <a:cs typeface="Arial" pitchFamily="34" charset="0"/>
            </a:endParaRPr>
          </a:p>
          <a:p>
            <a:pPr algn="just">
              <a:buFont typeface="Wingdings" pitchFamily="2" charset="2"/>
              <a:buChar char="Ø"/>
            </a:pPr>
            <a:r>
              <a:rPr lang="en-US" sz="1900" dirty="0" smtClean="0">
                <a:latin typeface="Arial" pitchFamily="34" charset="0"/>
                <a:cs typeface="Arial" pitchFamily="34" charset="0"/>
              </a:rPr>
              <a:t>Grease Barrels should always be in 6 ‘O’ Clock – 12 ‘O’ Clock Position (vertically).</a:t>
            </a:r>
          </a:p>
          <a:p>
            <a:pPr algn="just"/>
            <a:endParaRPr lang="en-US" sz="1900" dirty="0" smtClean="0">
              <a:latin typeface="Arial" pitchFamily="34" charset="0"/>
              <a:cs typeface="Arial" pitchFamily="34" charset="0"/>
            </a:endParaRPr>
          </a:p>
          <a:p>
            <a:pPr algn="just">
              <a:buFont typeface="Wingdings" pitchFamily="2" charset="2"/>
              <a:buChar char="Ø"/>
            </a:pPr>
            <a:r>
              <a:rPr lang="en-US" sz="1900" dirty="0" smtClean="0">
                <a:latin typeface="Arial" pitchFamily="34" charset="0"/>
                <a:cs typeface="Arial" pitchFamily="34" charset="0"/>
              </a:rPr>
              <a:t>Periodical inspections should be carried out to spot leaks or rusting of the barrels.</a:t>
            </a:r>
          </a:p>
          <a:p>
            <a:pPr algn="just"/>
            <a:endParaRPr lang="en-US" sz="1900" dirty="0" smtClean="0">
              <a:latin typeface="Arial" pitchFamily="34" charset="0"/>
              <a:cs typeface="Arial" pitchFamily="34" charset="0"/>
            </a:endParaRPr>
          </a:p>
        </p:txBody>
      </p:sp>
    </p:spTree>
    <p:extLst>
      <p:ext uri="{BB962C8B-B14F-4D97-AF65-F5344CB8AC3E}">
        <p14:creationId xmlns:p14="http://schemas.microsoft.com/office/powerpoint/2010/main" val="399873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377" y="1050252"/>
            <a:ext cx="9601196" cy="977330"/>
          </a:xfrm>
        </p:spPr>
        <p:txBody>
          <a:bodyPr>
            <a:normAutofit fontScale="90000"/>
          </a:bodyPr>
          <a:lstStyle/>
          <a:p>
            <a:r>
              <a:rPr lang="en-US" sz="5300" b="1" dirty="0" smtClean="0">
                <a:ln w="6600">
                  <a:solidFill>
                    <a:schemeClr val="accent2"/>
                  </a:solidFill>
                  <a:prstDash val="solid"/>
                </a:ln>
                <a:solidFill>
                  <a:srgbClr val="FFFFFF"/>
                </a:solidFill>
                <a:effectLst>
                  <a:outerShdw dist="38100" dir="2700000" algn="tl" rotWithShape="0">
                    <a:schemeClr val="accent2"/>
                  </a:outerShdw>
                </a:effectLst>
              </a:rPr>
              <a:t> </a:t>
            </a:r>
            <a:r>
              <a:rPr lang="en-US" sz="4800" b="1" dirty="0" smtClean="0">
                <a:latin typeface="Arial Black" pitchFamily="34" charset="0"/>
              </a:rPr>
              <a:t>Wards and Sections </a:t>
            </a:r>
            <a:r>
              <a:rPr lang="en-US" b="1" dirty="0">
                <a:ln w="6600">
                  <a:solidFill>
                    <a:schemeClr val="accent2"/>
                  </a:solidFill>
                  <a:prstDash val="solid"/>
                </a:ln>
                <a:solidFill>
                  <a:srgbClr val="FFFFFF"/>
                </a:solidFill>
                <a:effectLst>
                  <a:outerShdw dist="38100" dir="2700000" algn="tl" rotWithShape="0">
                    <a:schemeClr val="accent2"/>
                  </a:outerShdw>
                </a:effectLst>
              </a:rPr>
              <a:t/>
            </a:r>
            <a:br>
              <a:rPr lang="en-US" b="1" dirty="0">
                <a:ln w="6600">
                  <a:solidFill>
                    <a:schemeClr val="accent2"/>
                  </a:solidFill>
                  <a:prstDash val="solid"/>
                </a:ln>
                <a:solidFill>
                  <a:srgbClr val="FFFFFF"/>
                </a:solidFill>
                <a:effectLst>
                  <a:outerShdw dist="38100" dir="2700000" algn="tl" rotWithShape="0">
                    <a:schemeClr val="accent2"/>
                  </a:outerShdw>
                </a:effectLst>
              </a:rPr>
            </a:br>
            <a:endParaRPr lang="en-US" dirty="0"/>
          </a:p>
        </p:txBody>
      </p:sp>
      <p:sp>
        <p:nvSpPr>
          <p:cNvPr id="3" name="Content Placeholder 2"/>
          <p:cNvSpPr>
            <a:spLocks noGrp="1"/>
          </p:cNvSpPr>
          <p:nvPr>
            <p:ph idx="1"/>
          </p:nvPr>
        </p:nvSpPr>
        <p:spPr>
          <a:xfrm>
            <a:off x="1105231" y="1884459"/>
            <a:ext cx="9955907" cy="3994501"/>
          </a:xfrm>
        </p:spPr>
        <p:txBody>
          <a:bodyPr>
            <a:normAutofit lnSpcReduction="10000"/>
          </a:bodyPr>
          <a:lstStyle/>
          <a:p>
            <a:endParaRPr lang="en-US" dirty="0" smtClean="0"/>
          </a:p>
          <a:p>
            <a:pPr algn="just"/>
            <a:r>
              <a:rPr lang="en-US" dirty="0" smtClean="0">
                <a:latin typeface="Arial" pitchFamily="34" charset="0"/>
                <a:cs typeface="Arial" pitchFamily="34" charset="0"/>
              </a:rPr>
              <a:t>The work in a </a:t>
            </a:r>
            <a:r>
              <a:rPr lang="en-US" b="1" dirty="0" smtClean="0">
                <a:latin typeface="Arial" pitchFamily="34" charset="0"/>
                <a:cs typeface="Arial" pitchFamily="34" charset="0"/>
              </a:rPr>
              <a:t>Stores Depot </a:t>
            </a:r>
            <a:r>
              <a:rPr lang="en-US" dirty="0" smtClean="0">
                <a:latin typeface="Arial" pitchFamily="34" charset="0"/>
                <a:cs typeface="Arial" pitchFamily="34" charset="0"/>
              </a:rPr>
              <a:t>consists of :</a:t>
            </a:r>
          </a:p>
          <a:p>
            <a:pPr lvl="0" algn="just"/>
            <a:r>
              <a:rPr lang="en-US" dirty="0" smtClean="0">
                <a:latin typeface="Arial" pitchFamily="34" charset="0"/>
                <a:cs typeface="Arial" pitchFamily="34" charset="0"/>
              </a:rPr>
              <a:t>(a)    </a:t>
            </a:r>
            <a:r>
              <a:rPr lang="en-US" b="1" dirty="0" smtClean="0">
                <a:latin typeface="Arial" pitchFamily="34" charset="0"/>
                <a:cs typeface="Arial" pitchFamily="34" charset="0"/>
              </a:rPr>
              <a:t>Receipt</a:t>
            </a:r>
            <a:r>
              <a:rPr lang="en-US" dirty="0" smtClean="0">
                <a:latin typeface="Arial" pitchFamily="34" charset="0"/>
                <a:cs typeface="Arial" pitchFamily="34" charset="0"/>
              </a:rPr>
              <a:t> and </a:t>
            </a:r>
            <a:r>
              <a:rPr lang="en-US" b="1" dirty="0" smtClean="0">
                <a:latin typeface="Arial" pitchFamily="34" charset="0"/>
                <a:cs typeface="Arial" pitchFamily="34" charset="0"/>
              </a:rPr>
              <a:t>Inspection</a:t>
            </a:r>
            <a:r>
              <a:rPr lang="en-US" dirty="0" smtClean="0">
                <a:latin typeface="Arial" pitchFamily="34" charset="0"/>
                <a:cs typeface="Arial" pitchFamily="34" charset="0"/>
              </a:rPr>
              <a:t> of Stores.</a:t>
            </a:r>
          </a:p>
          <a:p>
            <a:pPr lvl="0" algn="just"/>
            <a:r>
              <a:rPr lang="en-US" dirty="0" smtClean="0">
                <a:latin typeface="Arial" pitchFamily="34" charset="0"/>
                <a:cs typeface="Arial" pitchFamily="34" charset="0"/>
              </a:rPr>
              <a:t>(b)    </a:t>
            </a:r>
            <a:r>
              <a:rPr lang="en-US" b="1" dirty="0" smtClean="0">
                <a:latin typeface="Arial" pitchFamily="34" charset="0"/>
                <a:cs typeface="Arial" pitchFamily="34" charset="0"/>
              </a:rPr>
              <a:t>Storage</a:t>
            </a:r>
            <a:r>
              <a:rPr lang="en-US" dirty="0" smtClean="0">
                <a:latin typeface="Arial" pitchFamily="34" charset="0"/>
                <a:cs typeface="Arial" pitchFamily="34" charset="0"/>
              </a:rPr>
              <a:t> and </a:t>
            </a:r>
            <a:r>
              <a:rPr lang="en-US" b="1" dirty="0" smtClean="0">
                <a:latin typeface="Arial" pitchFamily="34" charset="0"/>
                <a:cs typeface="Arial" pitchFamily="34" charset="0"/>
              </a:rPr>
              <a:t>Issue</a:t>
            </a:r>
            <a:r>
              <a:rPr lang="en-US" dirty="0" smtClean="0">
                <a:latin typeface="Arial" pitchFamily="34" charset="0"/>
                <a:cs typeface="Arial" pitchFamily="34" charset="0"/>
              </a:rPr>
              <a:t> of Materials.</a:t>
            </a:r>
          </a:p>
          <a:p>
            <a:pPr lvl="0" algn="just"/>
            <a:r>
              <a:rPr lang="en-US" dirty="0" smtClean="0">
                <a:latin typeface="Arial" pitchFamily="34" charset="0"/>
                <a:cs typeface="Arial" pitchFamily="34" charset="0"/>
              </a:rPr>
              <a:t>(c)  </a:t>
            </a:r>
            <a:r>
              <a:rPr lang="en-US" b="1" dirty="0" smtClean="0">
                <a:latin typeface="Arial" pitchFamily="34" charset="0"/>
                <a:cs typeface="Arial" pitchFamily="34" charset="0"/>
              </a:rPr>
              <a:t>Desptach</a:t>
            </a:r>
            <a:r>
              <a:rPr lang="en-US" dirty="0" smtClean="0">
                <a:latin typeface="Arial" pitchFamily="34" charset="0"/>
                <a:cs typeface="Arial" pitchFamily="34" charset="0"/>
              </a:rPr>
              <a:t> of Materials.</a:t>
            </a:r>
          </a:p>
          <a:p>
            <a:pPr lvl="0" algn="just"/>
            <a:r>
              <a:rPr lang="en-US" dirty="0" smtClean="0">
                <a:latin typeface="Arial" pitchFamily="34" charset="0"/>
                <a:cs typeface="Arial" pitchFamily="34" charset="0"/>
              </a:rPr>
              <a:t>(d)   </a:t>
            </a:r>
            <a:r>
              <a:rPr lang="en-US" b="1" dirty="0" smtClean="0">
                <a:latin typeface="Arial" pitchFamily="34" charset="0"/>
                <a:cs typeface="Arial" pitchFamily="34" charset="0"/>
              </a:rPr>
              <a:t>Maintenance</a:t>
            </a:r>
            <a:r>
              <a:rPr lang="en-US" dirty="0" smtClean="0">
                <a:latin typeface="Arial" pitchFamily="34" charset="0"/>
                <a:cs typeface="Arial" pitchFamily="34" charset="0"/>
              </a:rPr>
              <a:t> of “Numerical" Ledgers/Bin cards.</a:t>
            </a:r>
          </a:p>
          <a:p>
            <a:pPr lvl="0" algn="just"/>
            <a:r>
              <a:rPr lang="en-US" dirty="0" smtClean="0">
                <a:latin typeface="Arial" pitchFamily="34" charset="0"/>
                <a:cs typeface="Arial" pitchFamily="34" charset="0"/>
              </a:rPr>
              <a:t>(e)   </a:t>
            </a:r>
            <a:r>
              <a:rPr lang="en-US" b="1" dirty="0" smtClean="0">
                <a:latin typeface="Arial" pitchFamily="34" charset="0"/>
                <a:cs typeface="Arial" pitchFamily="34" charset="0"/>
              </a:rPr>
              <a:t>Recoupment</a:t>
            </a:r>
            <a:r>
              <a:rPr lang="en-US" dirty="0" smtClean="0">
                <a:latin typeface="Arial" pitchFamily="34" charset="0"/>
                <a:cs typeface="Arial" pitchFamily="34" charset="0"/>
              </a:rPr>
              <a:t> of stocks.</a:t>
            </a:r>
          </a:p>
          <a:p>
            <a:pPr lvl="0" algn="just"/>
            <a:r>
              <a:rPr lang="en-US" dirty="0" smtClean="0">
                <a:latin typeface="Arial" pitchFamily="34" charset="0"/>
                <a:cs typeface="Arial" pitchFamily="34" charset="0"/>
              </a:rPr>
              <a:t>(f)  </a:t>
            </a:r>
            <a:r>
              <a:rPr lang="en-US" b="1" dirty="0" smtClean="0">
                <a:latin typeface="Arial" pitchFamily="34" charset="0"/>
                <a:cs typeface="Arial" pitchFamily="34" charset="0"/>
              </a:rPr>
              <a:t>Disposal</a:t>
            </a:r>
            <a:r>
              <a:rPr lang="en-US" dirty="0" smtClean="0">
                <a:latin typeface="Arial" pitchFamily="34" charset="0"/>
                <a:cs typeface="Arial" pitchFamily="34" charset="0"/>
              </a:rPr>
              <a:t> of </a:t>
            </a:r>
            <a:r>
              <a:rPr lang="en-US" b="1" dirty="0" smtClean="0">
                <a:latin typeface="Arial" pitchFamily="34" charset="0"/>
                <a:cs typeface="Arial" pitchFamily="34" charset="0"/>
              </a:rPr>
              <a:t>Surplus Stores </a:t>
            </a:r>
            <a:r>
              <a:rPr lang="en-US" dirty="0" smtClean="0">
                <a:latin typeface="Arial" pitchFamily="34" charset="0"/>
                <a:cs typeface="Arial" pitchFamily="34" charset="0"/>
              </a:rPr>
              <a:t>and </a:t>
            </a:r>
            <a:r>
              <a:rPr lang="en-US" b="1" dirty="0" smtClean="0">
                <a:latin typeface="Arial" pitchFamily="34" charset="0"/>
                <a:cs typeface="Arial" pitchFamily="34" charset="0"/>
              </a:rPr>
              <a:t>Scrap Materials</a:t>
            </a:r>
            <a:r>
              <a:rPr lang="en-US" dirty="0" smtClean="0">
                <a:latin typeface="Arial" pitchFamily="34" charset="0"/>
                <a:cs typeface="Arial" pitchFamily="34" charset="0"/>
              </a:rPr>
              <a:t>.</a:t>
            </a:r>
          </a:p>
          <a:p>
            <a:pPr algn="ctr"/>
            <a:endParaRPr lang="en-US" dirty="0"/>
          </a:p>
        </p:txBody>
      </p:sp>
    </p:spTree>
    <p:extLst>
      <p:ext uri="{BB962C8B-B14F-4D97-AF65-F5344CB8AC3E}">
        <p14:creationId xmlns:p14="http://schemas.microsoft.com/office/powerpoint/2010/main" val="42858719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5723" y="1349730"/>
            <a:ext cx="10608816" cy="369332"/>
          </a:xfrm>
          <a:prstGeom prst="rect">
            <a:avLst/>
          </a:prstGeom>
        </p:spPr>
        <p:txBody>
          <a:bodyPr wrap="square">
            <a:spAutoFit/>
          </a:bodyPr>
          <a:lstStyle/>
          <a:p>
            <a:pPr algn="ctr">
              <a:buNone/>
            </a:pPr>
            <a:endParaRPr lang="en-US" dirty="0" smtClean="0"/>
          </a:p>
        </p:txBody>
      </p:sp>
      <p:sp>
        <p:nvSpPr>
          <p:cNvPr id="3" name="Rectangle 2"/>
          <p:cNvSpPr/>
          <p:nvPr/>
        </p:nvSpPr>
        <p:spPr>
          <a:xfrm>
            <a:off x="1420426" y="1328430"/>
            <a:ext cx="10058401" cy="523220"/>
          </a:xfrm>
          <a:prstGeom prst="rect">
            <a:avLst/>
          </a:prstGeom>
        </p:spPr>
        <p:txBody>
          <a:bodyPr wrap="square">
            <a:spAutoFit/>
          </a:bodyPr>
          <a:lstStyle/>
          <a:p>
            <a:pPr algn="ctr"/>
            <a:r>
              <a:rPr lang="en-US" sz="2800" dirty="0" smtClean="0">
                <a:latin typeface="Arial Black" pitchFamily="34" charset="0"/>
              </a:rPr>
              <a:t>Issue and Distribution of Stores</a:t>
            </a:r>
            <a:endParaRPr lang="en-US" sz="2400" dirty="0" smtClean="0">
              <a:latin typeface="Arial Black" pitchFamily="34" charset="0"/>
            </a:endParaRPr>
          </a:p>
        </p:txBody>
      </p:sp>
      <p:sp>
        <p:nvSpPr>
          <p:cNvPr id="4" name="Rectangle 3"/>
          <p:cNvSpPr/>
          <p:nvPr/>
        </p:nvSpPr>
        <p:spPr>
          <a:xfrm>
            <a:off x="790114" y="2299642"/>
            <a:ext cx="10342484" cy="2862322"/>
          </a:xfrm>
          <a:prstGeom prst="rect">
            <a:avLst/>
          </a:prstGeom>
        </p:spPr>
        <p:txBody>
          <a:bodyPr wrap="square">
            <a:spAutoFit/>
          </a:bodyPr>
          <a:lstStyle/>
          <a:p>
            <a:pPr algn="just"/>
            <a:r>
              <a:rPr lang="en-US" dirty="0" smtClean="0">
                <a:latin typeface="Arial" pitchFamily="34" charset="0"/>
                <a:cs typeface="Arial" pitchFamily="34" charset="0"/>
              </a:rPr>
              <a:t>Stores Depot receives, inspects and stores various materials for the basic</a:t>
            </a:r>
            <a:br>
              <a:rPr lang="en-US" dirty="0" smtClean="0">
                <a:latin typeface="Arial" pitchFamily="34" charset="0"/>
                <a:cs typeface="Arial" pitchFamily="34" charset="0"/>
              </a:rPr>
            </a:br>
            <a:r>
              <a:rPr lang="en-US" dirty="0" smtClean="0">
                <a:latin typeface="Arial" pitchFamily="34" charset="0"/>
                <a:cs typeface="Arial" pitchFamily="34" charset="0"/>
              </a:rPr>
              <a:t>purpose of issuing them to various consumers of the Railways. </a:t>
            </a:r>
          </a:p>
          <a:p>
            <a:pPr algn="just"/>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Consumers may be various subordinates/officers of the divisions or other</a:t>
            </a:r>
            <a:br>
              <a:rPr lang="en-US" dirty="0" smtClean="0">
                <a:latin typeface="Arial" pitchFamily="34" charset="0"/>
                <a:cs typeface="Arial" pitchFamily="34" charset="0"/>
              </a:rPr>
            </a:br>
            <a:r>
              <a:rPr lang="en-US" dirty="0" smtClean="0">
                <a:latin typeface="Arial" pitchFamily="34" charset="0"/>
                <a:cs typeface="Arial" pitchFamily="34" charset="0"/>
              </a:rPr>
              <a:t>units such as workshop etc. </a:t>
            </a:r>
          </a:p>
          <a:p>
            <a:pPr algn="just"/>
            <a:endParaRPr lang="en-US" dirty="0" smtClean="0">
              <a:latin typeface="Arial" pitchFamily="34" charset="0"/>
              <a:cs typeface="Arial" pitchFamily="34" charset="0"/>
            </a:endParaRPr>
          </a:p>
          <a:p>
            <a:pPr algn="just"/>
            <a:r>
              <a:rPr lang="en-US" dirty="0" smtClean="0">
                <a:latin typeface="Arial" pitchFamily="34" charset="0"/>
                <a:cs typeface="Arial" pitchFamily="34" charset="0"/>
              </a:rPr>
              <a:t> They may require the materials either for maintenance and operation or for new works </a:t>
            </a:r>
          </a:p>
          <a:p>
            <a:pPr algn="just"/>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Therefore, the depot has to ensure a good system of issue of the materials to cater to all types of</a:t>
            </a:r>
            <a:br>
              <a:rPr lang="en-US" dirty="0" smtClean="0">
                <a:latin typeface="Arial" pitchFamily="34" charset="0"/>
                <a:cs typeface="Arial" pitchFamily="34" charset="0"/>
              </a:rPr>
            </a:br>
            <a:r>
              <a:rPr lang="en-US" dirty="0" smtClean="0">
                <a:latin typeface="Arial" pitchFamily="34" charset="0"/>
                <a:cs typeface="Arial" pitchFamily="34" charset="0"/>
              </a:rPr>
              <a:t>issues to all types of indenters </a:t>
            </a:r>
            <a:endParaRPr lang="en-US" dirty="0">
              <a:latin typeface="Arial" pitchFamily="34" charset="0"/>
              <a:cs typeface="Arial" pitchFamily="34" charset="0"/>
            </a:endParaRPr>
          </a:p>
        </p:txBody>
      </p:sp>
    </p:spTree>
    <p:extLst>
      <p:ext uri="{BB962C8B-B14F-4D97-AF65-F5344CB8AC3E}">
        <p14:creationId xmlns:p14="http://schemas.microsoft.com/office/powerpoint/2010/main" val="3998735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0932" y="1090604"/>
            <a:ext cx="10111666" cy="954107"/>
          </a:xfrm>
          <a:prstGeom prst="rect">
            <a:avLst/>
          </a:prstGeom>
        </p:spPr>
        <p:txBody>
          <a:bodyPr wrap="square">
            <a:spAutoFit/>
          </a:bodyPr>
          <a:lstStyle/>
          <a:p>
            <a:pPr algn="ctr"/>
            <a:r>
              <a:rPr lang="en-US" sz="2800" dirty="0" smtClean="0">
                <a:latin typeface="Arial Black" pitchFamily="34" charset="0"/>
              </a:rPr>
              <a:t>The system has to ensure following basic</a:t>
            </a:r>
            <a:br>
              <a:rPr lang="en-US" sz="2800" dirty="0" smtClean="0">
                <a:latin typeface="Arial Black" pitchFamily="34" charset="0"/>
              </a:rPr>
            </a:br>
            <a:r>
              <a:rPr lang="en-US" sz="2800" dirty="0" smtClean="0">
                <a:latin typeface="Arial Black" pitchFamily="34" charset="0"/>
              </a:rPr>
              <a:t>things in issuing</a:t>
            </a:r>
            <a:endParaRPr lang="en-US" sz="2800" dirty="0">
              <a:latin typeface="Arial Black" pitchFamily="34" charset="0"/>
            </a:endParaRPr>
          </a:p>
        </p:txBody>
      </p:sp>
      <p:sp>
        <p:nvSpPr>
          <p:cNvPr id="3" name="Rectangle 2"/>
          <p:cNvSpPr/>
          <p:nvPr/>
        </p:nvSpPr>
        <p:spPr>
          <a:xfrm>
            <a:off x="1127463" y="2274838"/>
            <a:ext cx="10005135" cy="2862322"/>
          </a:xfrm>
          <a:prstGeom prst="rect">
            <a:avLst/>
          </a:prstGeom>
        </p:spPr>
        <p:txBody>
          <a:bodyPr wrap="square">
            <a:spAutoFit/>
          </a:bodyPr>
          <a:lstStyle/>
          <a:p>
            <a:pPr marL="342900" indent="-342900" algn="just">
              <a:buAutoNum type="alphaLcParenBoth"/>
            </a:pPr>
            <a:r>
              <a:rPr lang="en-US" sz="2000" dirty="0" smtClean="0">
                <a:latin typeface="Arial" pitchFamily="34" charset="0"/>
                <a:cs typeface="Arial" pitchFamily="34" charset="0"/>
              </a:rPr>
              <a:t>Materials should be issued on proper authority i.e. there should</a:t>
            </a:r>
            <a:br>
              <a:rPr lang="en-US" sz="2000" dirty="0" smtClean="0">
                <a:latin typeface="Arial" pitchFamily="34" charset="0"/>
                <a:cs typeface="Arial" pitchFamily="34" charset="0"/>
              </a:rPr>
            </a:br>
            <a:r>
              <a:rPr lang="en-US" sz="2000" dirty="0" smtClean="0">
                <a:latin typeface="Arial" pitchFamily="34" charset="0"/>
                <a:cs typeface="Arial" pitchFamily="34" charset="0"/>
              </a:rPr>
              <a:t>be a proper requisition from the Indentor.</a:t>
            </a:r>
          </a:p>
          <a:p>
            <a:pPr marL="342900" indent="-342900" algn="just">
              <a:buAutoNum type="alphaLcParenBoth"/>
            </a:pPr>
            <a:endParaRPr lang="en-US" sz="2000" dirty="0" smtClean="0">
              <a:latin typeface="Arial" pitchFamily="34" charset="0"/>
              <a:cs typeface="Arial" pitchFamily="34" charset="0"/>
            </a:endParaRPr>
          </a:p>
          <a:p>
            <a:pPr marL="342900" indent="-342900" algn="just"/>
            <a:r>
              <a:rPr lang="en-US" sz="2000" dirty="0" smtClean="0">
                <a:latin typeface="Arial" pitchFamily="34" charset="0"/>
                <a:cs typeface="Arial" pitchFamily="34" charset="0"/>
              </a:rPr>
              <a:t>(b) There should be a proper system of keeping records of all requisitions submitted by the indentors </a:t>
            </a:r>
            <a:r>
              <a:rPr lang="en-US" sz="2000" dirty="0">
                <a:latin typeface="Arial" pitchFamily="34" charset="0"/>
                <a:cs typeface="Arial" pitchFamily="34" charset="0"/>
              </a:rPr>
              <a:t> </a:t>
            </a:r>
            <a:r>
              <a:rPr lang="en-US" sz="2000" dirty="0" smtClean="0">
                <a:latin typeface="Arial" pitchFamily="34" charset="0"/>
                <a:cs typeface="Arial" pitchFamily="34" charset="0"/>
              </a:rPr>
              <a:t>so that various queries of the indentors about compliance of their requisitions may be adequately dealt with. </a:t>
            </a:r>
          </a:p>
          <a:p>
            <a:pPr marL="342900" indent="-342900" algn="just"/>
            <a:endParaRPr lang="en-US" sz="2000" dirty="0" smtClean="0">
              <a:latin typeface="Arial" pitchFamily="34" charset="0"/>
              <a:cs typeface="Arial" pitchFamily="34" charset="0"/>
            </a:endParaRPr>
          </a:p>
          <a:p>
            <a:pPr marL="342900" indent="-342900" algn="just">
              <a:buFont typeface="Wingdings" pitchFamily="2" charset="2"/>
              <a:buChar char="Ø"/>
            </a:pPr>
            <a:r>
              <a:rPr lang="en-US" sz="2000" dirty="0" smtClean="0">
                <a:latin typeface="Arial" pitchFamily="34" charset="0"/>
                <a:cs typeface="Arial" pitchFamily="34" charset="0"/>
              </a:rPr>
              <a:t> This system should also be capable of providing managerial information required to monitor the productivity of the system and also to improve the same. </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8646606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3278" y="870012"/>
            <a:ext cx="9721048" cy="4524315"/>
          </a:xfrm>
          <a:prstGeom prst="rect">
            <a:avLst/>
          </a:prstGeom>
        </p:spPr>
        <p:txBody>
          <a:bodyPr wrap="square">
            <a:spAutoFit/>
          </a:bodyPr>
          <a:lstStyle/>
          <a:p>
            <a:pPr algn="just"/>
            <a:r>
              <a:rPr lang="en-US" dirty="0" smtClean="0"/>
              <a:t>(c) </a:t>
            </a:r>
            <a:r>
              <a:rPr lang="en-US" dirty="0" smtClean="0">
                <a:latin typeface="Arial" pitchFamily="34" charset="0"/>
                <a:cs typeface="Arial" pitchFamily="34" charset="0"/>
              </a:rPr>
              <a:t>There should be a system of detecting a demand which is placed by the </a:t>
            </a:r>
            <a:r>
              <a:rPr lang="en-US" dirty="0" err="1" smtClean="0">
                <a:latin typeface="Arial" pitchFamily="34" charset="0"/>
                <a:cs typeface="Arial" pitchFamily="34" charset="0"/>
              </a:rPr>
              <a:t>indentor</a:t>
            </a:r>
            <a:r>
              <a:rPr lang="en-US" dirty="0" smtClean="0">
                <a:latin typeface="Arial" pitchFamily="34" charset="0"/>
                <a:cs typeface="Arial" pitchFamily="34" charset="0"/>
              </a:rPr>
              <a:t> for the quantity which is more than the quantity sanctioned for him by the competent authority. (In Railways this system exists for imprest stores, few Consumables and stationary</a:t>
            </a:r>
            <a:br>
              <a:rPr lang="en-US" dirty="0" smtClean="0">
                <a:latin typeface="Arial" pitchFamily="34" charset="0"/>
                <a:cs typeface="Arial" pitchFamily="34" charset="0"/>
              </a:rPr>
            </a:br>
            <a:r>
              <a:rPr lang="en-US" dirty="0" smtClean="0">
                <a:latin typeface="Arial" pitchFamily="34" charset="0"/>
                <a:cs typeface="Arial" pitchFamily="34" charset="0"/>
              </a:rPr>
              <a:t>items.) </a:t>
            </a:r>
          </a:p>
          <a:p>
            <a:pPr algn="just"/>
            <a:endParaRPr lang="en-US" dirty="0" smtClean="0">
              <a:latin typeface="Arial" pitchFamily="34" charset="0"/>
              <a:cs typeface="Arial" pitchFamily="34" charset="0"/>
            </a:endParaRPr>
          </a:p>
          <a:p>
            <a:pPr algn="just"/>
            <a:r>
              <a:rPr lang="en-US" dirty="0" smtClean="0">
                <a:latin typeface="Arial" pitchFamily="34" charset="0"/>
                <a:cs typeface="Arial" pitchFamily="34" charset="0"/>
              </a:rPr>
              <a:t>(d) Issues should be made without any delay. </a:t>
            </a:r>
          </a:p>
          <a:p>
            <a:pPr algn="just"/>
            <a:endParaRPr lang="en-US" dirty="0" smtClean="0">
              <a:latin typeface="Arial" pitchFamily="34" charset="0"/>
              <a:cs typeface="Arial" pitchFamily="34" charset="0"/>
            </a:endParaRPr>
          </a:p>
          <a:p>
            <a:pPr algn="just"/>
            <a:r>
              <a:rPr lang="en-US" dirty="0" smtClean="0">
                <a:latin typeface="Arial" pitchFamily="34" charset="0"/>
                <a:cs typeface="Arial" pitchFamily="34" charset="0"/>
              </a:rPr>
              <a:t>(e) There should be a proper system of keeping accountal of the issues and raising timely debits to the units to whom the materials have been issued.  For this all concerned officers/officials should be informed in time about the issue of the material. </a:t>
            </a:r>
          </a:p>
          <a:p>
            <a:pPr algn="just"/>
            <a:endParaRPr lang="en-US" dirty="0" smtClean="0">
              <a:latin typeface="Arial" pitchFamily="34" charset="0"/>
              <a:cs typeface="Arial" pitchFamily="34" charset="0"/>
            </a:endParaRPr>
          </a:p>
          <a:p>
            <a:pPr algn="just"/>
            <a:r>
              <a:rPr lang="en-US" dirty="0" smtClean="0">
                <a:latin typeface="Arial" pitchFamily="34" charset="0"/>
                <a:cs typeface="Arial" pitchFamily="34" charset="0"/>
              </a:rPr>
              <a:t>f) Materials once issued, should not form a part of the physical inventory of the stocking ward.</a:t>
            </a:r>
          </a:p>
          <a:p>
            <a:pPr algn="just"/>
            <a:r>
              <a:rPr lang="en-US" dirty="0" smtClean="0">
                <a:latin typeface="Arial" pitchFamily="34" charset="0"/>
                <a:cs typeface="Arial" pitchFamily="34" charset="0"/>
              </a:rPr>
              <a:t> </a:t>
            </a:r>
            <a:br>
              <a:rPr lang="en-US" dirty="0" smtClean="0">
                <a:latin typeface="Arial" pitchFamily="34" charset="0"/>
                <a:cs typeface="Arial" pitchFamily="34" charset="0"/>
              </a:rPr>
            </a:br>
            <a:r>
              <a:rPr lang="en-US" dirty="0" smtClean="0">
                <a:latin typeface="Arial" pitchFamily="34" charset="0"/>
                <a:cs typeface="Arial" pitchFamily="34" charset="0"/>
              </a:rPr>
              <a:t>(g)There should be minimum possible wastage due to retail issues etc.</a:t>
            </a:r>
          </a:p>
          <a:p>
            <a:pPr algn="just"/>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(h)Materials issued should be correctly measured.</a:t>
            </a:r>
            <a:endParaRPr lang="en-US" dirty="0"/>
          </a:p>
        </p:txBody>
      </p:sp>
    </p:spTree>
    <p:extLst>
      <p:ext uri="{BB962C8B-B14F-4D97-AF65-F5344CB8AC3E}">
        <p14:creationId xmlns:p14="http://schemas.microsoft.com/office/powerpoint/2010/main" val="37306398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0113" y="1108360"/>
            <a:ext cx="10431261" cy="923330"/>
          </a:xfrm>
          <a:prstGeom prst="rect">
            <a:avLst/>
          </a:prstGeom>
        </p:spPr>
        <p:txBody>
          <a:bodyPr wrap="square">
            <a:spAutoFit/>
          </a:bodyPr>
          <a:lstStyle/>
          <a:p>
            <a:pPr algn="ctr"/>
            <a:r>
              <a:rPr lang="en-US" b="1" dirty="0" smtClean="0">
                <a:latin typeface="Arial Black" pitchFamily="34" charset="0"/>
              </a:rPr>
              <a:t>Different types of forms have been designed to deal with different types of requests for issue of materials. </a:t>
            </a:r>
            <a:br>
              <a:rPr lang="en-US" b="1" dirty="0" smtClean="0">
                <a:latin typeface="Arial Black" pitchFamily="34" charset="0"/>
              </a:rPr>
            </a:br>
            <a:endParaRPr lang="en-US" b="1" dirty="0">
              <a:latin typeface="Arial Black" pitchFamily="34" charset="0"/>
            </a:endParaRPr>
          </a:p>
        </p:txBody>
      </p:sp>
      <p:sp>
        <p:nvSpPr>
          <p:cNvPr id="3" name="Rectangle 2"/>
          <p:cNvSpPr/>
          <p:nvPr/>
        </p:nvSpPr>
        <p:spPr>
          <a:xfrm>
            <a:off x="866178" y="1699619"/>
            <a:ext cx="1777281" cy="369332"/>
          </a:xfrm>
          <a:prstGeom prst="rect">
            <a:avLst/>
          </a:prstGeom>
        </p:spPr>
        <p:txBody>
          <a:bodyPr wrap="none">
            <a:spAutoFit/>
          </a:bodyPr>
          <a:lstStyle/>
          <a:p>
            <a:r>
              <a:rPr lang="en-US" dirty="0" smtClean="0"/>
              <a:t>These forms are -</a:t>
            </a:r>
            <a:endParaRPr lang="en-US" dirty="0"/>
          </a:p>
        </p:txBody>
      </p:sp>
      <p:sp>
        <p:nvSpPr>
          <p:cNvPr id="4" name="Rectangle 3"/>
          <p:cNvSpPr/>
          <p:nvPr/>
        </p:nvSpPr>
        <p:spPr>
          <a:xfrm>
            <a:off x="745724" y="2308597"/>
            <a:ext cx="8522563" cy="2585323"/>
          </a:xfrm>
          <a:prstGeom prst="rect">
            <a:avLst/>
          </a:prstGeom>
        </p:spPr>
        <p:txBody>
          <a:bodyPr wrap="square">
            <a:spAutoFit/>
          </a:bodyPr>
          <a:lstStyle/>
          <a:p>
            <a:pPr marL="400050" indent="-400050">
              <a:lnSpc>
                <a:spcPct val="150000"/>
              </a:lnSpc>
            </a:pPr>
            <a:r>
              <a:rPr lang="en-US" dirty="0" smtClean="0">
                <a:latin typeface="Arial" pitchFamily="34" charset="0"/>
                <a:cs typeface="Arial" pitchFamily="34" charset="0"/>
              </a:rPr>
              <a:t>        </a:t>
            </a:r>
            <a:r>
              <a:rPr lang="en-US" dirty="0" err="1" smtClean="0">
                <a:latin typeface="Arial" pitchFamily="34" charset="0"/>
                <a:cs typeface="Arial" pitchFamily="34" charset="0"/>
              </a:rPr>
              <a:t>i</a:t>
            </a:r>
            <a:r>
              <a:rPr lang="en-US" dirty="0" smtClean="0">
                <a:latin typeface="Arial" pitchFamily="34" charset="0"/>
                <a:cs typeface="Arial" pitchFamily="34" charset="0"/>
              </a:rPr>
              <a:t>)Requisition for stores (S-1313) or S.1302</a:t>
            </a:r>
            <a:br>
              <a:rPr lang="en-US" dirty="0" smtClean="0">
                <a:latin typeface="Arial" pitchFamily="34" charset="0"/>
                <a:cs typeface="Arial" pitchFamily="34" charset="0"/>
              </a:rPr>
            </a:br>
            <a:r>
              <a:rPr lang="en-US" dirty="0" smtClean="0">
                <a:latin typeface="Arial" pitchFamily="34" charset="0"/>
                <a:cs typeface="Arial" pitchFamily="34" charset="0"/>
              </a:rPr>
              <a:t>ii. Combined requisition &amp; Issue Note (S 1313 / S-1319).</a:t>
            </a:r>
            <a:br>
              <a:rPr lang="en-US" dirty="0" smtClean="0">
                <a:latin typeface="Arial" pitchFamily="34" charset="0"/>
                <a:cs typeface="Arial" pitchFamily="34" charset="0"/>
              </a:rPr>
            </a:br>
            <a:r>
              <a:rPr lang="en-US" dirty="0" smtClean="0">
                <a:latin typeface="Arial" pitchFamily="34" charset="0"/>
                <a:cs typeface="Arial" pitchFamily="34" charset="0"/>
              </a:rPr>
              <a:t>iii. </a:t>
            </a:r>
            <a:r>
              <a:rPr lang="en-US" dirty="0" err="1" smtClean="0">
                <a:latin typeface="Arial" pitchFamily="34" charset="0"/>
                <a:cs typeface="Arial" pitchFamily="34" charset="0"/>
              </a:rPr>
              <a:t>Imprest</a:t>
            </a:r>
            <a:r>
              <a:rPr lang="en-US" dirty="0" smtClean="0">
                <a:latin typeface="Arial" pitchFamily="34" charset="0"/>
                <a:cs typeface="Arial" pitchFamily="34" charset="0"/>
              </a:rPr>
              <a:t> recoupment schedule (S 18 30)</a:t>
            </a:r>
            <a:br>
              <a:rPr lang="en-US" dirty="0" smtClean="0">
                <a:latin typeface="Arial" pitchFamily="34" charset="0"/>
                <a:cs typeface="Arial" pitchFamily="34" charset="0"/>
              </a:rPr>
            </a:br>
            <a:r>
              <a:rPr lang="en-US" dirty="0" smtClean="0">
                <a:latin typeface="Arial" pitchFamily="34" charset="0"/>
                <a:cs typeface="Arial" pitchFamily="34" charset="0"/>
              </a:rPr>
              <a:t>iv. Issue tickets (for workshop items).</a:t>
            </a:r>
            <a:br>
              <a:rPr lang="en-US" dirty="0" smtClean="0">
                <a:latin typeface="Arial" pitchFamily="34" charset="0"/>
                <a:cs typeface="Arial" pitchFamily="34" charset="0"/>
              </a:rPr>
            </a:br>
            <a:r>
              <a:rPr lang="en-US" dirty="0" smtClean="0">
                <a:latin typeface="Arial" pitchFamily="34" charset="0"/>
                <a:cs typeface="Arial" pitchFamily="34" charset="0"/>
              </a:rPr>
              <a:t>v. Depot transfer orders, Depot transfer requests.</a:t>
            </a:r>
          </a:p>
          <a:p>
            <a:pPr marL="400050" indent="-400050">
              <a:lnSpc>
                <a:spcPct val="150000"/>
              </a:lnSpc>
            </a:pPr>
            <a:endParaRPr lang="en-US" dirty="0"/>
          </a:p>
        </p:txBody>
      </p:sp>
      <p:sp>
        <p:nvSpPr>
          <p:cNvPr id="5" name="Rectangle 4"/>
          <p:cNvSpPr/>
          <p:nvPr/>
        </p:nvSpPr>
        <p:spPr>
          <a:xfrm>
            <a:off x="736847" y="4412202"/>
            <a:ext cx="9783192" cy="1754326"/>
          </a:xfrm>
          <a:prstGeom prst="rect">
            <a:avLst/>
          </a:prstGeom>
        </p:spPr>
        <p:txBody>
          <a:bodyPr wrap="square">
            <a:spAutoFit/>
          </a:bodyPr>
          <a:lstStyle/>
          <a:p>
            <a:pPr>
              <a:buFont typeface="Wingdings" pitchFamily="2" charset="2"/>
              <a:buChar char="v"/>
            </a:pPr>
            <a:r>
              <a:rPr lang="en-US" b="1" dirty="0" smtClean="0"/>
              <a:t>All these requisitions are received in a centralized section in the Depot.</a:t>
            </a:r>
          </a:p>
          <a:p>
            <a:endParaRPr lang="en-US" dirty="0" smtClean="0"/>
          </a:p>
          <a:p>
            <a:pPr>
              <a:buFont typeface="Wingdings" pitchFamily="2" charset="2"/>
              <a:buChar char="v"/>
            </a:pPr>
            <a:r>
              <a:rPr lang="en-US" dirty="0" smtClean="0"/>
              <a:t>  </a:t>
            </a:r>
            <a:r>
              <a:rPr lang="en-US" b="1" dirty="0" smtClean="0"/>
              <a:t>All the requisitions on receipt, are entered in a Requisition Register</a:t>
            </a:r>
            <a:br>
              <a:rPr lang="en-US" b="1" dirty="0" smtClean="0"/>
            </a:br>
            <a:endParaRPr lang="en-US" b="1" dirty="0" smtClean="0"/>
          </a:p>
          <a:p>
            <a:r>
              <a:rPr lang="en-US" dirty="0" smtClean="0"/>
              <a:t/>
            </a:r>
            <a:br>
              <a:rPr lang="en-US" dirty="0" smtClean="0"/>
            </a:br>
            <a:endParaRPr lang="en-US" dirty="0"/>
          </a:p>
        </p:txBody>
      </p:sp>
    </p:spTree>
    <p:extLst>
      <p:ext uri="{BB962C8B-B14F-4D97-AF65-F5344CB8AC3E}">
        <p14:creationId xmlns:p14="http://schemas.microsoft.com/office/powerpoint/2010/main" val="18162522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13506" y="931739"/>
            <a:ext cx="5012719" cy="523220"/>
          </a:xfrm>
          <a:prstGeom prst="rect">
            <a:avLst/>
          </a:prstGeom>
        </p:spPr>
        <p:txBody>
          <a:bodyPr wrap="none">
            <a:spAutoFit/>
          </a:bodyPr>
          <a:lstStyle/>
          <a:p>
            <a:pPr algn="ctr"/>
            <a:r>
              <a:rPr lang="en-US" sz="2800" b="1" dirty="0" smtClean="0">
                <a:latin typeface="Arial Black" pitchFamily="34" charset="0"/>
              </a:rPr>
              <a:t>Scrutiny of Requisitions </a:t>
            </a:r>
            <a:endParaRPr lang="en-US" sz="2800" b="1" dirty="0">
              <a:latin typeface="Arial Black" pitchFamily="34" charset="0"/>
            </a:endParaRPr>
          </a:p>
        </p:txBody>
      </p:sp>
      <p:sp>
        <p:nvSpPr>
          <p:cNvPr id="3" name="Rectangle 2"/>
          <p:cNvSpPr/>
          <p:nvPr/>
        </p:nvSpPr>
        <p:spPr>
          <a:xfrm>
            <a:off x="905522" y="1615736"/>
            <a:ext cx="10227076" cy="4247317"/>
          </a:xfrm>
          <a:prstGeom prst="rect">
            <a:avLst/>
          </a:prstGeom>
        </p:spPr>
        <p:txBody>
          <a:bodyPr wrap="square">
            <a:spAutoFit/>
          </a:bodyPr>
          <a:lstStyle/>
          <a:p>
            <a:pPr algn="just">
              <a:buFont typeface="Wingdings" pitchFamily="2" charset="2"/>
              <a:buChar char="Ø"/>
            </a:pPr>
            <a:r>
              <a:rPr lang="en-US" dirty="0" smtClean="0">
                <a:latin typeface="Arial" pitchFamily="34" charset="0"/>
                <a:cs typeface="Arial" pitchFamily="34" charset="0"/>
              </a:rPr>
              <a:t>After entering details in the Requisition Register, requisitions are scrutinized to see that the requisitions have been properly prepared and allocation i.e. Head of Account to which expenditure is to be charged is correctly given.</a:t>
            </a:r>
          </a:p>
          <a:p>
            <a:pPr algn="just">
              <a:buFont typeface="Wingdings" pitchFamily="2" charset="2"/>
              <a:buChar char="Ø"/>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latin typeface="Arial" pitchFamily="34" charset="0"/>
                <a:cs typeface="Arial" pitchFamily="34" charset="0"/>
              </a:rPr>
              <a:t> There should also be no ambiguity in PL No. and description of the material demanded. </a:t>
            </a:r>
          </a:p>
          <a:p>
            <a:pPr algn="just"/>
            <a:endParaRPr lang="en-US" b="1" dirty="0" smtClean="0">
              <a:latin typeface="Arial" pitchFamily="34" charset="0"/>
              <a:cs typeface="Arial" pitchFamily="34" charset="0"/>
            </a:endParaRPr>
          </a:p>
          <a:p>
            <a:pPr algn="just">
              <a:buFont typeface="Wingdings" pitchFamily="2" charset="2"/>
              <a:buChar char="Ø"/>
            </a:pPr>
            <a:r>
              <a:rPr lang="en-US" dirty="0" smtClean="0">
                <a:latin typeface="Arial" pitchFamily="34" charset="0"/>
                <a:cs typeface="Arial" pitchFamily="34" charset="0"/>
              </a:rPr>
              <a:t>For </a:t>
            </a:r>
            <a:r>
              <a:rPr lang="en-US" b="1" dirty="0" smtClean="0">
                <a:latin typeface="Arial" pitchFamily="34" charset="0"/>
                <a:cs typeface="Arial" pitchFamily="34" charset="0"/>
              </a:rPr>
              <a:t>imprest</a:t>
            </a:r>
            <a:r>
              <a:rPr lang="en-US" dirty="0" smtClean="0">
                <a:latin typeface="Arial" pitchFamily="34" charset="0"/>
                <a:cs typeface="Arial" pitchFamily="34" charset="0"/>
              </a:rPr>
              <a:t> items or consumable stores for which  indentors  are sanctioned specific quantities (for a specific period) by their controlling officers, separate registers are required to be maintained to ensure that materials in excess to sanctioned quantity are not issued, otherwise it</a:t>
            </a:r>
            <a:br>
              <a:rPr lang="en-US" dirty="0" smtClean="0">
                <a:latin typeface="Arial" pitchFamily="34" charset="0"/>
                <a:cs typeface="Arial" pitchFamily="34" charset="0"/>
              </a:rPr>
            </a:br>
            <a:r>
              <a:rPr lang="en-US" dirty="0" smtClean="0">
                <a:latin typeface="Arial" pitchFamily="34" charset="0"/>
                <a:cs typeface="Arial" pitchFamily="34" charset="0"/>
              </a:rPr>
              <a:t>may result in short supply of the material to other  indentors. </a:t>
            </a:r>
          </a:p>
          <a:p>
            <a:pPr algn="just"/>
            <a:endParaRPr lang="en-US" dirty="0" smtClean="0">
              <a:latin typeface="Arial" pitchFamily="34" charset="0"/>
              <a:cs typeface="Arial" pitchFamily="34" charset="0"/>
            </a:endParaRPr>
          </a:p>
          <a:p>
            <a:pPr algn="just">
              <a:buFont typeface="Wingdings" pitchFamily="2" charset="2"/>
              <a:buChar char="Ø"/>
            </a:pPr>
            <a:r>
              <a:rPr lang="en-US" b="1" dirty="0" smtClean="0">
                <a:latin typeface="Arial" pitchFamily="34" charset="0"/>
                <a:cs typeface="Arial" pitchFamily="34" charset="0"/>
              </a:rPr>
              <a:t>As per para 1307-S all requisitions should be forwarded to stocking</a:t>
            </a:r>
            <a:br>
              <a:rPr lang="en-US" b="1" dirty="0" smtClean="0">
                <a:latin typeface="Arial" pitchFamily="34" charset="0"/>
                <a:cs typeface="Arial" pitchFamily="34" charset="0"/>
              </a:rPr>
            </a:br>
            <a:r>
              <a:rPr lang="en-US" b="1" dirty="0" smtClean="0">
                <a:latin typeface="Arial" pitchFamily="34" charset="0"/>
                <a:cs typeface="Arial" pitchFamily="34" charset="0"/>
              </a:rPr>
              <a:t>wards within 24 hours of their receipt in the Depot office.</a:t>
            </a:r>
          </a:p>
          <a:p>
            <a:pPr algn="just"/>
            <a:r>
              <a:rPr lang="en-US" dirty="0" smtClean="0"/>
              <a:t/>
            </a:r>
            <a:br>
              <a:rPr lang="en-US" dirty="0" smtClean="0"/>
            </a:br>
            <a:endParaRPr lang="en-US" dirty="0"/>
          </a:p>
        </p:txBody>
      </p:sp>
    </p:spTree>
    <p:extLst>
      <p:ext uri="{BB962C8B-B14F-4D97-AF65-F5344CB8AC3E}">
        <p14:creationId xmlns:p14="http://schemas.microsoft.com/office/powerpoint/2010/main" val="22785266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1271" y="1061629"/>
            <a:ext cx="7227556" cy="400110"/>
          </a:xfrm>
          <a:prstGeom prst="rect">
            <a:avLst/>
          </a:prstGeom>
        </p:spPr>
        <p:txBody>
          <a:bodyPr wrap="none">
            <a:spAutoFit/>
          </a:bodyPr>
          <a:lstStyle/>
          <a:p>
            <a:pPr algn="ctr"/>
            <a:r>
              <a:rPr lang="en-US" sz="2000" b="1" dirty="0" smtClean="0">
                <a:latin typeface="Arial Black" pitchFamily="34" charset="0"/>
                <a:cs typeface="Arial" pitchFamily="34" charset="0"/>
              </a:rPr>
              <a:t>Issue of Material and Granting of Issue Note Nos</a:t>
            </a:r>
            <a:endParaRPr lang="en-US" sz="2000" dirty="0">
              <a:latin typeface="Arial Black" pitchFamily="34" charset="0"/>
              <a:cs typeface="Arial" pitchFamily="34" charset="0"/>
            </a:endParaRPr>
          </a:p>
        </p:txBody>
      </p:sp>
      <p:sp>
        <p:nvSpPr>
          <p:cNvPr id="3" name="Rectangle 2"/>
          <p:cNvSpPr/>
          <p:nvPr/>
        </p:nvSpPr>
        <p:spPr>
          <a:xfrm>
            <a:off x="1056444" y="1582589"/>
            <a:ext cx="10164931" cy="4524315"/>
          </a:xfrm>
          <a:prstGeom prst="rect">
            <a:avLst/>
          </a:prstGeom>
        </p:spPr>
        <p:txBody>
          <a:bodyPr wrap="square">
            <a:spAutoFit/>
          </a:bodyPr>
          <a:lstStyle/>
          <a:p>
            <a:r>
              <a:rPr lang="en-US" dirty="0" smtClean="0"/>
              <a:t>All the requisitions, imprest recoupment schedules, Depot transfer etc. are finally received in the stocking ward for the purpose of issue of the material. </a:t>
            </a:r>
            <a:br>
              <a:rPr lang="en-US" dirty="0" smtClean="0"/>
            </a:br>
            <a:r>
              <a:rPr lang="en-US" dirty="0" smtClean="0"/>
              <a:t/>
            </a:r>
            <a:br>
              <a:rPr lang="en-US" dirty="0" smtClean="0"/>
            </a:br>
            <a:r>
              <a:rPr lang="en-US" dirty="0" smtClean="0"/>
              <a:t> The DSK Stocking Ward will take the quantity out from the stocking bin and will either deliver to dispatch section or keep it separate in a corner.</a:t>
            </a:r>
            <a:br>
              <a:rPr lang="en-US" dirty="0" smtClean="0"/>
            </a:br>
            <a:r>
              <a:rPr lang="en-US" dirty="0" smtClean="0"/>
              <a:t/>
            </a:r>
            <a:br>
              <a:rPr lang="en-US" dirty="0" smtClean="0"/>
            </a:br>
            <a:r>
              <a:rPr lang="en-US" b="1" dirty="0" smtClean="0"/>
              <a:t>If the materials are not immediately handed over to dispatch section, they should be kept separately but safely. </a:t>
            </a:r>
          </a:p>
          <a:p>
            <a:r>
              <a:rPr lang="en-US" dirty="0" smtClean="0"/>
              <a:t/>
            </a:r>
            <a:br>
              <a:rPr lang="en-US" dirty="0" smtClean="0"/>
            </a:br>
            <a:r>
              <a:rPr lang="en-US" b="1" dirty="0" smtClean="0"/>
              <a:t>As far as possible original packing should not be removed. </a:t>
            </a:r>
          </a:p>
          <a:p>
            <a:r>
              <a:rPr lang="en-US" dirty="0" smtClean="0"/>
              <a:t/>
            </a:r>
            <a:br>
              <a:rPr lang="en-US" dirty="0" smtClean="0"/>
            </a:br>
            <a:r>
              <a:rPr lang="en-US" dirty="0" smtClean="0"/>
              <a:t>At the same time ward will prepare the Issue Notes and when the materials have either been handed</a:t>
            </a:r>
            <a:br>
              <a:rPr lang="en-US" dirty="0" smtClean="0"/>
            </a:br>
            <a:r>
              <a:rPr lang="en-US" dirty="0" smtClean="0"/>
              <a:t>over to dispatch section or are kept separate for handing over to dispatch</a:t>
            </a:r>
            <a:br>
              <a:rPr lang="en-US" dirty="0" smtClean="0"/>
            </a:br>
            <a:r>
              <a:rPr lang="en-US" dirty="0" smtClean="0"/>
              <a:t>section details will be entered in the Issue Register. </a:t>
            </a:r>
          </a:p>
          <a:p>
            <a:r>
              <a:rPr lang="en-US" b="1" dirty="0" smtClean="0"/>
              <a:t>                                                              After this, Issue Note will be numbered. </a:t>
            </a:r>
            <a:r>
              <a:rPr lang="en-US" dirty="0" smtClean="0"/>
              <a:t/>
            </a:r>
            <a:br>
              <a:rPr lang="en-US" dirty="0" smtClean="0"/>
            </a:br>
            <a:endParaRPr lang="en-US" dirty="0"/>
          </a:p>
        </p:txBody>
      </p:sp>
    </p:spTree>
    <p:extLst>
      <p:ext uri="{BB962C8B-B14F-4D97-AF65-F5344CB8AC3E}">
        <p14:creationId xmlns:p14="http://schemas.microsoft.com/office/powerpoint/2010/main" val="28242233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4300" y="2290802"/>
            <a:ext cx="10089818" cy="2246769"/>
          </a:xfrm>
          <a:prstGeom prst="rect">
            <a:avLst/>
          </a:prstGeom>
        </p:spPr>
        <p:txBody>
          <a:bodyPr wrap="square">
            <a:spAutoFit/>
          </a:bodyPr>
          <a:lstStyle/>
          <a:p>
            <a:pPr algn="just"/>
            <a:r>
              <a:rPr lang="en-US" sz="2000" b="1" dirty="0" smtClean="0">
                <a:latin typeface="Arial" pitchFamily="34" charset="0"/>
                <a:cs typeface="Arial" pitchFamily="34" charset="0"/>
              </a:rPr>
              <a:t>For issuing materials to the attached  Workshops slightly different procedure is followed :</a:t>
            </a:r>
          </a:p>
          <a:p>
            <a:pPr algn="just"/>
            <a:r>
              <a:rPr lang="en-US" sz="2000" b="1" dirty="0" smtClean="0">
                <a:latin typeface="Arial" pitchFamily="34" charset="0"/>
                <a:cs typeface="Arial" pitchFamily="34" charset="0"/>
              </a:rPr>
              <a:t> </a:t>
            </a: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 Materials to the Workshops may be issued either directly from the Ward or the Depot may have a Sub-Ward which will temporarily stock the materials regularly required by the Workshops and will deliver them to the respective Shop Superintendent on `Issue Ticket' (Paras S1504 to S 1522).</a:t>
            </a:r>
            <a:endParaRPr lang="en-US" dirty="0"/>
          </a:p>
        </p:txBody>
      </p:sp>
      <p:sp>
        <p:nvSpPr>
          <p:cNvPr id="3" name="Rectangle 2"/>
          <p:cNvSpPr/>
          <p:nvPr/>
        </p:nvSpPr>
        <p:spPr>
          <a:xfrm>
            <a:off x="3593431" y="1220225"/>
            <a:ext cx="5182061" cy="584775"/>
          </a:xfrm>
          <a:prstGeom prst="rect">
            <a:avLst/>
          </a:prstGeom>
        </p:spPr>
        <p:txBody>
          <a:bodyPr wrap="none">
            <a:spAutoFit/>
          </a:bodyPr>
          <a:lstStyle/>
          <a:p>
            <a:pPr algn="ctr"/>
            <a:r>
              <a:rPr lang="en-US" sz="3200" b="1" dirty="0" smtClean="0">
                <a:latin typeface="Arial Black" pitchFamily="34" charset="0"/>
              </a:rPr>
              <a:t>Issues To Workshops </a:t>
            </a:r>
            <a:r>
              <a:rPr lang="en-US" sz="2000" dirty="0" smtClean="0"/>
              <a:t>: </a:t>
            </a:r>
            <a:endParaRPr lang="en-US" sz="2000" dirty="0"/>
          </a:p>
        </p:txBody>
      </p:sp>
    </p:spTree>
    <p:extLst>
      <p:ext uri="{BB962C8B-B14F-4D97-AF65-F5344CB8AC3E}">
        <p14:creationId xmlns:p14="http://schemas.microsoft.com/office/powerpoint/2010/main" val="23217468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90878" y="1149203"/>
            <a:ext cx="3528851" cy="523220"/>
          </a:xfrm>
          <a:prstGeom prst="rect">
            <a:avLst/>
          </a:prstGeom>
        </p:spPr>
        <p:txBody>
          <a:bodyPr wrap="none">
            <a:spAutoFit/>
          </a:bodyPr>
          <a:lstStyle/>
          <a:p>
            <a:pPr algn="ctr"/>
            <a:r>
              <a:rPr lang="en-US" sz="2800" b="1" dirty="0" smtClean="0">
                <a:latin typeface="Arial Black" pitchFamily="34" charset="0"/>
              </a:rPr>
              <a:t>DEPOT LEDGERS</a:t>
            </a:r>
            <a:endParaRPr lang="en-US" sz="2800" b="1" dirty="0">
              <a:latin typeface="Arial Black" pitchFamily="34" charset="0"/>
            </a:endParaRPr>
          </a:p>
        </p:txBody>
      </p:sp>
      <p:sp>
        <p:nvSpPr>
          <p:cNvPr id="3" name="Rectangle 2"/>
          <p:cNvSpPr/>
          <p:nvPr/>
        </p:nvSpPr>
        <p:spPr>
          <a:xfrm>
            <a:off x="4030462" y="1779519"/>
            <a:ext cx="4128117" cy="584775"/>
          </a:xfrm>
          <a:prstGeom prst="rect">
            <a:avLst/>
          </a:prstGeom>
          <a:solidFill>
            <a:schemeClr val="bg1"/>
          </a:solidFill>
        </p:spPr>
        <p:txBody>
          <a:bodyPr wrap="square">
            <a:spAutoFit/>
          </a:bodyPr>
          <a:lstStyle/>
          <a:p>
            <a:pPr algn="ctr"/>
            <a:r>
              <a:rPr lang="en-US" sz="3200" b="1" dirty="0" smtClean="0">
                <a:solidFill>
                  <a:srgbClr val="FF0000"/>
                </a:solidFill>
              </a:rPr>
              <a:t>What is a Ledger?</a:t>
            </a:r>
            <a:endParaRPr lang="en-US" sz="3200" dirty="0">
              <a:solidFill>
                <a:srgbClr val="FF0000"/>
              </a:solidFill>
            </a:endParaRPr>
          </a:p>
        </p:txBody>
      </p:sp>
      <p:sp>
        <p:nvSpPr>
          <p:cNvPr id="4" name="Rectangle 3"/>
          <p:cNvSpPr/>
          <p:nvPr/>
        </p:nvSpPr>
        <p:spPr>
          <a:xfrm>
            <a:off x="1003178" y="2619276"/>
            <a:ext cx="10129420" cy="2308324"/>
          </a:xfrm>
          <a:prstGeom prst="rect">
            <a:avLst/>
          </a:prstGeom>
        </p:spPr>
        <p:txBody>
          <a:bodyPr wrap="square">
            <a:spAutoFit/>
          </a:bodyPr>
          <a:lstStyle/>
          <a:p>
            <a:pPr lvl="1">
              <a:buFont typeface="Wingdings" pitchFamily="2" charset="2"/>
              <a:buChar char="Ø"/>
            </a:pPr>
            <a:r>
              <a:rPr lang="en-US" sz="3600" b="1" dirty="0" smtClean="0">
                <a:solidFill>
                  <a:srgbClr val="0F0981"/>
                </a:solidFill>
              </a:rPr>
              <a:t>Ledger is book or other collection of financial accounts.</a:t>
            </a:r>
          </a:p>
          <a:p>
            <a:pPr lvl="1">
              <a:buFont typeface="Wingdings" pitchFamily="2" charset="2"/>
              <a:buChar char="Ø"/>
            </a:pPr>
            <a:r>
              <a:rPr lang="en-US" sz="3600" b="1" dirty="0" smtClean="0">
                <a:solidFill>
                  <a:srgbClr val="0F0981"/>
                </a:solidFill>
              </a:rPr>
              <a:t>A book of stores  transactions, recoupment and inventory control.</a:t>
            </a:r>
            <a:endParaRPr lang="en-US" sz="3600" b="1" dirty="0">
              <a:solidFill>
                <a:srgbClr val="0F0981"/>
              </a:solidFill>
            </a:endParaRPr>
          </a:p>
        </p:txBody>
      </p:sp>
    </p:spTree>
    <p:extLst>
      <p:ext uri="{BB962C8B-B14F-4D97-AF65-F5344CB8AC3E}">
        <p14:creationId xmlns:p14="http://schemas.microsoft.com/office/powerpoint/2010/main" val="20975520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7725" y="1136706"/>
            <a:ext cx="8953169" cy="646331"/>
          </a:xfrm>
          <a:prstGeom prst="rect">
            <a:avLst/>
          </a:prstGeom>
        </p:spPr>
        <p:txBody>
          <a:bodyPr wrap="square">
            <a:spAutoFit/>
          </a:bodyPr>
          <a:lstStyle/>
          <a:p>
            <a:pPr lvl="1" algn="ctr"/>
            <a:r>
              <a:rPr lang="en-US" sz="3600" b="1" dirty="0" smtClean="0">
                <a:solidFill>
                  <a:srgbClr val="0F0981"/>
                </a:solidFill>
              </a:rPr>
              <a:t>     </a:t>
            </a:r>
            <a:r>
              <a:rPr lang="en-US" sz="3600" b="1" dirty="0" smtClean="0">
                <a:solidFill>
                  <a:srgbClr val="0F0981"/>
                </a:solidFill>
                <a:latin typeface="Arial Black" pitchFamily="34" charset="0"/>
              </a:rPr>
              <a:t>Objectivies of Ledger Section</a:t>
            </a:r>
          </a:p>
        </p:txBody>
      </p:sp>
      <p:sp>
        <p:nvSpPr>
          <p:cNvPr id="3" name="Rectangle 2"/>
          <p:cNvSpPr/>
          <p:nvPr/>
        </p:nvSpPr>
        <p:spPr>
          <a:xfrm>
            <a:off x="656947" y="2077375"/>
            <a:ext cx="10892901" cy="3046988"/>
          </a:xfrm>
          <a:prstGeom prst="rect">
            <a:avLst/>
          </a:prstGeom>
        </p:spPr>
        <p:txBody>
          <a:bodyPr wrap="square">
            <a:spAutoFit/>
          </a:bodyPr>
          <a:lstStyle/>
          <a:p>
            <a:pPr marL="1028700" lvl="1" indent="-571500">
              <a:buFont typeface="Wingdings" pitchFamily="2" charset="2"/>
              <a:buChar char="Ø"/>
            </a:pPr>
            <a:r>
              <a:rPr lang="en-US" sz="3200" b="1" dirty="0" smtClean="0">
                <a:solidFill>
                  <a:srgbClr val="0F0981"/>
                </a:solidFill>
                <a:latin typeface="Arial" pitchFamily="34" charset="0"/>
                <a:cs typeface="Arial" pitchFamily="34" charset="0"/>
              </a:rPr>
              <a:t>To ensure the prompt recoupment of stores at the depot.</a:t>
            </a:r>
          </a:p>
          <a:p>
            <a:pPr marL="1028700" lvl="1" indent="-571500">
              <a:buFont typeface="Wingdings" pitchFamily="2" charset="2"/>
              <a:buChar char="Ø"/>
            </a:pPr>
            <a:r>
              <a:rPr lang="en-US" sz="3200" b="1" dirty="0" smtClean="0">
                <a:solidFill>
                  <a:srgbClr val="0F0981"/>
                </a:solidFill>
                <a:latin typeface="Arial" pitchFamily="34" charset="0"/>
                <a:cs typeface="Arial" pitchFamily="34" charset="0"/>
              </a:rPr>
              <a:t>To cover the shortfalls </a:t>
            </a:r>
          </a:p>
          <a:p>
            <a:pPr marL="1028700" lvl="1" indent="-571500">
              <a:buFont typeface="Wingdings" pitchFamily="2" charset="2"/>
              <a:buChar char="Ø"/>
            </a:pPr>
            <a:r>
              <a:rPr lang="en-US" sz="3200" b="1" dirty="0" smtClean="0">
                <a:solidFill>
                  <a:srgbClr val="0F0981"/>
                </a:solidFill>
                <a:latin typeface="Arial" pitchFamily="34" charset="0"/>
                <a:cs typeface="Arial" pitchFamily="34" charset="0"/>
              </a:rPr>
              <a:t>Responding the latest consumption trend of material by the end user.</a:t>
            </a:r>
          </a:p>
          <a:p>
            <a:pPr marL="1028700" lvl="1" indent="-571500">
              <a:buFont typeface="Wingdings" pitchFamily="2" charset="2"/>
              <a:buChar char="Ø"/>
            </a:pPr>
            <a:r>
              <a:rPr lang="en-US" sz="3200" b="1" dirty="0" smtClean="0">
                <a:solidFill>
                  <a:srgbClr val="0F0981"/>
                </a:solidFill>
                <a:latin typeface="Arial" pitchFamily="34" charset="0"/>
                <a:cs typeface="Arial" pitchFamily="34" charset="0"/>
              </a:rPr>
              <a:t>To control inactive and surplus items.</a:t>
            </a:r>
            <a:endParaRPr lang="en-US" sz="3200" b="1" dirty="0">
              <a:solidFill>
                <a:srgbClr val="0F0981"/>
              </a:solidFill>
              <a:latin typeface="Arial" pitchFamily="34" charset="0"/>
              <a:cs typeface="Arial" pitchFamily="34" charset="0"/>
            </a:endParaRPr>
          </a:p>
        </p:txBody>
      </p:sp>
    </p:spTree>
    <p:extLst>
      <p:ext uri="{BB962C8B-B14F-4D97-AF65-F5344CB8AC3E}">
        <p14:creationId xmlns:p14="http://schemas.microsoft.com/office/powerpoint/2010/main" val="18043496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7588" y="1322773"/>
            <a:ext cx="6738152" cy="461665"/>
          </a:xfrm>
          <a:prstGeom prst="rect">
            <a:avLst/>
          </a:prstGeom>
          <a:noFill/>
        </p:spPr>
        <p:txBody>
          <a:bodyPr wrap="square" rtlCol="0">
            <a:spAutoFit/>
          </a:bodyPr>
          <a:lstStyle/>
          <a:p>
            <a:pPr algn="ctr"/>
            <a:r>
              <a:rPr lang="en-US" sz="2400" dirty="0" smtClean="0">
                <a:latin typeface="Arial Black" pitchFamily="34" charset="0"/>
              </a:rPr>
              <a:t>Functions of Ledger section</a:t>
            </a:r>
            <a:endParaRPr lang="en-US" sz="2400" dirty="0">
              <a:latin typeface="Arial Black" pitchFamily="34" charset="0"/>
            </a:endParaRPr>
          </a:p>
        </p:txBody>
      </p:sp>
      <p:sp>
        <p:nvSpPr>
          <p:cNvPr id="3" name="Rectangle 2"/>
          <p:cNvSpPr/>
          <p:nvPr/>
        </p:nvSpPr>
        <p:spPr>
          <a:xfrm>
            <a:off x="1660124" y="2551837"/>
            <a:ext cx="8877670" cy="3170099"/>
          </a:xfrm>
          <a:prstGeom prst="rect">
            <a:avLst/>
          </a:prstGeom>
        </p:spPr>
        <p:txBody>
          <a:bodyPr wrap="square">
            <a:spAutoFit/>
          </a:bodyPr>
          <a:lstStyle/>
          <a:p>
            <a:pPr algn="just">
              <a:lnSpc>
                <a:spcPct val="200000"/>
              </a:lnSpc>
              <a:buFont typeface="Wingdings" pitchFamily="2" charset="2"/>
              <a:buChar char="Ø"/>
            </a:pPr>
            <a:r>
              <a:rPr lang="en-US" sz="2000" b="1" dirty="0" smtClean="0">
                <a:solidFill>
                  <a:srgbClr val="0F0981"/>
                </a:solidFill>
                <a:latin typeface="Arial" pitchFamily="34" charset="0"/>
                <a:cs typeface="Arial" pitchFamily="34" charset="0"/>
              </a:rPr>
              <a:t>Critical Scrutiny and processing of SAF and opening of new headings.</a:t>
            </a:r>
          </a:p>
          <a:p>
            <a:pPr algn="just">
              <a:lnSpc>
                <a:spcPct val="200000"/>
              </a:lnSpc>
              <a:buFont typeface="Wingdings" pitchFamily="2" charset="2"/>
              <a:buChar char="Ø"/>
            </a:pPr>
            <a:r>
              <a:rPr lang="en-US" sz="2000" b="1" dirty="0" smtClean="0">
                <a:solidFill>
                  <a:srgbClr val="0F0981"/>
                </a:solidFill>
                <a:latin typeface="Arial" pitchFamily="34" charset="0"/>
                <a:cs typeface="Arial" pitchFamily="34" charset="0"/>
              </a:rPr>
              <a:t>Prompt submission of updated AIS to the HQ </a:t>
            </a:r>
          </a:p>
          <a:p>
            <a:pPr algn="just">
              <a:lnSpc>
                <a:spcPct val="200000"/>
              </a:lnSpc>
              <a:buFont typeface="Wingdings" pitchFamily="2" charset="2"/>
              <a:buChar char="Ø"/>
            </a:pPr>
            <a:r>
              <a:rPr lang="en-US" sz="2000" b="1" dirty="0" smtClean="0">
                <a:solidFill>
                  <a:srgbClr val="0F0981"/>
                </a:solidFill>
                <a:latin typeface="Arial" pitchFamily="34" charset="0"/>
                <a:cs typeface="Arial" pitchFamily="34" charset="0"/>
              </a:rPr>
              <a:t>To alert the HQ in case of short fall</a:t>
            </a:r>
          </a:p>
          <a:p>
            <a:pPr algn="just">
              <a:lnSpc>
                <a:spcPct val="200000"/>
              </a:lnSpc>
              <a:buFont typeface="Wingdings" pitchFamily="2" charset="2"/>
              <a:buChar char="Ø"/>
            </a:pPr>
            <a:r>
              <a:rPr lang="en-US" sz="2000" b="1" dirty="0" smtClean="0">
                <a:solidFill>
                  <a:srgbClr val="0F0981"/>
                </a:solidFill>
                <a:latin typeface="Arial" pitchFamily="34" charset="0"/>
                <a:cs typeface="Arial" pitchFamily="34" charset="0"/>
              </a:rPr>
              <a:t>Registration of coverages against pending demands and follow up HQ for un-cover dues.</a:t>
            </a:r>
            <a:endParaRPr lang="en-US" sz="2000" b="1" dirty="0">
              <a:solidFill>
                <a:srgbClr val="0F0981"/>
              </a:solidFill>
              <a:latin typeface="Arial" pitchFamily="34" charset="0"/>
              <a:cs typeface="Arial" pitchFamily="34" charset="0"/>
            </a:endParaRPr>
          </a:p>
        </p:txBody>
      </p:sp>
    </p:spTree>
    <p:extLst>
      <p:ext uri="{BB962C8B-B14F-4D97-AF65-F5344CB8AC3E}">
        <p14:creationId xmlns:p14="http://schemas.microsoft.com/office/powerpoint/2010/main" val="3237790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2773" y="976861"/>
            <a:ext cx="9579006" cy="707886"/>
          </a:xfrm>
          <a:prstGeom prst="rect">
            <a:avLst/>
          </a:prstGeom>
          <a:noFill/>
        </p:spPr>
        <p:txBody>
          <a:bodyPr wrap="square" lIns="91440" tIns="45720" rIns="91440" bIns="45720">
            <a:spAutoFit/>
          </a:bodyPr>
          <a:lstStyle/>
          <a:p>
            <a:pPr algn="ctr"/>
            <a:r>
              <a:rPr lang="en-IN" sz="4000" b="1" dirty="0" smtClean="0">
                <a:latin typeface="Arial Black" pitchFamily="34" charset="0"/>
                <a:cs typeface="Times New Roman" pitchFamily="18" charset="0"/>
              </a:rPr>
              <a:t>Major Works in Receipt </a:t>
            </a:r>
            <a:r>
              <a:rPr lang="en-IN" sz="4000" b="1" dirty="0">
                <a:latin typeface="Arial Black" pitchFamily="34" charset="0"/>
                <a:cs typeface="Times New Roman" pitchFamily="18" charset="0"/>
              </a:rPr>
              <a:t>S</a:t>
            </a:r>
            <a:r>
              <a:rPr lang="en-IN" sz="4000" b="1" dirty="0" smtClean="0">
                <a:latin typeface="Arial Black" pitchFamily="34" charset="0"/>
                <a:cs typeface="Times New Roman" pitchFamily="18" charset="0"/>
              </a:rPr>
              <a:t>ection</a:t>
            </a:r>
            <a:endParaRPr lang="en-US" sz="4000" b="1" cap="none" spc="0" dirty="0">
              <a:ln w="6600">
                <a:solidFill>
                  <a:schemeClr val="accent2"/>
                </a:solidFill>
                <a:prstDash val="solid"/>
              </a:ln>
              <a:solidFill>
                <a:srgbClr val="FFFFFF"/>
              </a:solidFill>
              <a:effectLst>
                <a:outerShdw dist="38100" dir="2700000" algn="tl" rotWithShape="0">
                  <a:schemeClr val="accent2"/>
                </a:outerShdw>
              </a:effectLst>
              <a:latin typeface="Arial Black" pitchFamily="34" charset="0"/>
            </a:endParaRPr>
          </a:p>
        </p:txBody>
      </p:sp>
      <p:sp>
        <p:nvSpPr>
          <p:cNvPr id="3" name="TextBox 2"/>
          <p:cNvSpPr txBox="1"/>
          <p:nvPr/>
        </p:nvSpPr>
        <p:spPr>
          <a:xfrm>
            <a:off x="1450580" y="2222669"/>
            <a:ext cx="8461419" cy="387798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150000"/>
              </a:lnSpc>
              <a:buFont typeface="Wingdings" pitchFamily="2" charset="2"/>
              <a:buChar char="Ø"/>
            </a:pPr>
            <a:r>
              <a:rPr lang="en-IN" sz="2400" dirty="0" smtClean="0">
                <a:latin typeface="Times New Roman" pitchFamily="18" charset="0"/>
                <a:cs typeface="Times New Roman" pitchFamily="18" charset="0"/>
              </a:rPr>
              <a:t> </a:t>
            </a:r>
            <a:r>
              <a:rPr lang="en-IN" sz="2800" b="1" dirty="0" smtClean="0">
                <a:latin typeface="Arial" pitchFamily="34" charset="0"/>
                <a:cs typeface="Arial" pitchFamily="34" charset="0"/>
              </a:rPr>
              <a:t>Receipt</a:t>
            </a:r>
            <a:r>
              <a:rPr lang="en-IN" sz="2800" dirty="0" smtClean="0">
                <a:latin typeface="Arial" pitchFamily="34" charset="0"/>
                <a:cs typeface="Arial" pitchFamily="34" charset="0"/>
              </a:rPr>
              <a:t> of Material</a:t>
            </a:r>
            <a:endParaRPr lang="en-US" sz="2800" dirty="0" smtClean="0">
              <a:latin typeface="Arial" pitchFamily="34" charset="0"/>
              <a:cs typeface="Arial" pitchFamily="34" charset="0"/>
            </a:endParaRPr>
          </a:p>
          <a:p>
            <a:pPr algn="just">
              <a:lnSpc>
                <a:spcPct val="150000"/>
              </a:lnSpc>
              <a:buFont typeface="Wingdings" pitchFamily="2" charset="2"/>
              <a:buChar char="Ø"/>
            </a:pPr>
            <a:r>
              <a:rPr lang="en-IN" sz="2800" b="1" dirty="0" smtClean="0">
                <a:latin typeface="Arial" pitchFamily="34" charset="0"/>
                <a:cs typeface="Arial" pitchFamily="34" charset="0"/>
              </a:rPr>
              <a:t>Accountal</a:t>
            </a:r>
            <a:r>
              <a:rPr lang="en-IN" sz="2800" dirty="0" smtClean="0">
                <a:latin typeface="Arial" pitchFamily="34" charset="0"/>
                <a:cs typeface="Arial" pitchFamily="34" charset="0"/>
              </a:rPr>
              <a:t> of Material</a:t>
            </a:r>
          </a:p>
          <a:p>
            <a:pPr algn="just">
              <a:lnSpc>
                <a:spcPct val="150000"/>
              </a:lnSpc>
              <a:buFont typeface="Wingdings" pitchFamily="2" charset="2"/>
              <a:buChar char="Ø"/>
            </a:pPr>
            <a:r>
              <a:rPr lang="en-IN" sz="2800" dirty="0" smtClean="0">
                <a:latin typeface="Arial" pitchFamily="34" charset="0"/>
                <a:cs typeface="Arial" pitchFamily="34" charset="0"/>
              </a:rPr>
              <a:t>Dealing of </a:t>
            </a:r>
            <a:r>
              <a:rPr lang="en-IN" sz="2800" b="1" dirty="0" smtClean="0">
                <a:latin typeface="Arial" pitchFamily="34" charset="0"/>
                <a:cs typeface="Arial" pitchFamily="34" charset="0"/>
              </a:rPr>
              <a:t>Rejections</a:t>
            </a:r>
            <a:r>
              <a:rPr lang="en-IN" sz="2800" dirty="0" smtClean="0">
                <a:latin typeface="Arial" pitchFamily="34" charset="0"/>
                <a:cs typeface="Arial" pitchFamily="34" charset="0"/>
              </a:rPr>
              <a:t> </a:t>
            </a:r>
          </a:p>
          <a:p>
            <a:pPr algn="just">
              <a:lnSpc>
                <a:spcPct val="150000"/>
              </a:lnSpc>
              <a:buFont typeface="Wingdings" pitchFamily="2" charset="2"/>
              <a:buChar char="Ø"/>
            </a:pPr>
            <a:r>
              <a:rPr lang="en-IN" sz="2800" dirty="0" smtClean="0">
                <a:latin typeface="Arial" pitchFamily="34" charset="0"/>
                <a:cs typeface="Arial" pitchFamily="34" charset="0"/>
              </a:rPr>
              <a:t>Dealing of </a:t>
            </a:r>
            <a:r>
              <a:rPr lang="en-IN" sz="2800" b="1" dirty="0" smtClean="0">
                <a:latin typeface="Arial" pitchFamily="34" charset="0"/>
                <a:cs typeface="Arial" pitchFamily="34" charset="0"/>
              </a:rPr>
              <a:t>Warranty Rejections</a:t>
            </a:r>
          </a:p>
          <a:p>
            <a:pPr algn="just">
              <a:lnSpc>
                <a:spcPct val="150000"/>
              </a:lnSpc>
              <a:buFont typeface="Wingdings" pitchFamily="2" charset="2"/>
              <a:buChar char="Ø"/>
            </a:pPr>
            <a:r>
              <a:rPr lang="en-IN" sz="2800" dirty="0" smtClean="0">
                <a:latin typeface="Arial" pitchFamily="34" charset="0"/>
                <a:cs typeface="Arial" pitchFamily="34" charset="0"/>
              </a:rPr>
              <a:t>Dealing of </a:t>
            </a:r>
            <a:r>
              <a:rPr lang="en-IN" sz="2800" b="1" dirty="0" smtClean="0">
                <a:latin typeface="Arial" pitchFamily="34" charset="0"/>
                <a:cs typeface="Arial" pitchFamily="34" charset="0"/>
              </a:rPr>
              <a:t>Advance Payment </a:t>
            </a:r>
            <a:r>
              <a:rPr lang="en-IN" sz="2800" dirty="0" smtClean="0">
                <a:latin typeface="Arial" pitchFamily="34" charset="0"/>
                <a:cs typeface="Arial" pitchFamily="34" charset="0"/>
              </a:rPr>
              <a:t>Cases</a:t>
            </a:r>
          </a:p>
          <a:p>
            <a:pPr marL="342900" indent="-342900">
              <a:lnSpc>
                <a:spcPct val="150000"/>
              </a:lnSpc>
            </a:pPr>
            <a:endParaRPr lang="en-US" sz="2400" b="1" dirty="0">
              <a:ln w="22225">
                <a:solidFill>
                  <a:schemeClr val="accent2"/>
                </a:solidFill>
                <a:prstDash val="solid"/>
              </a:ln>
              <a:solidFill>
                <a:schemeClr val="accent2">
                  <a:lumMod val="40000"/>
                  <a:lumOff val="60000"/>
                </a:schemeClr>
              </a:solidFill>
              <a:effectLst>
                <a:glow rad="101600">
                  <a:schemeClr val="accent2">
                    <a:satMod val="175000"/>
                    <a:alpha val="40000"/>
                  </a:schemeClr>
                </a:glow>
              </a:effectLst>
            </a:endParaRPr>
          </a:p>
        </p:txBody>
      </p:sp>
    </p:spTree>
    <p:extLst>
      <p:ext uri="{BB962C8B-B14F-4D97-AF65-F5344CB8AC3E}">
        <p14:creationId xmlns:p14="http://schemas.microsoft.com/office/powerpoint/2010/main" val="39123568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4845" y="2130418"/>
            <a:ext cx="9122847" cy="3170099"/>
          </a:xfrm>
          <a:prstGeom prst="rect">
            <a:avLst/>
          </a:prstGeom>
        </p:spPr>
        <p:txBody>
          <a:bodyPr wrap="square">
            <a:spAutoFit/>
          </a:bodyPr>
          <a:lstStyle/>
          <a:p>
            <a:pPr algn="just">
              <a:lnSpc>
                <a:spcPct val="200000"/>
              </a:lnSpc>
              <a:buFont typeface="Wingdings" pitchFamily="2" charset="2"/>
              <a:buChar char="Ø"/>
            </a:pPr>
            <a:r>
              <a:rPr lang="en-US" sz="2000" b="1" dirty="0" smtClean="0">
                <a:solidFill>
                  <a:srgbClr val="0F0981"/>
                </a:solidFill>
                <a:latin typeface="Arial" pitchFamily="34" charset="0"/>
                <a:cs typeface="Arial" pitchFamily="34" charset="0"/>
              </a:rPr>
              <a:t>Placing emergency recoupment through Local Purchase</a:t>
            </a:r>
          </a:p>
          <a:p>
            <a:pPr algn="just">
              <a:lnSpc>
                <a:spcPct val="200000"/>
              </a:lnSpc>
              <a:buFont typeface="Wingdings" pitchFamily="2" charset="2"/>
              <a:buChar char="Ø"/>
            </a:pPr>
            <a:r>
              <a:rPr lang="en-US" sz="2000" b="1" dirty="0" smtClean="0">
                <a:solidFill>
                  <a:srgbClr val="0F0981"/>
                </a:solidFill>
                <a:latin typeface="Arial" pitchFamily="34" charset="0"/>
                <a:cs typeface="Arial" pitchFamily="34" charset="0"/>
              </a:rPr>
              <a:t>Monitoring over stock, inactive and surplus stores.</a:t>
            </a:r>
          </a:p>
          <a:p>
            <a:pPr algn="just">
              <a:lnSpc>
                <a:spcPct val="200000"/>
              </a:lnSpc>
              <a:buFont typeface="Wingdings" pitchFamily="2" charset="2"/>
              <a:buChar char="Ø"/>
            </a:pPr>
            <a:r>
              <a:rPr lang="en-US" sz="2000" b="1" dirty="0" smtClean="0">
                <a:solidFill>
                  <a:srgbClr val="0F0981"/>
                </a:solidFill>
                <a:latin typeface="Arial" pitchFamily="34" charset="0"/>
                <a:cs typeface="Arial" pitchFamily="34" charset="0"/>
              </a:rPr>
              <a:t>Periodical review of ‘A’ cat. Items to avoid blockage of inventory.</a:t>
            </a:r>
          </a:p>
          <a:p>
            <a:pPr algn="just">
              <a:lnSpc>
                <a:spcPct val="200000"/>
              </a:lnSpc>
              <a:buFont typeface="Wingdings" pitchFamily="2" charset="2"/>
              <a:buChar char="Ø"/>
            </a:pPr>
            <a:r>
              <a:rPr lang="en-US" sz="2000" b="1" dirty="0" smtClean="0">
                <a:solidFill>
                  <a:srgbClr val="0F0981"/>
                </a:solidFill>
                <a:latin typeface="Arial" pitchFamily="34" charset="0"/>
                <a:cs typeface="Arial" pitchFamily="34" charset="0"/>
              </a:rPr>
              <a:t>Co-ordination with custodian and user department to achieve inventory targets.</a:t>
            </a:r>
            <a:endParaRPr lang="en-US" sz="2000" b="1" dirty="0">
              <a:solidFill>
                <a:srgbClr val="0F0981"/>
              </a:solidFill>
              <a:latin typeface="Arial" pitchFamily="34" charset="0"/>
              <a:cs typeface="Arial" pitchFamily="34" charset="0"/>
            </a:endParaRPr>
          </a:p>
        </p:txBody>
      </p:sp>
      <p:sp>
        <p:nvSpPr>
          <p:cNvPr id="3" name="Rectangle 2"/>
          <p:cNvSpPr/>
          <p:nvPr/>
        </p:nvSpPr>
        <p:spPr>
          <a:xfrm>
            <a:off x="2973788" y="1166959"/>
            <a:ext cx="6599582" cy="461665"/>
          </a:xfrm>
          <a:prstGeom prst="rect">
            <a:avLst/>
          </a:prstGeom>
        </p:spPr>
        <p:txBody>
          <a:bodyPr wrap="square">
            <a:spAutoFit/>
          </a:bodyPr>
          <a:lstStyle/>
          <a:p>
            <a:pPr algn="ctr"/>
            <a:r>
              <a:rPr lang="en-US" sz="2400" dirty="0" smtClean="0">
                <a:latin typeface="Arial Black" pitchFamily="34" charset="0"/>
              </a:rPr>
              <a:t>Functions of Ledger </a:t>
            </a:r>
            <a:r>
              <a:rPr lang="en-US" sz="2400" dirty="0">
                <a:latin typeface="Arial Black" pitchFamily="34" charset="0"/>
              </a:rPr>
              <a:t>S</a:t>
            </a:r>
            <a:r>
              <a:rPr lang="en-US" sz="2400" dirty="0" smtClean="0">
                <a:latin typeface="Arial Black" pitchFamily="34" charset="0"/>
              </a:rPr>
              <a:t>ection..</a:t>
            </a:r>
            <a:r>
              <a:rPr lang="en-US" sz="2400" dirty="0" err="1" smtClean="0">
                <a:latin typeface="Arial Black" pitchFamily="34" charset="0"/>
              </a:rPr>
              <a:t>Contd</a:t>
            </a:r>
            <a:r>
              <a:rPr lang="en-US" sz="2400" dirty="0" smtClean="0">
                <a:latin typeface="Arial Black" pitchFamily="34" charset="0"/>
              </a:rPr>
              <a:t> 1</a:t>
            </a:r>
            <a:endParaRPr lang="en-US" sz="2400" dirty="0">
              <a:latin typeface="Arial Black" pitchFamily="34" charset="0"/>
            </a:endParaRPr>
          </a:p>
        </p:txBody>
      </p:sp>
    </p:spTree>
    <p:extLst>
      <p:ext uri="{BB962C8B-B14F-4D97-AF65-F5344CB8AC3E}">
        <p14:creationId xmlns:p14="http://schemas.microsoft.com/office/powerpoint/2010/main" val="32408676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67801" y="1180730"/>
            <a:ext cx="4551697" cy="461665"/>
          </a:xfrm>
          <a:prstGeom prst="rect">
            <a:avLst/>
          </a:prstGeom>
          <a:noFill/>
        </p:spPr>
        <p:txBody>
          <a:bodyPr wrap="square" rtlCol="0">
            <a:spAutoFit/>
          </a:bodyPr>
          <a:lstStyle/>
          <a:p>
            <a:pPr algn="r"/>
            <a:r>
              <a:rPr lang="en-US" sz="2400" dirty="0" smtClean="0">
                <a:latin typeface="Arial Black" pitchFamily="34" charset="0"/>
              </a:rPr>
              <a:t>Recoupment Methods</a:t>
            </a:r>
            <a:endParaRPr lang="en-US" sz="2400" dirty="0">
              <a:latin typeface="Arial Black" pitchFamily="34" charset="0"/>
            </a:endParaRPr>
          </a:p>
        </p:txBody>
      </p:sp>
      <p:sp>
        <p:nvSpPr>
          <p:cNvPr id="3" name="Rectangle 2"/>
          <p:cNvSpPr/>
          <p:nvPr/>
        </p:nvSpPr>
        <p:spPr>
          <a:xfrm>
            <a:off x="958788" y="2170174"/>
            <a:ext cx="10218198" cy="3416320"/>
          </a:xfrm>
          <a:prstGeom prst="rect">
            <a:avLst/>
          </a:prstGeom>
        </p:spPr>
        <p:txBody>
          <a:bodyPr wrap="square">
            <a:spAutoFit/>
          </a:bodyPr>
          <a:lstStyle/>
          <a:p>
            <a:pPr algn="just">
              <a:lnSpc>
                <a:spcPct val="200000"/>
              </a:lnSpc>
              <a:buFont typeface="Wingdings" pitchFamily="2" charset="2"/>
              <a:buChar char="Ø"/>
            </a:pPr>
            <a:r>
              <a:rPr lang="en-US" b="1" dirty="0" smtClean="0">
                <a:solidFill>
                  <a:srgbClr val="002060"/>
                </a:solidFill>
                <a:latin typeface="Arial" pitchFamily="34" charset="0"/>
                <a:cs typeface="Arial" pitchFamily="34" charset="0"/>
              </a:rPr>
              <a:t>Annual Estimate</a:t>
            </a:r>
          </a:p>
          <a:p>
            <a:pPr algn="just">
              <a:lnSpc>
                <a:spcPct val="200000"/>
              </a:lnSpc>
              <a:buFont typeface="Wingdings" pitchFamily="2" charset="2"/>
              <a:buChar char="Ø"/>
            </a:pPr>
            <a:r>
              <a:rPr lang="en-US" b="1" dirty="0" smtClean="0">
                <a:solidFill>
                  <a:srgbClr val="002060"/>
                </a:solidFill>
                <a:latin typeface="Arial" pitchFamily="34" charset="0"/>
                <a:cs typeface="Arial" pitchFamily="34" charset="0"/>
              </a:rPr>
              <a:t>Maxima and Minima</a:t>
            </a:r>
          </a:p>
          <a:p>
            <a:pPr algn="just">
              <a:lnSpc>
                <a:spcPct val="200000"/>
              </a:lnSpc>
              <a:buFont typeface="Wingdings" pitchFamily="2" charset="2"/>
              <a:buChar char="Ø"/>
            </a:pPr>
            <a:r>
              <a:rPr lang="en-US" b="1" dirty="0" smtClean="0">
                <a:solidFill>
                  <a:srgbClr val="002060"/>
                </a:solidFill>
                <a:latin typeface="Arial" pitchFamily="34" charset="0"/>
                <a:cs typeface="Arial" pitchFamily="34" charset="0"/>
              </a:rPr>
              <a:t>Base Stock Method of recoupment</a:t>
            </a:r>
          </a:p>
          <a:p>
            <a:pPr algn="just">
              <a:lnSpc>
                <a:spcPct val="200000"/>
              </a:lnSpc>
              <a:buFont typeface="Wingdings" pitchFamily="2" charset="2"/>
              <a:buChar char="Ø"/>
            </a:pPr>
            <a:r>
              <a:rPr lang="en-US" b="1" dirty="0" smtClean="0">
                <a:solidFill>
                  <a:srgbClr val="002060"/>
                </a:solidFill>
                <a:latin typeface="Arial" pitchFamily="34" charset="0"/>
                <a:cs typeface="Arial" pitchFamily="34" charset="0"/>
              </a:rPr>
              <a:t>EOQ method of recoupment</a:t>
            </a:r>
          </a:p>
          <a:p>
            <a:pPr algn="just">
              <a:lnSpc>
                <a:spcPct val="200000"/>
              </a:lnSpc>
              <a:buFont typeface="Wingdings" pitchFamily="2" charset="2"/>
              <a:buChar char="Ø"/>
            </a:pPr>
            <a:r>
              <a:rPr lang="en-US" b="1" dirty="0" smtClean="0">
                <a:latin typeface="Arial" pitchFamily="34" charset="0"/>
                <a:cs typeface="Arial" pitchFamily="34" charset="0"/>
                <a:hlinkClick r:id="rId2" action="ppaction://hlinkfile"/>
              </a:rPr>
              <a:t>Long term contract</a:t>
            </a:r>
            <a:r>
              <a:rPr lang="en-US" b="1" dirty="0" smtClean="0">
                <a:latin typeface="Arial" pitchFamily="34" charset="0"/>
                <a:cs typeface="Arial" pitchFamily="34" charset="0"/>
              </a:rPr>
              <a:t>,</a:t>
            </a:r>
          </a:p>
          <a:p>
            <a:pPr algn="just">
              <a:lnSpc>
                <a:spcPct val="200000"/>
              </a:lnSpc>
              <a:buFont typeface="Wingdings" pitchFamily="2" charset="2"/>
              <a:buChar char="Ø"/>
            </a:pPr>
            <a:r>
              <a:rPr lang="en-US" b="1" dirty="0" smtClean="0">
                <a:solidFill>
                  <a:srgbClr val="002060"/>
                </a:solidFill>
                <a:latin typeface="Arial" pitchFamily="34" charset="0"/>
                <a:cs typeface="Arial" pitchFamily="34" charset="0"/>
              </a:rPr>
              <a:t>Procurement and Consumption Efficiency</a:t>
            </a:r>
            <a:endParaRPr lang="en-US"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3366412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Thankyou Stock Illustrations – 1,260 Thankyou Stock Illustrations, Vectors  &amp; Clipart - Dreamstime"/>
          <p:cNvSpPr>
            <a:spLocks noChangeAspect="1" noChangeArrowheads="1"/>
          </p:cNvSpPr>
          <p:nvPr/>
        </p:nvSpPr>
        <p:spPr bwMode="auto">
          <a:xfrm>
            <a:off x="155575" y="-822325"/>
            <a:ext cx="2686050" cy="1714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Thankyou Stock Illustrations – 1,260 Thankyou Stock Illustrations, Vectors  &amp; Clipart - Dreamstime"/>
          <p:cNvSpPr>
            <a:spLocks noChangeAspect="1" noChangeArrowheads="1"/>
          </p:cNvSpPr>
          <p:nvPr/>
        </p:nvSpPr>
        <p:spPr bwMode="auto">
          <a:xfrm>
            <a:off x="155575" y="-822325"/>
            <a:ext cx="2686050" cy="1714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Thankyou Stock Illustrations – 1,260 Thankyou Stock Illustrations, Vectors  &amp; Clipart - Dreamstime"/>
          <p:cNvSpPr>
            <a:spLocks noChangeAspect="1" noChangeArrowheads="1"/>
          </p:cNvSpPr>
          <p:nvPr/>
        </p:nvSpPr>
        <p:spPr bwMode="auto">
          <a:xfrm>
            <a:off x="155575" y="-822325"/>
            <a:ext cx="2686050" cy="1714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101112.jpg"/>
          <p:cNvPicPr>
            <a:picLocks noChangeAspect="1"/>
          </p:cNvPicPr>
          <p:nvPr/>
        </p:nvPicPr>
        <p:blipFill>
          <a:blip r:embed="rId2"/>
          <a:stretch>
            <a:fillRect/>
          </a:stretch>
        </p:blipFill>
        <p:spPr>
          <a:xfrm>
            <a:off x="2805344" y="1757779"/>
            <a:ext cx="7226423" cy="3169327"/>
          </a:xfrm>
          <a:prstGeom prst="rect">
            <a:avLst/>
          </a:prstGeom>
        </p:spPr>
      </p:pic>
    </p:spTree>
    <p:extLst>
      <p:ext uri="{BB962C8B-B14F-4D97-AF65-F5344CB8AC3E}">
        <p14:creationId xmlns:p14="http://schemas.microsoft.com/office/powerpoint/2010/main" val="2369270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5457" y="1166959"/>
            <a:ext cx="5584054" cy="707886"/>
          </a:xfrm>
          <a:prstGeom prst="rect">
            <a:avLst/>
          </a:prstGeom>
        </p:spPr>
        <p:txBody>
          <a:bodyPr wrap="square">
            <a:spAutoFit/>
          </a:bodyPr>
          <a:lstStyle/>
          <a:p>
            <a:pPr algn="ctr"/>
            <a:r>
              <a:rPr lang="en-IN" sz="4000" b="1" dirty="0" smtClean="0">
                <a:latin typeface="Arial Black" pitchFamily="34" charset="0"/>
                <a:cs typeface="Times New Roman" pitchFamily="18" charset="0"/>
              </a:rPr>
              <a:t>Receipt of Material</a:t>
            </a:r>
            <a:endParaRPr lang="en-US" sz="4000" dirty="0">
              <a:latin typeface="Arial Black" pitchFamily="34" charset="0"/>
            </a:endParaRPr>
          </a:p>
        </p:txBody>
      </p:sp>
      <p:sp>
        <p:nvSpPr>
          <p:cNvPr id="3" name="Rectangle 2"/>
          <p:cNvSpPr/>
          <p:nvPr/>
        </p:nvSpPr>
        <p:spPr>
          <a:xfrm>
            <a:off x="941033" y="2299316"/>
            <a:ext cx="8993080" cy="3816429"/>
          </a:xfrm>
          <a:prstGeom prst="rect">
            <a:avLst/>
          </a:prstGeom>
        </p:spPr>
        <p:txBody>
          <a:bodyPr wrap="square">
            <a:spAutoFit/>
          </a:bodyPr>
          <a:lstStyle/>
          <a:p>
            <a:pPr>
              <a:buFont typeface="Wingdings" pitchFamily="2" charset="2"/>
              <a:buChar char="Ø"/>
            </a:pPr>
            <a:r>
              <a:rPr lang="en-IN" sz="2200" b="1" dirty="0" smtClean="0">
                <a:latin typeface="Arial" pitchFamily="34" charset="0"/>
                <a:cs typeface="Arial" pitchFamily="34" charset="0"/>
              </a:rPr>
              <a:t>Source of Material</a:t>
            </a:r>
            <a:r>
              <a:rPr lang="en-IN" sz="2200" dirty="0" smtClean="0">
                <a:latin typeface="Arial" pitchFamily="34" charset="0"/>
                <a:cs typeface="Arial" pitchFamily="34" charset="0"/>
              </a:rPr>
              <a:t>:      </a:t>
            </a:r>
            <a:r>
              <a:rPr lang="en-IN" sz="2200" b="1" dirty="0" smtClean="0">
                <a:latin typeface="Arial" pitchFamily="34" charset="0"/>
                <a:cs typeface="Arial" pitchFamily="34" charset="0"/>
              </a:rPr>
              <a:t>i. HQ Purchase Orders;</a:t>
            </a:r>
          </a:p>
          <a:p>
            <a:r>
              <a:rPr lang="en-IN" sz="2200" b="1" dirty="0" smtClean="0">
                <a:latin typeface="Arial" pitchFamily="34" charset="0"/>
                <a:cs typeface="Arial" pitchFamily="34" charset="0"/>
              </a:rPr>
              <a:t>                                         ii. Depot Purchase Orders</a:t>
            </a:r>
            <a:r>
              <a:rPr lang="en-IN" sz="2200" dirty="0" smtClean="0">
                <a:latin typeface="Arial" pitchFamily="34" charset="0"/>
                <a:cs typeface="Arial" pitchFamily="34" charset="0"/>
              </a:rPr>
              <a:t>.</a:t>
            </a:r>
          </a:p>
          <a:p>
            <a:pPr>
              <a:buFont typeface="Wingdings" pitchFamily="2" charset="2"/>
              <a:buChar char="Ø"/>
            </a:pPr>
            <a:r>
              <a:rPr lang="en-IN" sz="2200" dirty="0" smtClean="0">
                <a:latin typeface="Arial" pitchFamily="34" charset="0"/>
                <a:cs typeface="Arial" pitchFamily="34" charset="0"/>
              </a:rPr>
              <a:t>Confirming Materials belong to that Depot:  Consignee Details ,PO No, RPF Entry Details etc.</a:t>
            </a:r>
          </a:p>
          <a:p>
            <a:endParaRPr lang="en-IN" sz="2200" dirty="0" smtClean="0">
              <a:latin typeface="Arial" pitchFamily="34" charset="0"/>
              <a:cs typeface="Arial" pitchFamily="34" charset="0"/>
            </a:endParaRPr>
          </a:p>
          <a:p>
            <a:pPr>
              <a:buFont typeface="Wingdings" pitchFamily="2" charset="2"/>
              <a:buChar char="Ø"/>
            </a:pPr>
            <a:r>
              <a:rPr lang="en-IN" sz="2200" dirty="0" smtClean="0">
                <a:latin typeface="Arial" pitchFamily="34" charset="0"/>
                <a:cs typeface="Arial" pitchFamily="34" charset="0"/>
              </a:rPr>
              <a:t>Unloading of Materials in concerned Wards after taking DRR and Maintenance of Dump Register.</a:t>
            </a:r>
          </a:p>
          <a:p>
            <a:endParaRPr lang="en-IN" sz="2200" dirty="0" smtClean="0">
              <a:latin typeface="Arial" pitchFamily="34" charset="0"/>
              <a:cs typeface="Arial" pitchFamily="34" charset="0"/>
            </a:endParaRPr>
          </a:p>
          <a:p>
            <a:pPr>
              <a:lnSpc>
                <a:spcPct val="150000"/>
              </a:lnSpc>
              <a:buFont typeface="Wingdings" pitchFamily="2" charset="2"/>
              <a:buChar char="Ø"/>
            </a:pPr>
            <a:r>
              <a:rPr lang="en-IN" sz="2200" dirty="0" smtClean="0">
                <a:latin typeface="Arial" pitchFamily="34" charset="0"/>
                <a:cs typeface="Arial" pitchFamily="34" charset="0"/>
              </a:rPr>
              <a:t>Decanting of Oils from Oil Tanks: Checking Dip Measurement before Decanting in Storage Tanks.</a:t>
            </a:r>
          </a:p>
        </p:txBody>
      </p:sp>
    </p:spTree>
    <p:extLst>
      <p:ext uri="{BB962C8B-B14F-4D97-AF65-F5344CB8AC3E}">
        <p14:creationId xmlns:p14="http://schemas.microsoft.com/office/powerpoint/2010/main" val="2258165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2612" y="1104815"/>
            <a:ext cx="7999012" cy="461665"/>
          </a:xfrm>
          <a:prstGeom prst="rect">
            <a:avLst/>
          </a:prstGeom>
        </p:spPr>
        <p:txBody>
          <a:bodyPr wrap="square">
            <a:spAutoFit/>
          </a:bodyPr>
          <a:lstStyle/>
          <a:p>
            <a:r>
              <a:rPr lang="en-IN" sz="2400" dirty="0" smtClean="0">
                <a:effectLst>
                  <a:outerShdw blurRad="38100" dist="38100" dir="2700000" algn="tl">
                    <a:srgbClr val="000000">
                      <a:alpha val="43137"/>
                    </a:srgbClr>
                  </a:outerShdw>
                </a:effectLst>
                <a:latin typeface="Arial Black" pitchFamily="34" charset="0"/>
                <a:cs typeface="Times New Roman" pitchFamily="18" charset="0"/>
              </a:rPr>
              <a:t>Flow chart of Material movement in the Depot</a:t>
            </a:r>
            <a:endParaRPr lang="en-US" sz="2400" dirty="0">
              <a:latin typeface="Arial Black" pitchFamily="34" charset="0"/>
            </a:endParaRPr>
          </a:p>
        </p:txBody>
      </p:sp>
      <p:pic>
        <p:nvPicPr>
          <p:cNvPr id="3" name="Picture 3"/>
          <p:cNvPicPr>
            <a:picLocks noChangeAspect="1" noChangeArrowheads="1"/>
          </p:cNvPicPr>
          <p:nvPr/>
        </p:nvPicPr>
        <p:blipFill>
          <a:blip r:embed="rId2"/>
          <a:srcRect/>
          <a:stretch>
            <a:fillRect/>
          </a:stretch>
        </p:blipFill>
        <p:spPr bwMode="auto">
          <a:xfrm>
            <a:off x="3473008" y="1544715"/>
            <a:ext cx="5276850" cy="4314548"/>
          </a:xfrm>
          <a:prstGeom prst="rect">
            <a:avLst/>
          </a:prstGeom>
          <a:noFill/>
          <a:ln w="9525">
            <a:noFill/>
            <a:miter lim="800000"/>
            <a:headEnd/>
            <a:tailEnd/>
          </a:ln>
          <a:effectLst/>
        </p:spPr>
      </p:pic>
    </p:spTree>
    <p:extLst>
      <p:ext uri="{BB962C8B-B14F-4D97-AF65-F5344CB8AC3E}">
        <p14:creationId xmlns:p14="http://schemas.microsoft.com/office/powerpoint/2010/main" val="2868718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2570" y="1282369"/>
            <a:ext cx="5955527" cy="584775"/>
          </a:xfrm>
          <a:prstGeom prst="rect">
            <a:avLst/>
          </a:prstGeom>
        </p:spPr>
        <p:txBody>
          <a:bodyPr wrap="square">
            <a:spAutoFit/>
          </a:bodyPr>
          <a:lstStyle/>
          <a:p>
            <a:pPr algn="ctr"/>
            <a:r>
              <a:rPr lang="en-IN" sz="3200" b="1" dirty="0" smtClean="0">
                <a:latin typeface="Arial Black" pitchFamily="34" charset="0"/>
                <a:cs typeface="Times New Roman" pitchFamily="18" charset="0"/>
              </a:rPr>
              <a:t>Receipt of Material</a:t>
            </a:r>
            <a:endParaRPr lang="en-US" sz="3200" dirty="0">
              <a:latin typeface="Arial Black" pitchFamily="34" charset="0"/>
            </a:endParaRPr>
          </a:p>
        </p:txBody>
      </p:sp>
      <p:sp>
        <p:nvSpPr>
          <p:cNvPr id="3" name="Rectangle 2"/>
          <p:cNvSpPr/>
          <p:nvPr/>
        </p:nvSpPr>
        <p:spPr>
          <a:xfrm>
            <a:off x="1423386" y="2120386"/>
            <a:ext cx="9869010" cy="1015663"/>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                                                 Stores Receipt:</a:t>
            </a:r>
          </a:p>
          <a:p>
            <a:r>
              <a:rPr lang="en-US" dirty="0" smtClean="0">
                <a:latin typeface="Times New Roman" panose="02020603050405020304" pitchFamily="18" charset="0"/>
                <a:cs typeface="Times New Roman" panose="02020603050405020304" pitchFamily="18" charset="0"/>
              </a:rPr>
              <a:t>                               All Receipt query and tasks like PO receipt, DRR entry, inspection, R- Note,</a:t>
            </a:r>
          </a:p>
          <a:p>
            <a:r>
              <a:rPr lang="en-US" dirty="0" smtClean="0">
                <a:latin typeface="Times New Roman" panose="02020603050405020304" pitchFamily="18" charset="0"/>
                <a:cs typeface="Times New Roman" panose="02020603050405020304" pitchFamily="18" charset="0"/>
              </a:rPr>
              <a:t>Rejection advice,  DRR status,  item position,  PO search,  MA search available in receipt module.  </a:t>
            </a:r>
          </a:p>
        </p:txBody>
      </p:sp>
      <p:pic>
        <p:nvPicPr>
          <p:cNvPr id="4" name="Picture 3"/>
          <p:cNvPicPr/>
          <p:nvPr/>
        </p:nvPicPr>
        <p:blipFill>
          <a:blip r:embed="rId2"/>
          <a:srcRect/>
          <a:stretch>
            <a:fillRect/>
          </a:stretch>
        </p:blipFill>
        <p:spPr bwMode="auto">
          <a:xfrm>
            <a:off x="798990" y="3133817"/>
            <a:ext cx="10244831" cy="2929632"/>
          </a:xfrm>
          <a:prstGeom prst="rect">
            <a:avLst/>
          </a:prstGeom>
          <a:noFill/>
          <a:ln w="9525">
            <a:noFill/>
            <a:miter lim="800000"/>
            <a:headEnd/>
            <a:tailEnd/>
          </a:ln>
        </p:spPr>
      </p:pic>
    </p:spTree>
    <p:extLst>
      <p:ext uri="{BB962C8B-B14F-4D97-AF65-F5344CB8AC3E}">
        <p14:creationId xmlns:p14="http://schemas.microsoft.com/office/powerpoint/2010/main" val="1054178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9806" y="2564271"/>
            <a:ext cx="6096000" cy="2677656"/>
          </a:xfrm>
          <a:prstGeom prst="rect">
            <a:avLst/>
          </a:prstGeom>
        </p:spPr>
        <p:txBody>
          <a:bodyPr>
            <a:spAutoFit/>
          </a:bodyPr>
          <a:lstStyle/>
          <a:p>
            <a:r>
              <a:rPr lang="en-US" sz="2400" b="1" dirty="0" smtClean="0">
                <a:latin typeface="Times New Roman" panose="02020603050405020304" pitchFamily="18" charset="0"/>
                <a:cs typeface="Times New Roman" panose="02020603050405020304" pitchFamily="18" charset="0"/>
              </a:rPr>
              <a:t>PO Registration:</a:t>
            </a:r>
          </a:p>
          <a:p>
            <a:pPr>
              <a:lnSpc>
                <a:spcPct val="150000"/>
              </a:lnSpc>
              <a:buFont typeface="Wingdings" pitchFamily="2" charset="2"/>
              <a:buChar char="Ø"/>
            </a:pPr>
            <a:r>
              <a:rPr lang="en-US" sz="2400" dirty="0" smtClean="0">
                <a:latin typeface="Times New Roman" panose="02020603050405020304" pitchFamily="18" charset="0"/>
                <a:cs typeface="Times New Roman" panose="02020603050405020304" pitchFamily="18" charset="0"/>
              </a:rPr>
              <a:t>Select PO type</a:t>
            </a:r>
          </a:p>
          <a:p>
            <a:pPr>
              <a:lnSpc>
                <a:spcPct val="150000"/>
              </a:lnSpc>
              <a:buFont typeface="Wingdings" pitchFamily="2" charset="2"/>
              <a:buChar char="Ø"/>
            </a:pPr>
            <a:r>
              <a:rPr lang="en-US" sz="2400" dirty="0" smtClean="0">
                <a:latin typeface="Times New Roman" panose="02020603050405020304" pitchFamily="18" charset="0"/>
                <a:cs typeface="Times New Roman" panose="02020603050405020304" pitchFamily="18" charset="0"/>
              </a:rPr>
              <a:t>Enter/dropdown PO no. </a:t>
            </a:r>
          </a:p>
          <a:p>
            <a:pPr>
              <a:lnSpc>
                <a:spcPct val="150000"/>
              </a:lnSpc>
              <a:buFont typeface="Wingdings" pitchFamily="2" charset="2"/>
              <a:buChar char="Ø"/>
            </a:pPr>
            <a:r>
              <a:rPr lang="en-US" sz="2400" dirty="0" smtClean="0">
                <a:latin typeface="Times New Roman" panose="02020603050405020304" pitchFamily="18" charset="0"/>
                <a:cs typeface="Times New Roman" panose="02020603050405020304" pitchFamily="18" charset="0"/>
              </a:rPr>
              <a:t>Enter receipt file No.</a:t>
            </a:r>
          </a:p>
          <a:p>
            <a:pPr>
              <a:lnSpc>
                <a:spcPct val="150000"/>
              </a:lnSpc>
              <a:buFont typeface="Wingdings" pitchFamily="2" charset="2"/>
              <a:buChar char="Ø"/>
            </a:pPr>
            <a:r>
              <a:rPr lang="en-US" sz="2400" dirty="0" smtClean="0">
                <a:latin typeface="Times New Roman" panose="02020603050405020304" pitchFamily="18" charset="0"/>
                <a:cs typeface="Times New Roman" panose="02020603050405020304" pitchFamily="18" charset="0"/>
              </a:rPr>
              <a:t>Save</a:t>
            </a:r>
          </a:p>
        </p:txBody>
      </p:sp>
      <p:sp>
        <p:nvSpPr>
          <p:cNvPr id="3" name="Rectangle 2"/>
          <p:cNvSpPr/>
          <p:nvPr/>
        </p:nvSpPr>
        <p:spPr>
          <a:xfrm>
            <a:off x="2544417" y="1140325"/>
            <a:ext cx="6909683" cy="584775"/>
          </a:xfrm>
          <a:prstGeom prst="rect">
            <a:avLst/>
          </a:prstGeom>
        </p:spPr>
        <p:txBody>
          <a:bodyPr wrap="square">
            <a:spAutoFit/>
          </a:bodyPr>
          <a:lstStyle/>
          <a:p>
            <a:pPr algn="ctr"/>
            <a:r>
              <a:rPr lang="en-IN" sz="3200" b="1" dirty="0" smtClean="0">
                <a:latin typeface="Arial Black" pitchFamily="34" charset="0"/>
                <a:cs typeface="Times New Roman" pitchFamily="18" charset="0"/>
              </a:rPr>
              <a:t>Receipt of Material</a:t>
            </a:r>
            <a:endParaRPr lang="en-US" sz="2400" dirty="0">
              <a:latin typeface="Arial Black" pitchFamily="34" charset="0"/>
            </a:endParaRPr>
          </a:p>
        </p:txBody>
      </p:sp>
      <p:pic>
        <p:nvPicPr>
          <p:cNvPr id="4" name="Content Placeholder 4"/>
          <p:cNvPicPr>
            <a:picLocks/>
          </p:cNvPicPr>
          <p:nvPr/>
        </p:nvPicPr>
        <p:blipFill>
          <a:blip r:embed="rId2"/>
          <a:srcRect/>
          <a:stretch>
            <a:fillRect/>
          </a:stretch>
        </p:blipFill>
        <p:spPr bwMode="auto">
          <a:xfrm>
            <a:off x="4012707" y="1811045"/>
            <a:ext cx="7403975" cy="4057095"/>
          </a:xfrm>
          <a:prstGeom prst="rect">
            <a:avLst/>
          </a:prstGeom>
          <a:noFill/>
          <a:ln w="9525">
            <a:noFill/>
            <a:miter lim="800000"/>
            <a:headEnd/>
            <a:tailEnd/>
          </a:ln>
        </p:spPr>
      </p:pic>
    </p:spTree>
    <p:extLst>
      <p:ext uri="{BB962C8B-B14F-4D97-AF65-F5344CB8AC3E}">
        <p14:creationId xmlns:p14="http://schemas.microsoft.com/office/powerpoint/2010/main" val="21965994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835</TotalTime>
  <Words>3626</Words>
  <Application>Microsoft Office PowerPoint</Application>
  <PresentationFormat>Custom</PresentationFormat>
  <Paragraphs>354</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Organic</vt:lpstr>
      <vt:lpstr>    CHAPTER XII, XIII &amp; IV   STORES DEPOT RECEIPT, CUSTODY OF STORES, ISSUE AND DEPOT LEDGERS</vt:lpstr>
      <vt:lpstr>Depot Officer </vt:lpstr>
      <vt:lpstr>PowerPoint Presentation</vt:lpstr>
      <vt:lpstr> Wards and Sections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Emerging Trends in Resilient Digital Supply Chains</dc:title>
  <dc:creator>HOME</dc:creator>
  <cp:lastModifiedBy>D.L.N.PRABHAKAR</cp:lastModifiedBy>
  <cp:revision>167</cp:revision>
  <dcterms:created xsi:type="dcterms:W3CDTF">2022-07-17T07:53:42Z</dcterms:created>
  <dcterms:modified xsi:type="dcterms:W3CDTF">2022-07-25T11:08:55Z</dcterms:modified>
</cp:coreProperties>
</file>