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notesMasterIdLst>
    <p:notesMasterId r:id="rId37"/>
  </p:notesMasterIdLst>
  <p:handoutMasterIdLst>
    <p:handoutMasterId r:id="rId38"/>
  </p:handoutMasterIdLst>
  <p:sldIdLst>
    <p:sldId id="299" r:id="rId2"/>
    <p:sldId id="300" r:id="rId3"/>
    <p:sldId id="257" r:id="rId4"/>
    <p:sldId id="280" r:id="rId5"/>
    <p:sldId id="258" r:id="rId6"/>
    <p:sldId id="282" r:id="rId7"/>
    <p:sldId id="281" r:id="rId8"/>
    <p:sldId id="260" r:id="rId9"/>
    <p:sldId id="261" r:id="rId10"/>
    <p:sldId id="262" r:id="rId11"/>
    <p:sldId id="263" r:id="rId12"/>
    <p:sldId id="265" r:id="rId13"/>
    <p:sldId id="266" r:id="rId14"/>
    <p:sldId id="303" r:id="rId15"/>
    <p:sldId id="267" r:id="rId16"/>
    <p:sldId id="268" r:id="rId17"/>
    <p:sldId id="301" r:id="rId18"/>
    <p:sldId id="302" r:id="rId19"/>
    <p:sldId id="264" r:id="rId20"/>
    <p:sldId id="269" r:id="rId21"/>
    <p:sldId id="270" r:id="rId22"/>
    <p:sldId id="271" r:id="rId23"/>
    <p:sldId id="273" r:id="rId24"/>
    <p:sldId id="283" r:id="rId25"/>
    <p:sldId id="274" r:id="rId26"/>
    <p:sldId id="290" r:id="rId27"/>
    <p:sldId id="291" r:id="rId28"/>
    <p:sldId id="292" r:id="rId29"/>
    <p:sldId id="293" r:id="rId30"/>
    <p:sldId id="294" r:id="rId31"/>
    <p:sldId id="295" r:id="rId32"/>
    <p:sldId id="296" r:id="rId33"/>
    <p:sldId id="297" r:id="rId34"/>
    <p:sldId id="298" r:id="rId35"/>
    <p:sldId id="304" r:id="rId3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64" autoAdjust="0"/>
  </p:normalViewPr>
  <p:slideViewPr>
    <p:cSldViewPr>
      <p:cViewPr varScale="1">
        <p:scale>
          <a:sx n="80" d="100"/>
          <a:sy n="80" d="100"/>
        </p:scale>
        <p:origin x="111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-19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C85C8F3C-C950-4CFD-8BFA-F884BC1D72C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55163007-EEF3-46BE-A7A9-44924099C79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>
            <a:extLst>
              <a:ext uri="{FF2B5EF4-FFF2-40B4-BE49-F238E27FC236}">
                <a16:creationId xmlns:a16="http://schemas.microsoft.com/office/drawing/2014/main" id="{15A8A6E4-1BE1-44B0-A5A8-DB055E3ED05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>
            <a:extLst>
              <a:ext uri="{FF2B5EF4-FFF2-40B4-BE49-F238E27FC236}">
                <a16:creationId xmlns:a16="http://schemas.microsoft.com/office/drawing/2014/main" id="{451AE9D1-CE5B-4CD5-A7F9-6DE22446BA4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BFDD6ED-185B-4E66-BDAD-EAAF331398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2A88F321-CBB9-4411-9CDE-ABEAFF00CFC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AD7E3C5D-9888-432E-862D-A32FD9D7015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5F53A01E-128B-4CD3-99E6-1EBB13EAB72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7" name="Rectangle 5">
            <a:extLst>
              <a:ext uri="{FF2B5EF4-FFF2-40B4-BE49-F238E27FC236}">
                <a16:creationId xmlns:a16="http://schemas.microsoft.com/office/drawing/2014/main" id="{B1D508C0-54E7-4BE5-B8BC-0FF72761FEB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8678" name="Rectangle 6">
            <a:extLst>
              <a:ext uri="{FF2B5EF4-FFF2-40B4-BE49-F238E27FC236}">
                <a16:creationId xmlns:a16="http://schemas.microsoft.com/office/drawing/2014/main" id="{36EB2A80-348B-4B89-8B52-AB9D381B809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>
            <a:extLst>
              <a:ext uri="{FF2B5EF4-FFF2-40B4-BE49-F238E27FC236}">
                <a16:creationId xmlns:a16="http://schemas.microsoft.com/office/drawing/2014/main" id="{4418EA3A-2D09-4BA1-B057-169C5A8F98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07AB400-4E3C-4A61-923F-046B19C14BC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2C30B7CA-29FC-4021-827A-9F699C6DA1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0BC020F-32B3-456D-B19A-8733A267B8FC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8B8BB7BE-D878-43A8-826D-765A177136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B19E8570-21B5-4479-B0A1-A8820949FB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>
            <a:extLst>
              <a:ext uri="{FF2B5EF4-FFF2-40B4-BE49-F238E27FC236}">
                <a16:creationId xmlns:a16="http://schemas.microsoft.com/office/drawing/2014/main" id="{F769315D-DAB2-4510-9A69-65E78503CF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29D7BC5-0C7B-4D3B-BE0C-D92E9908D9DD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0AE7FCF1-FD37-4D3C-AFEB-281A9250021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1FCA8DE5-D1F8-4E9C-8BAD-0B8E652127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id="{557A27AC-2724-486D-8C70-924D22CEB4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A5B7F41-4339-412D-A7A8-2776131AA4F0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8D8D6A7C-821F-4A5C-8011-1DE7EC2E5DB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451EDCD1-690B-4779-AEE4-7CD29A13C7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>
            <a:extLst>
              <a:ext uri="{FF2B5EF4-FFF2-40B4-BE49-F238E27FC236}">
                <a16:creationId xmlns:a16="http://schemas.microsoft.com/office/drawing/2014/main" id="{CBB84D08-3ED8-4E67-B7A8-272D4584BCF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A4F6F79-8353-44BE-AFFA-8039E86DBEF1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8E7BFE28-DE08-406B-9DF4-5CBE6405E47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id="{30F1E8CF-44DB-488F-81CA-FF1CFC2268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>
            <a:extLst>
              <a:ext uri="{FF2B5EF4-FFF2-40B4-BE49-F238E27FC236}">
                <a16:creationId xmlns:a16="http://schemas.microsoft.com/office/drawing/2014/main" id="{F700E431-2F5A-4EA1-8CA7-51865DC801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CDC7397-80FD-4458-A2D8-1431A9B17503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1E164C4D-DD6D-484B-A09D-E4C2237BF93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97B8F7BB-66D7-4082-A324-CF4B0E625E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>
            <a:extLst>
              <a:ext uri="{FF2B5EF4-FFF2-40B4-BE49-F238E27FC236}">
                <a16:creationId xmlns:a16="http://schemas.microsoft.com/office/drawing/2014/main" id="{27B382A4-E9B1-4CC9-BFDB-5BE8AF420E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75845BF-1C3A-4FA8-83D5-B252591EB1C8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B77C3E1C-46F3-4DD2-9BBC-CA9F70F4268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C0C377A1-9ABD-4B6A-A62D-88847D45EB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>
            <a:extLst>
              <a:ext uri="{FF2B5EF4-FFF2-40B4-BE49-F238E27FC236}">
                <a16:creationId xmlns:a16="http://schemas.microsoft.com/office/drawing/2014/main" id="{E5E5383A-9C83-46DD-96F6-3D9C55B192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E300B0C-F822-42E8-956E-CD2F22C229DD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3EFA236B-5EB0-49F5-A38C-CEB0DE11FF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AD284D3A-1E03-4564-BA59-B96756D8E8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B72CEA41-F95C-4B73-80ED-E2FCB592E0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04717FE-F87D-49B6-9F28-46781E560085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44C63DFF-2513-4DE8-9531-76FAC4F2AEE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A5ED6F21-68EB-406B-B9B3-C999BD1B04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>
            <a:extLst>
              <a:ext uri="{FF2B5EF4-FFF2-40B4-BE49-F238E27FC236}">
                <a16:creationId xmlns:a16="http://schemas.microsoft.com/office/drawing/2014/main" id="{8609BFF0-6DB1-4F6B-BAB6-86B204DB4F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ED352A1-BBF5-4BAE-9B42-ACCB33D920E2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44CB65CB-7C02-46C1-A1E3-12C49D34BC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93C765A6-FA71-443A-9FEF-4DF5EEE7A8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>
            <a:extLst>
              <a:ext uri="{FF2B5EF4-FFF2-40B4-BE49-F238E27FC236}">
                <a16:creationId xmlns:a16="http://schemas.microsoft.com/office/drawing/2014/main" id="{3DC68D28-B7D2-4A3D-AAE2-1F2623FAA4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CD31DF4-3626-428D-B8C1-868910E4344A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A78E10C6-A69D-456B-91EB-4643F08E5ED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89338532-C064-418B-A2D7-364559402A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>
            <a:extLst>
              <a:ext uri="{FF2B5EF4-FFF2-40B4-BE49-F238E27FC236}">
                <a16:creationId xmlns:a16="http://schemas.microsoft.com/office/drawing/2014/main" id="{CA054932-C1C1-4363-8F26-16A0308D9F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2187376-EF07-4F84-A4BB-5F4862A1A1E7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58371" name="Rectangle 2">
            <a:extLst>
              <a:ext uri="{FF2B5EF4-FFF2-40B4-BE49-F238E27FC236}">
                <a16:creationId xmlns:a16="http://schemas.microsoft.com/office/drawing/2014/main" id="{209BF836-A0B8-45E5-99EC-2F53E186BBA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>
            <a:extLst>
              <a:ext uri="{FF2B5EF4-FFF2-40B4-BE49-F238E27FC236}">
                <a16:creationId xmlns:a16="http://schemas.microsoft.com/office/drawing/2014/main" id="{F76607CD-9AD5-4C3B-BBCA-FD9391650E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BB95770B-B307-41DD-B1E6-1F618A59C88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0BACA80-25C1-4024-8D92-2413536C6842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B6E19514-45BA-49CA-8811-5F77320D23E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97A45171-2977-437F-9CD2-939AE7645F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>
            <a:extLst>
              <a:ext uri="{FF2B5EF4-FFF2-40B4-BE49-F238E27FC236}">
                <a16:creationId xmlns:a16="http://schemas.microsoft.com/office/drawing/2014/main" id="{16BD31B8-D10C-4A38-BC39-4FFC59EF54A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8AE8224-1B50-4480-99FF-EBB802B74443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id="{A09A7F2C-05A0-4F58-8440-39120B9AD8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>
            <a:extLst>
              <a:ext uri="{FF2B5EF4-FFF2-40B4-BE49-F238E27FC236}">
                <a16:creationId xmlns:a16="http://schemas.microsoft.com/office/drawing/2014/main" id="{1F859795-3E5D-40C0-9BDD-0C0FD92020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>
            <a:extLst>
              <a:ext uri="{FF2B5EF4-FFF2-40B4-BE49-F238E27FC236}">
                <a16:creationId xmlns:a16="http://schemas.microsoft.com/office/drawing/2014/main" id="{B4715AFA-1E8D-4F33-B61A-A2B308C93BC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632BB44-B1E8-4AF6-83B2-09960897A8B5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14AA96DE-3613-4820-A5F6-8F2C563C34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A65F57F8-5396-4144-8953-B0CB2BAE8D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>
            <a:extLst>
              <a:ext uri="{FF2B5EF4-FFF2-40B4-BE49-F238E27FC236}">
                <a16:creationId xmlns:a16="http://schemas.microsoft.com/office/drawing/2014/main" id="{CED217E3-60DF-44D1-A24E-D10DA8BAEA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033E0EB-47A6-412D-9A40-C32E6ED22407}" type="slidenum">
              <a:rPr lang="en-US" altLang="en-US"/>
              <a:pPr/>
              <a:t>32</a:t>
            </a:fld>
            <a:endParaRPr lang="en-US" altLang="en-US"/>
          </a:p>
        </p:txBody>
      </p:sp>
      <p:sp>
        <p:nvSpPr>
          <p:cNvPr id="64515" name="Rectangle 2">
            <a:extLst>
              <a:ext uri="{FF2B5EF4-FFF2-40B4-BE49-F238E27FC236}">
                <a16:creationId xmlns:a16="http://schemas.microsoft.com/office/drawing/2014/main" id="{C43F996D-9E32-4DD2-B6B9-76B31E28E6B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>
            <a:extLst>
              <a:ext uri="{FF2B5EF4-FFF2-40B4-BE49-F238E27FC236}">
                <a16:creationId xmlns:a16="http://schemas.microsoft.com/office/drawing/2014/main" id="{D9F41D1B-249E-4233-8E6D-4A04C69997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:a16="http://schemas.microsoft.com/office/drawing/2014/main" id="{D1AF1419-4D14-44A3-87FD-ED6FF2EC370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4F08494-5650-4ACA-84C1-0134E38BFFE5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688009AC-297D-4260-BD6B-1BEF156EB96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3830ECA4-8021-42F4-BC60-8E57B0006F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66F20080-4749-41BA-B817-789F5DEC19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0392117-26F6-4C82-94F4-A8853E904CDE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32CA6CE8-CC02-480A-B546-535923BE7E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4BAFC967-C734-4C71-8CC6-E2C4CF93A5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4F045D4C-2775-426D-B046-C9D61E086D9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C73B35E-C90C-4F09-80F1-A5060562F853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A3B3A029-7124-460A-B05C-08ED0A9323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9A01DF6B-C218-45DB-8E0A-9EE4625F7E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:a16="http://schemas.microsoft.com/office/drawing/2014/main" id="{C3872E81-D582-4F60-A3E6-0209FBA9E4D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320661A-7D68-4676-A211-E0C4ACB8E2DB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D259DAB5-26B0-420D-8FF4-50CC9A1F51D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CB983450-3341-44B0-A705-481FC2996E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>
            <a:extLst>
              <a:ext uri="{FF2B5EF4-FFF2-40B4-BE49-F238E27FC236}">
                <a16:creationId xmlns:a16="http://schemas.microsoft.com/office/drawing/2014/main" id="{11459B4E-7A0A-4FF9-9C1B-16DAD58F7B6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07900DF-4C13-4DD2-9E84-A85AF63EAD7D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B039EA4F-0C14-4281-8B5A-520583045E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C6096BDC-B67D-4032-995A-AE47806EEF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id="{929F020B-75B4-4DC8-93ED-F24AB4FFDC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1EDF1A6-988F-4F26-8FFD-3C671B2153CD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E475354F-A399-4A07-B4A4-5F86541CE4A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DD852086-B97A-48BD-B97A-CB9C0E7AFE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>
            <a:extLst>
              <a:ext uri="{FF2B5EF4-FFF2-40B4-BE49-F238E27FC236}">
                <a16:creationId xmlns:a16="http://schemas.microsoft.com/office/drawing/2014/main" id="{658938C2-855C-4316-88A2-3220640351E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DE596FA-B442-44F4-BAFA-AE1979F6EA81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9C8E6D2D-EF34-482A-A305-E654128E50F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45F84166-3624-4D13-84A7-AEB3550541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CE75AF0D-38C3-453C-A4C2-1BEA190BFC1A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C7324554-7D92-4AA7-BA67-E9C94FA923A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D3C7A578-486D-476B-BBA7-FCBAAB244FA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764DD1A2-28B3-41D5-93D6-77A6B3F9328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6F9BE045-555C-443C-9F20-DF176E38B76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BD7CB425-1DB0-431F-9BD3-67A0650620D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EB7B2D1E-7477-437D-AC03-4F19627CA39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E06E54B0-8066-4B23-A510-E5B0B996FA7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D5578465-83AE-4B82-9F88-2CF470ABE10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77E97095-E06B-42FC-BEF7-2DF3800F584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Rectangle 12">
              <a:extLst>
                <a:ext uri="{FF2B5EF4-FFF2-40B4-BE49-F238E27FC236}">
                  <a16:creationId xmlns:a16="http://schemas.microsoft.com/office/drawing/2014/main" id="{7B963E9C-C559-40AC-8431-0CC6F01AFF3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Rectangle 13">
              <a:extLst>
                <a:ext uri="{FF2B5EF4-FFF2-40B4-BE49-F238E27FC236}">
                  <a16:creationId xmlns:a16="http://schemas.microsoft.com/office/drawing/2014/main" id="{2D8DED66-4863-486F-83A3-883B6CCC357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F8839676-F807-41C4-9C34-9CC825A163D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F221B8A8-1FCF-4D35-964D-F900E734DD8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35047118-75CA-4066-8999-73D654679A2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9E1A55A9-8973-4F63-8CED-4D4E014D888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id="{876CFEC8-B137-4314-B050-0FE89352A45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id="{74679E40-9F1C-4696-8833-F62B6F5D745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26715BC3-8467-4EB3-902E-A1BB7250C6E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1093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1094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3" name="Rectangle 23">
            <a:extLst>
              <a:ext uri="{FF2B5EF4-FFF2-40B4-BE49-F238E27FC236}">
                <a16:creationId xmlns:a16="http://schemas.microsoft.com/office/drawing/2014/main" id="{E3942DDA-DCE2-447E-804B-CC47017A697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Rectangle 24">
            <a:extLst>
              <a:ext uri="{FF2B5EF4-FFF2-40B4-BE49-F238E27FC236}">
                <a16:creationId xmlns:a16="http://schemas.microsoft.com/office/drawing/2014/main" id="{958C79DF-1EB2-421F-B2E3-74F5972A24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" name="Rectangle 25">
            <a:extLst>
              <a:ext uri="{FF2B5EF4-FFF2-40B4-BE49-F238E27FC236}">
                <a16:creationId xmlns:a16="http://schemas.microsoft.com/office/drawing/2014/main" id="{8E38CD33-0A34-473B-81A4-C36285D478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F0B8B8-3C47-4D17-8183-2E6CB56DC6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4731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3">
            <a:extLst>
              <a:ext uri="{FF2B5EF4-FFF2-40B4-BE49-F238E27FC236}">
                <a16:creationId xmlns:a16="http://schemas.microsoft.com/office/drawing/2014/main" id="{A21984B8-CCAD-4590-8C70-2D1D8093D2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1CA05B49-7718-432B-A6E5-1D9FAE6FBA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id="{FE775C11-CDBF-459F-9B24-836CB61693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A773AA-FFF1-4153-9684-CC3382E9B3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7979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3">
            <a:extLst>
              <a:ext uri="{FF2B5EF4-FFF2-40B4-BE49-F238E27FC236}">
                <a16:creationId xmlns:a16="http://schemas.microsoft.com/office/drawing/2014/main" id="{6E048EEF-E088-4B06-AE85-BF5E3017BF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4F236653-A048-439A-84B1-45DE3B2A4E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id="{D4BFD396-390A-4239-8139-1CD3A295CB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739955-9E4D-4D9B-AEA7-CF4A8DBB40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6016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23">
            <a:extLst>
              <a:ext uri="{FF2B5EF4-FFF2-40B4-BE49-F238E27FC236}">
                <a16:creationId xmlns:a16="http://schemas.microsoft.com/office/drawing/2014/main" id="{8A1314A3-0FA8-458B-B93E-52EEE997BE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1C369AF7-4DD2-459A-96F9-645FEACB08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id="{E9662FAB-406D-484D-AADD-C0657E5542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A94EAE-B4DF-4A32-92FF-64CA87B5BC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942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3">
            <a:extLst>
              <a:ext uri="{FF2B5EF4-FFF2-40B4-BE49-F238E27FC236}">
                <a16:creationId xmlns:a16="http://schemas.microsoft.com/office/drawing/2014/main" id="{57E2326F-D682-4E58-B998-E71D91539E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3B1AE9AB-B913-4C3E-98C9-2E8CD4C911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id="{DC7133FF-BA60-4D1B-9E2F-A452D3DE4A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A70D23-A362-4DDF-9C86-4C10952207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9443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3">
            <a:extLst>
              <a:ext uri="{FF2B5EF4-FFF2-40B4-BE49-F238E27FC236}">
                <a16:creationId xmlns:a16="http://schemas.microsoft.com/office/drawing/2014/main" id="{40F04F9A-C074-4B49-99E9-484640A683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834F5DFF-B483-4F43-92E2-FA1E349323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id="{4AAE18EB-46EB-4091-941B-55CB88D5A7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039D6-958A-4899-ABB1-01149B960F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5339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3">
            <a:extLst>
              <a:ext uri="{FF2B5EF4-FFF2-40B4-BE49-F238E27FC236}">
                <a16:creationId xmlns:a16="http://schemas.microsoft.com/office/drawing/2014/main" id="{ED4919BF-9DC5-4C2D-B548-1C5C12ECC1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4">
            <a:extLst>
              <a:ext uri="{FF2B5EF4-FFF2-40B4-BE49-F238E27FC236}">
                <a16:creationId xmlns:a16="http://schemas.microsoft.com/office/drawing/2014/main" id="{9EBB4161-C5EE-43AB-BDA1-9C42F13E85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5">
            <a:extLst>
              <a:ext uri="{FF2B5EF4-FFF2-40B4-BE49-F238E27FC236}">
                <a16:creationId xmlns:a16="http://schemas.microsoft.com/office/drawing/2014/main" id="{088033E4-65B4-4BFA-9FE1-4B86F19C8D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BEECF1-AE28-4CE1-A43D-2488036D0D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8497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65897D92-134C-4C89-81B8-E78B1755C9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4">
            <a:extLst>
              <a:ext uri="{FF2B5EF4-FFF2-40B4-BE49-F238E27FC236}">
                <a16:creationId xmlns:a16="http://schemas.microsoft.com/office/drawing/2014/main" id="{021CC7EB-DE12-4973-9B4F-E8C1D52532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5">
            <a:extLst>
              <a:ext uri="{FF2B5EF4-FFF2-40B4-BE49-F238E27FC236}">
                <a16:creationId xmlns:a16="http://schemas.microsoft.com/office/drawing/2014/main" id="{45F51402-5679-402E-8C72-CF385BB19E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8056ED-7F8D-4547-B92F-75B9610E8A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7047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3">
            <a:extLst>
              <a:ext uri="{FF2B5EF4-FFF2-40B4-BE49-F238E27FC236}">
                <a16:creationId xmlns:a16="http://schemas.microsoft.com/office/drawing/2014/main" id="{0E0A2510-E2D8-4A2C-B939-F1D5FCF348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4FE84E57-BA6F-4DDB-BBB0-F9D5C95061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>
            <a:extLst>
              <a:ext uri="{FF2B5EF4-FFF2-40B4-BE49-F238E27FC236}">
                <a16:creationId xmlns:a16="http://schemas.microsoft.com/office/drawing/2014/main" id="{6067EB11-896F-4804-B86B-9D381484EE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2F87AA-E778-40B7-9B79-B9E4C98B7A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757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>
            <a:extLst>
              <a:ext uri="{FF2B5EF4-FFF2-40B4-BE49-F238E27FC236}">
                <a16:creationId xmlns:a16="http://schemas.microsoft.com/office/drawing/2014/main" id="{9497916B-41BA-4D07-A4BF-247E8C3E7B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4">
            <a:extLst>
              <a:ext uri="{FF2B5EF4-FFF2-40B4-BE49-F238E27FC236}">
                <a16:creationId xmlns:a16="http://schemas.microsoft.com/office/drawing/2014/main" id="{2F49E5CD-745F-4E4D-94E8-7137BD1E21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>
            <a:extLst>
              <a:ext uri="{FF2B5EF4-FFF2-40B4-BE49-F238E27FC236}">
                <a16:creationId xmlns:a16="http://schemas.microsoft.com/office/drawing/2014/main" id="{EA1DF7EF-0C16-45A4-8EE6-3BC73A2938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23DA17-6F5B-4CD6-8054-08CF95A919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239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3">
            <a:extLst>
              <a:ext uri="{FF2B5EF4-FFF2-40B4-BE49-F238E27FC236}">
                <a16:creationId xmlns:a16="http://schemas.microsoft.com/office/drawing/2014/main" id="{468FBFB7-C756-44B8-BF35-0BCB259516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4">
            <a:extLst>
              <a:ext uri="{FF2B5EF4-FFF2-40B4-BE49-F238E27FC236}">
                <a16:creationId xmlns:a16="http://schemas.microsoft.com/office/drawing/2014/main" id="{606D40DC-284A-4236-8D86-E48DDF9719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5">
            <a:extLst>
              <a:ext uri="{FF2B5EF4-FFF2-40B4-BE49-F238E27FC236}">
                <a16:creationId xmlns:a16="http://schemas.microsoft.com/office/drawing/2014/main" id="{E1A1CF4F-A4A9-4F2D-A166-4BD7729224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6EEB3-9F4F-488D-9A04-AB6F63975C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7502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3">
            <a:extLst>
              <a:ext uri="{FF2B5EF4-FFF2-40B4-BE49-F238E27FC236}">
                <a16:creationId xmlns:a16="http://schemas.microsoft.com/office/drawing/2014/main" id="{91033D1B-5EF7-4805-8222-4FD2FF5292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4">
            <a:extLst>
              <a:ext uri="{FF2B5EF4-FFF2-40B4-BE49-F238E27FC236}">
                <a16:creationId xmlns:a16="http://schemas.microsoft.com/office/drawing/2014/main" id="{3668E8B3-46DC-44E2-82A2-515416835A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5">
            <a:extLst>
              <a:ext uri="{FF2B5EF4-FFF2-40B4-BE49-F238E27FC236}">
                <a16:creationId xmlns:a16="http://schemas.microsoft.com/office/drawing/2014/main" id="{20A14A5E-C23E-4425-B980-48297F6ED4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029113-1935-4DEC-B8C3-926F1D287B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2091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B043068E-CE41-4B82-9BC0-93A7D5D3599A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130051" name="Freeform 3">
              <a:extLst>
                <a:ext uri="{FF2B5EF4-FFF2-40B4-BE49-F238E27FC236}">
                  <a16:creationId xmlns:a16="http://schemas.microsoft.com/office/drawing/2014/main" id="{19A6C385-FF6F-49FC-A0A2-AC55EF4E422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052" name="Freeform 4">
              <a:extLst>
                <a:ext uri="{FF2B5EF4-FFF2-40B4-BE49-F238E27FC236}">
                  <a16:creationId xmlns:a16="http://schemas.microsoft.com/office/drawing/2014/main" id="{B18D2EE1-FFCE-46B9-9ABE-B587BBD1D4C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053" name="Freeform 5">
              <a:extLst>
                <a:ext uri="{FF2B5EF4-FFF2-40B4-BE49-F238E27FC236}">
                  <a16:creationId xmlns:a16="http://schemas.microsoft.com/office/drawing/2014/main" id="{8BD8C3F3-FF9C-4D2D-98B2-6D0A0446DB0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054" name="Freeform 6">
              <a:extLst>
                <a:ext uri="{FF2B5EF4-FFF2-40B4-BE49-F238E27FC236}">
                  <a16:creationId xmlns:a16="http://schemas.microsoft.com/office/drawing/2014/main" id="{C4581866-650E-437D-A9B2-B759AD860CB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055" name="Freeform 7">
              <a:extLst>
                <a:ext uri="{FF2B5EF4-FFF2-40B4-BE49-F238E27FC236}">
                  <a16:creationId xmlns:a16="http://schemas.microsoft.com/office/drawing/2014/main" id="{96933F1D-773E-4890-8C48-12DC806CB93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056" name="Freeform 8">
              <a:extLst>
                <a:ext uri="{FF2B5EF4-FFF2-40B4-BE49-F238E27FC236}">
                  <a16:creationId xmlns:a16="http://schemas.microsoft.com/office/drawing/2014/main" id="{2FAE6320-7E32-4232-8940-417153F0204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057" name="Freeform 9">
              <a:extLst>
                <a:ext uri="{FF2B5EF4-FFF2-40B4-BE49-F238E27FC236}">
                  <a16:creationId xmlns:a16="http://schemas.microsoft.com/office/drawing/2014/main" id="{D94B2F36-D855-46B1-9B66-81291FDC516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058" name="Freeform 10">
              <a:extLst>
                <a:ext uri="{FF2B5EF4-FFF2-40B4-BE49-F238E27FC236}">
                  <a16:creationId xmlns:a16="http://schemas.microsoft.com/office/drawing/2014/main" id="{C877C9EA-BF4E-4AA2-8FA5-94548C30DB2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059" name="Freeform 11">
              <a:extLst>
                <a:ext uri="{FF2B5EF4-FFF2-40B4-BE49-F238E27FC236}">
                  <a16:creationId xmlns:a16="http://schemas.microsoft.com/office/drawing/2014/main" id="{70AF68E0-FD58-496A-A738-946667C632C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060" name="Rectangle 12">
              <a:extLst>
                <a:ext uri="{FF2B5EF4-FFF2-40B4-BE49-F238E27FC236}">
                  <a16:creationId xmlns:a16="http://schemas.microsoft.com/office/drawing/2014/main" id="{01D6678E-2179-4707-8083-DC0C716B027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061" name="Rectangle 13">
              <a:extLst>
                <a:ext uri="{FF2B5EF4-FFF2-40B4-BE49-F238E27FC236}">
                  <a16:creationId xmlns:a16="http://schemas.microsoft.com/office/drawing/2014/main" id="{5C4B7256-EAC6-45E3-8320-1ECDC22547B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062" name="Freeform 14">
              <a:extLst>
                <a:ext uri="{FF2B5EF4-FFF2-40B4-BE49-F238E27FC236}">
                  <a16:creationId xmlns:a16="http://schemas.microsoft.com/office/drawing/2014/main" id="{63C13436-2788-46CB-B91B-3F3956A716E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063" name="Freeform 15">
              <a:extLst>
                <a:ext uri="{FF2B5EF4-FFF2-40B4-BE49-F238E27FC236}">
                  <a16:creationId xmlns:a16="http://schemas.microsoft.com/office/drawing/2014/main" id="{C967B38F-2BA6-4402-82F8-2D1613B427A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064" name="Freeform 16">
              <a:extLst>
                <a:ext uri="{FF2B5EF4-FFF2-40B4-BE49-F238E27FC236}">
                  <a16:creationId xmlns:a16="http://schemas.microsoft.com/office/drawing/2014/main" id="{C164BD9B-F11B-42D3-A3DB-922424F44DC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065" name="Freeform 17">
              <a:extLst>
                <a:ext uri="{FF2B5EF4-FFF2-40B4-BE49-F238E27FC236}">
                  <a16:creationId xmlns:a16="http://schemas.microsoft.com/office/drawing/2014/main" id="{E789B36B-AB1B-4B6D-997D-975DDDDCC89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066" name="Freeform 18">
              <a:extLst>
                <a:ext uri="{FF2B5EF4-FFF2-40B4-BE49-F238E27FC236}">
                  <a16:creationId xmlns:a16="http://schemas.microsoft.com/office/drawing/2014/main" id="{4F7D75F1-DB1E-4032-A075-35257101843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067" name="Freeform 19">
              <a:extLst>
                <a:ext uri="{FF2B5EF4-FFF2-40B4-BE49-F238E27FC236}">
                  <a16:creationId xmlns:a16="http://schemas.microsoft.com/office/drawing/2014/main" id="{A06610DE-6116-475D-A46D-0033139AEAB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068" name="Freeform 20">
              <a:extLst>
                <a:ext uri="{FF2B5EF4-FFF2-40B4-BE49-F238E27FC236}">
                  <a16:creationId xmlns:a16="http://schemas.microsoft.com/office/drawing/2014/main" id="{CE9E3223-5F16-4C3C-9D79-361A990850B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0069" name="Rectangle 21">
            <a:extLst>
              <a:ext uri="{FF2B5EF4-FFF2-40B4-BE49-F238E27FC236}">
                <a16:creationId xmlns:a16="http://schemas.microsoft.com/office/drawing/2014/main" id="{51A62CAB-C288-4DD2-A101-3028F8579C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30070" name="Rectangle 22">
            <a:extLst>
              <a:ext uri="{FF2B5EF4-FFF2-40B4-BE49-F238E27FC236}">
                <a16:creationId xmlns:a16="http://schemas.microsoft.com/office/drawing/2014/main" id="{75EAFF98-503E-4403-82F2-8ECEBA270E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0071" name="Rectangle 23">
            <a:extLst>
              <a:ext uri="{FF2B5EF4-FFF2-40B4-BE49-F238E27FC236}">
                <a16:creationId xmlns:a16="http://schemas.microsoft.com/office/drawing/2014/main" id="{2C0C4550-3D48-4A18-92C2-4BC2118A1DC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0072" name="Rectangle 24">
            <a:extLst>
              <a:ext uri="{FF2B5EF4-FFF2-40B4-BE49-F238E27FC236}">
                <a16:creationId xmlns:a16="http://schemas.microsoft.com/office/drawing/2014/main" id="{AAFEEA93-AFE5-44E6-8897-383A25ABAEB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0073" name="Rectangle 25">
            <a:extLst>
              <a:ext uri="{FF2B5EF4-FFF2-40B4-BE49-F238E27FC236}">
                <a16:creationId xmlns:a16="http://schemas.microsoft.com/office/drawing/2014/main" id="{7B79785E-C9CB-4834-A62A-47D9636EF9D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12162BBB-73C8-4891-814E-CA771975440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2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/>
              <a:t>Incentive Schemes in Railways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dirty="0" err="1"/>
              <a:t>M.N.Reddy</a:t>
            </a:r>
            <a:endParaRPr lang="en-US" dirty="0"/>
          </a:p>
          <a:p>
            <a:r>
              <a:rPr lang="en-US" dirty="0" err="1"/>
              <a:t>Sr.Lecturer</a:t>
            </a:r>
            <a:r>
              <a:rPr lang="en-US" dirty="0"/>
              <a:t>/STC/SC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70D23-A362-4DDF-9C86-4C1095220764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F4A525-9874-48E9-917F-069D8EF50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B7F2A8E-C209-4B75-9EF4-E2CE120CB5E0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4CACF594-78CD-4CE3-A862-A306261511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0"/>
              <a:t>TIMING OF OPERATION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76FDFEF2-BCF7-49FD-A212-08D84A7B42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-	The only check on the efficiency of the </a:t>
            </a:r>
            <a:r>
              <a:rPr lang="en-US" dirty="0" err="1"/>
              <a:t>Labour</a:t>
            </a:r>
            <a:r>
              <a:rPr lang="en-US" dirty="0"/>
              <a:t> is the systematic comparison of time taken with actual time.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D6C3B2-50FC-42D8-9C7F-46B0A5851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F67E01D-12AE-46C0-9008-0D1B418E5B2D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4B725239-969F-4944-9954-ED816EFF3F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0">
                <a:effectLst/>
              </a:rPr>
              <a:t>TIME STUDY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2C522206-7DDE-47B3-8188-CF71C953E9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Char char="-"/>
              <a:defRPr/>
            </a:pPr>
            <a:r>
              <a:rPr lang="en-US"/>
              <a:t>Fixation of time standards for each operation.</a:t>
            </a:r>
          </a:p>
          <a:p>
            <a:pPr eaLnBrk="1" hangingPunct="1">
              <a:buFontTx/>
              <a:buChar char="-"/>
              <a:defRPr/>
            </a:pPr>
            <a:endParaRPr lang="en-US"/>
          </a:p>
          <a:p>
            <a:pPr eaLnBrk="1" hangingPunct="1">
              <a:buFontTx/>
              <a:buChar char="-"/>
              <a:defRPr/>
            </a:pPr>
            <a:r>
              <a:rPr lang="en-US"/>
              <a:t>It is a technique for determining accurately as possible from a limited number of observations.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57C948-AFAB-4F96-8B20-704D78CCF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78E57E8-D2EB-4F2C-B1AD-C15F190AF573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7B1772BF-AD10-42E2-8C08-42FDF1240E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0"/>
              <a:t>RATING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6CD4058A-F247-447B-B6FB-BF5378BBF4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Rating is the assessment of the skill and effort involved in each element. 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Different operative workers performing the same job are studied and the results checked by superior rate fixers.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389E8F-2A9D-43C2-8CF4-2FA5435D4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A9D2D96-73C7-4151-A645-4D7B50EF8995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C8C61719-3432-4480-85BE-E142B80700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0">
                <a:effectLst/>
              </a:rPr>
              <a:t>NORMALISING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62E4FF84-CE2B-4F9C-893A-9BE39254AA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839200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  On completion of time study the actual times of all the elements in the work cycle should be converted to time @ 80 rating.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Normalized time = </a:t>
            </a:r>
            <a:r>
              <a:rPr lang="en-US" u="sng" dirty="0"/>
              <a:t>Actual time x observed rating</a:t>
            </a:r>
            <a:endParaRPr 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					80 </a:t>
            </a:r>
            <a:r>
              <a:rPr lang="en-US" dirty="0" err="1"/>
              <a:t>i.e.Incentive</a:t>
            </a:r>
            <a:r>
              <a:rPr lang="en-US" dirty="0"/>
              <a:t> rating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093E7-2EFB-4974-B5D7-5CAF5AF9B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Normalizing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69302-451A-46D1-86BC-034D77147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979987"/>
          </a:xfrm>
        </p:spPr>
        <p:txBody>
          <a:bodyPr/>
          <a:lstStyle/>
          <a:p>
            <a:r>
              <a:rPr lang="en-US" dirty="0"/>
              <a:t>Slow worker: Actual time = 60 minutes</a:t>
            </a:r>
          </a:p>
          <a:p>
            <a:r>
              <a:rPr lang="en-US" dirty="0"/>
              <a:t>Observed rating = 60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Normalized time = </a:t>
            </a:r>
            <a:r>
              <a:rPr lang="en-US" u="sng" dirty="0"/>
              <a:t>Actual time x observed rating</a:t>
            </a:r>
            <a:endParaRPr 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					80 i.e. Incentive rating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                            = (60 X 60) / 80 = 45 minutes</a:t>
            </a:r>
          </a:p>
          <a:p>
            <a:r>
              <a:rPr lang="en-US" dirty="0"/>
              <a:t>Fast worker: Actual time </a:t>
            </a:r>
            <a:r>
              <a:rPr lang="en-US" sz="2800" dirty="0"/>
              <a:t>= 36 min, </a:t>
            </a:r>
            <a:r>
              <a:rPr lang="en-US" sz="2800" dirty="0" err="1"/>
              <a:t>Obs</a:t>
            </a:r>
            <a:r>
              <a:rPr lang="en-US" sz="2800" dirty="0"/>
              <a:t> rating = 100</a:t>
            </a:r>
          </a:p>
          <a:p>
            <a:r>
              <a:rPr lang="en-US" dirty="0"/>
              <a:t>Normalized time = (36 X 100) / 80 = 45 minutes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CE6939-54E5-441D-95AD-DDBE063CA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70D23-A362-4DDF-9C86-4C1095220764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04992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0987BC-B8E2-4C85-A642-CC5CAA54F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D66C126-C7BA-4DDC-AA4A-697FC6334AA5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47872200-22E4-4D87-87B6-DCD6DD9105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0">
                <a:effectLst/>
              </a:rPr>
              <a:t>ALLOWANCES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05D9B551-3176-4793-A168-E00315BF1B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909763"/>
            <a:ext cx="8150225" cy="4217987"/>
          </a:xfrm>
        </p:spPr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Char char="Ø"/>
              <a:defRPr/>
            </a:pPr>
            <a:r>
              <a:rPr lang="en-US" sz="3000" dirty="0"/>
              <a:t>General handling and contingencies – 12 </a:t>
            </a:r>
            <a:r>
              <a:rPr lang="en-US" sz="3000" baseline="30000" dirty="0"/>
              <a:t>1</a:t>
            </a:r>
            <a:r>
              <a:rPr lang="en-US" sz="3000" dirty="0"/>
              <a:t>/</a:t>
            </a:r>
            <a:r>
              <a:rPr lang="en-US" sz="3000" baseline="-25000" dirty="0"/>
              <a:t>2</a:t>
            </a:r>
            <a:r>
              <a:rPr lang="en-US" sz="3000" dirty="0"/>
              <a:t> %</a:t>
            </a:r>
          </a:p>
          <a:p>
            <a:pPr marL="609600" indent="-609600" eaLnBrk="1" hangingPunct="1">
              <a:buFont typeface="Wingdings" panose="05000000000000000000" pitchFamily="2" charset="2"/>
              <a:buChar char="Ø"/>
              <a:defRPr/>
            </a:pPr>
            <a:r>
              <a:rPr lang="en-US" sz="3000" dirty="0"/>
              <a:t>Gauging on Machining – 5%</a:t>
            </a:r>
          </a:p>
          <a:p>
            <a:pPr marL="609600" indent="-609600" eaLnBrk="1" hangingPunct="1">
              <a:buFont typeface="Wingdings" panose="05000000000000000000" pitchFamily="2" charset="2"/>
              <a:buChar char="Ø"/>
              <a:defRPr/>
            </a:pPr>
            <a:r>
              <a:rPr lang="en-US" sz="3000" dirty="0"/>
              <a:t>Fatigue – 12 ½ to 25%</a:t>
            </a:r>
          </a:p>
          <a:p>
            <a:pPr marL="609600" indent="-609600" eaLnBrk="1" hangingPunct="1">
              <a:buFont typeface="Wingdings" panose="05000000000000000000" pitchFamily="2" charset="2"/>
              <a:buChar char="Ø"/>
              <a:defRPr/>
            </a:pPr>
            <a:r>
              <a:rPr lang="en-US" sz="3000" dirty="0"/>
              <a:t>Production bonus – 33 </a:t>
            </a:r>
            <a:r>
              <a:rPr lang="en-US" sz="3000" baseline="30000" dirty="0"/>
              <a:t>1</a:t>
            </a:r>
            <a:r>
              <a:rPr lang="en-US" sz="3000" dirty="0"/>
              <a:t>/</a:t>
            </a:r>
            <a:r>
              <a:rPr lang="en-US" sz="3000" baseline="-25000" dirty="0"/>
              <a:t>3</a:t>
            </a:r>
            <a:r>
              <a:rPr lang="en-US" sz="3000" dirty="0"/>
              <a:t> %</a:t>
            </a:r>
          </a:p>
          <a:p>
            <a:pPr marL="609600" indent="-609600" eaLnBrk="1" hangingPunct="1">
              <a:buFont typeface="Wingdings" panose="05000000000000000000" pitchFamily="2" charset="2"/>
              <a:buChar char="Ø"/>
              <a:defRPr/>
            </a:pP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0C17AD-73F4-4C60-B6FA-CFB11B866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194AEBB-AE27-4DBA-B698-3AF33E1E939C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332AF87C-5358-4EBD-8F96-E3260ED3B0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3820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0" dirty="0"/>
              <a:t>CALCULATION OF ALLOWED TIME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F0EE1B04-FA1C-4BCE-B1C5-66CE4ADC8B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534400" cy="5715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3000" dirty="0"/>
              <a:t>Let Normalized time = 1 Hour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3000" dirty="0"/>
              <a:t>Add allowances as under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3000" dirty="0"/>
              <a:t>a) Fatigue 12.5% = 1x0.125 = 0.125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3000" dirty="0"/>
              <a:t>			       = 1+0.125 = 1.125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3000" dirty="0"/>
              <a:t>b) Contingency 10%=</a:t>
            </a:r>
            <a:r>
              <a:rPr lang="en-US" sz="3000" u="sng" dirty="0"/>
              <a:t>1.125x10</a:t>
            </a:r>
            <a:r>
              <a:rPr lang="en-US" sz="3000" dirty="0"/>
              <a:t>  = 0.1125 Hrs</a:t>
            </a:r>
            <a:endParaRPr lang="en-US" sz="3000" u="sng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3000" dirty="0"/>
              <a:t>					100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3000" dirty="0"/>
              <a:t>					= 1.125+0.1125= 1.2375 Hrs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3000" dirty="0"/>
              <a:t>c) Bonus 33 </a:t>
            </a:r>
            <a:r>
              <a:rPr lang="en-US" sz="3000" baseline="30000" dirty="0"/>
              <a:t>1</a:t>
            </a:r>
            <a:r>
              <a:rPr lang="en-US" sz="3000" dirty="0"/>
              <a:t>/</a:t>
            </a:r>
            <a:r>
              <a:rPr lang="en-US" sz="3000" baseline="-25000" dirty="0"/>
              <a:t>3</a:t>
            </a:r>
            <a:r>
              <a:rPr lang="en-US" sz="3000" dirty="0"/>
              <a:t> % = </a:t>
            </a:r>
            <a:r>
              <a:rPr lang="en-US" sz="3000" u="sng" dirty="0"/>
              <a:t>1.2375x100</a:t>
            </a:r>
            <a:r>
              <a:rPr lang="en-US" sz="3000" dirty="0"/>
              <a:t>  = 1.645875 Hrs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3000" dirty="0"/>
              <a:t>					3x100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3000" dirty="0"/>
              <a:t>d) </a:t>
            </a:r>
            <a:r>
              <a:rPr lang="en-US" sz="2400" dirty="0"/>
              <a:t>Gauging 5% = </a:t>
            </a:r>
            <a:r>
              <a:rPr lang="en-US" sz="2400" u="sng" dirty="0"/>
              <a:t>5x1.6459</a:t>
            </a:r>
            <a:r>
              <a:rPr lang="en-US" sz="2400" dirty="0"/>
              <a:t>= 0.083=1.646+0.083=1.728 (1.65)</a:t>
            </a:r>
            <a:endParaRPr lang="en-US" sz="2400" u="sng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400" dirty="0"/>
              <a:t>				  100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Calculation of Incentive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/>
          <a:lstStyle/>
          <a:p>
            <a:pPr>
              <a:defRPr/>
            </a:pPr>
            <a:r>
              <a:rPr lang="en-US" dirty="0"/>
              <a:t>Allowed time will be fixed for each activity as explained earlier.</a:t>
            </a:r>
          </a:p>
          <a:p>
            <a:pPr>
              <a:defRPr/>
            </a:pPr>
            <a:r>
              <a:rPr lang="en-US" dirty="0"/>
              <a:t>Incentive earned = Allowed Time –Time taken</a:t>
            </a:r>
          </a:p>
          <a:p>
            <a:pPr lvl="2">
              <a:buFont typeface="Wingdings" pitchFamily="2" charset="2"/>
              <a:buNone/>
              <a:defRPr/>
            </a:pPr>
            <a:r>
              <a:rPr lang="en-US" dirty="0"/>
              <a:t>					</a:t>
            </a:r>
            <a:r>
              <a:rPr lang="en-US" sz="3200" dirty="0"/>
              <a:t>Time taken</a:t>
            </a:r>
          </a:p>
          <a:p>
            <a:pPr lvl="2">
              <a:buFont typeface="Wingdings" pitchFamily="2" charset="2"/>
              <a:buNone/>
              <a:defRPr/>
            </a:pPr>
            <a:r>
              <a:rPr lang="en-US" sz="3200" dirty="0"/>
              <a:t>Allowed time for a turning job = 45 min</a:t>
            </a:r>
          </a:p>
          <a:p>
            <a:pPr lvl="2">
              <a:buFont typeface="Wingdings" pitchFamily="2" charset="2"/>
              <a:buNone/>
              <a:defRPr/>
            </a:pPr>
            <a:r>
              <a:rPr lang="en-US" sz="3200" dirty="0"/>
              <a:t>Time taken by a worker            = 30 min</a:t>
            </a:r>
          </a:p>
          <a:p>
            <a:pPr lvl="2">
              <a:buFont typeface="Wingdings" pitchFamily="2" charset="2"/>
              <a:buNone/>
              <a:defRPr/>
            </a:pPr>
            <a:r>
              <a:rPr lang="en-US" sz="3200" dirty="0"/>
              <a:t>Incentive % = (45-30)/30 = 15/30= 50%</a:t>
            </a:r>
          </a:p>
          <a:p>
            <a:pPr lvl="2">
              <a:buFont typeface="Wingdings" pitchFamily="2" charset="2"/>
              <a:buNone/>
              <a:defRPr/>
            </a:pPr>
            <a:endParaRPr lang="en-US" sz="3200" dirty="0"/>
          </a:p>
          <a:p>
            <a:pPr lvl="2">
              <a:buFont typeface="Wingdings" pitchFamily="2" charset="2"/>
              <a:buNone/>
              <a:defRPr/>
            </a:pPr>
            <a:endParaRPr lang="en-US" sz="3200" dirty="0"/>
          </a:p>
          <a:p>
            <a:pPr lvl="2">
              <a:buFont typeface="Wingdings" pitchFamily="2" charset="2"/>
              <a:buNone/>
              <a:defRPr/>
            </a:pP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43E1CE-7D57-4BAE-BBCA-35EC1D209818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cxnSp>
        <p:nvCxnSpPr>
          <p:cNvPr id="14341" name="Straight Connector 5"/>
          <p:cNvCxnSpPr>
            <a:cxnSpLocks noChangeShapeType="1"/>
          </p:cNvCxnSpPr>
          <p:nvPr/>
        </p:nvCxnSpPr>
        <p:spPr bwMode="auto">
          <a:xfrm>
            <a:off x="4114800" y="2895600"/>
            <a:ext cx="43434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Calculation of Incentive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437187"/>
          </a:xfrm>
        </p:spPr>
        <p:txBody>
          <a:bodyPr/>
          <a:lstStyle/>
          <a:p>
            <a:pPr lvl="2"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Example in a month one worker has worked for 200 hours and earned allowed time of 280 hours.</a:t>
            </a:r>
          </a:p>
          <a:p>
            <a:pPr>
              <a:defRPr/>
            </a:pPr>
            <a:r>
              <a:rPr lang="en-US" sz="3200" dirty="0"/>
              <a:t>        Incentive % = </a:t>
            </a:r>
            <a:r>
              <a:rPr lang="en-US" u="sng" dirty="0"/>
              <a:t>Allowed Time –Time taken</a:t>
            </a:r>
          </a:p>
          <a:p>
            <a:pPr lvl="2">
              <a:buFont typeface="Wingdings" pitchFamily="2" charset="2"/>
              <a:buNone/>
              <a:defRPr/>
            </a:pPr>
            <a:r>
              <a:rPr lang="en-US" dirty="0"/>
              <a:t>					      </a:t>
            </a:r>
            <a:r>
              <a:rPr lang="en-US" sz="3200" dirty="0"/>
              <a:t>Time taken</a:t>
            </a:r>
          </a:p>
          <a:p>
            <a:pPr lvl="2">
              <a:buFont typeface="Wingdings" pitchFamily="2" charset="2"/>
              <a:buNone/>
              <a:defRPr/>
            </a:pPr>
            <a:r>
              <a:rPr lang="en-US" sz="3200" dirty="0"/>
              <a:t>               = (280-200)/200= 40%</a:t>
            </a:r>
          </a:p>
          <a:p>
            <a:pPr lvl="2">
              <a:buFont typeface="Wingdings" pitchFamily="2" charset="2"/>
              <a:buNone/>
              <a:defRPr/>
            </a:pPr>
            <a:r>
              <a:rPr lang="en-US" sz="3200" dirty="0"/>
              <a:t>Money value of incentive  = 80X hourly rate</a:t>
            </a:r>
          </a:p>
          <a:p>
            <a:pPr lvl="2">
              <a:buFont typeface="Wingdings" pitchFamily="2" charset="2"/>
              <a:buNone/>
              <a:defRPr/>
            </a:pPr>
            <a:r>
              <a:rPr lang="en-US" sz="3200" dirty="0"/>
              <a:t>                                           = 80X Rs.110</a:t>
            </a:r>
          </a:p>
          <a:p>
            <a:pPr lvl="2">
              <a:buFont typeface="Wingdings" pitchFamily="2" charset="2"/>
              <a:buNone/>
              <a:defRPr/>
            </a:pPr>
            <a:r>
              <a:rPr lang="en-US" sz="3200" dirty="0"/>
              <a:t>					       = Rs.8800/-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26B107-762A-4E3D-A3ED-1A615677C951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094F43-C887-45DE-A4ED-05EE1EFDB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2A7F86E-0D90-4AFD-A3A0-53B7CC16FC0B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id="{99B4F38F-5859-4CE5-B29A-F8600EE737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0"/>
              <a:t>SYNTHETIC TIMES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D60C1D40-E81B-4701-9B7D-C736A9B65F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9325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/>
              <a:t>       Synthetic times are time standards built up from element times previously obtained from direct time studies.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/>
              <a:t>       Time studies are taken to arrive @ synthetic data such as:</a:t>
            </a:r>
            <a:endParaRPr lang="en-US" sz="4400"/>
          </a:p>
          <a:p>
            <a:pPr marL="1752600" lvl="3" indent="-381000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n-US" sz="3200"/>
              <a:t>Loading and unloading values.</a:t>
            </a:r>
          </a:p>
          <a:p>
            <a:pPr marL="1752600" lvl="3" indent="-381000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n-US" sz="3200"/>
              <a:t>Setting up values</a:t>
            </a:r>
          </a:p>
          <a:p>
            <a:pPr marL="1752600" lvl="3" indent="-381000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n-US" sz="3200"/>
              <a:t>Changing tool values.</a:t>
            </a:r>
          </a:p>
          <a:p>
            <a:pPr marL="1752600" lvl="3" indent="-381000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n-US" sz="3200"/>
              <a:t>Preparational value.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2BD598-5818-4D82-A0F6-F902F47A7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AB87C28-733F-4C56-904F-C36AC1955F7D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2421EDFA-F971-42AF-B650-2945D28452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0" dirty="0">
                <a:solidFill>
                  <a:schemeClr val="hlink"/>
                </a:solidFill>
              </a:rPr>
              <a:t>PAYMENTS BY RESULTS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56AFDA3B-799D-41F1-AB6E-32BF06803B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382000" cy="45307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Need :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  Improve productivity by better </a:t>
            </a:r>
            <a:r>
              <a:rPr lang="en-US" dirty="0" err="1"/>
              <a:t>utilisation</a:t>
            </a:r>
            <a:r>
              <a:rPr lang="en-US" dirty="0"/>
              <a:t> of </a:t>
            </a:r>
          </a:p>
          <a:p>
            <a:pPr lvl="2" eaLnBrk="1" hangingPunct="1">
              <a:buFont typeface="Wingdings" panose="05000000000000000000" pitchFamily="2" charset="2"/>
              <a:buChar char="v"/>
              <a:defRPr/>
            </a:pPr>
            <a:r>
              <a:rPr lang="en-US" sz="3200" dirty="0"/>
              <a:t>manpower, </a:t>
            </a:r>
          </a:p>
          <a:p>
            <a:pPr lvl="2" eaLnBrk="1" hangingPunct="1">
              <a:buFont typeface="Wingdings" panose="05000000000000000000" pitchFamily="2" charset="2"/>
              <a:buChar char="v"/>
              <a:defRPr/>
            </a:pPr>
            <a:r>
              <a:rPr lang="en-US" sz="3200" dirty="0"/>
              <a:t>M&amp;P </a:t>
            </a:r>
          </a:p>
          <a:p>
            <a:pPr lvl="2" eaLnBrk="1" hangingPunct="1">
              <a:buFont typeface="Wingdings" panose="05000000000000000000" pitchFamily="2" charset="2"/>
              <a:buChar char="v"/>
              <a:defRPr/>
            </a:pPr>
            <a:r>
              <a:rPr lang="en-US" sz="3200" dirty="0"/>
              <a:t>and covered area.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144637-4E82-47C3-8597-6814FF3B2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86C6B4D-32F4-468C-AACE-926E73A50926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4A9C3A2D-396F-4B76-9166-4A6FB7AFC0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990600"/>
          </a:xfrm>
        </p:spPr>
        <p:txBody>
          <a:bodyPr/>
          <a:lstStyle/>
          <a:p>
            <a:pPr eaLnBrk="1" hangingPunct="1">
              <a:defRPr/>
            </a:pPr>
            <a:r>
              <a:rPr lang="en-US" b="0"/>
              <a:t>EXTRA TIME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3AA5D9A3-0C67-4DDB-88E6-41BB4B4B9E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4958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      Extra time over the allowed time can be allowed due to 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en-US" dirty="0"/>
              <a:t>Excess machining work required on castings, forgings, bars.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en-US" dirty="0"/>
              <a:t>Hard material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en-US" dirty="0"/>
              <a:t>Defects in the machine for which worker is not responsible.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en-US" dirty="0"/>
              <a:t>Change in batch quantity against a work order.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D6E67D-5A8A-4C68-936E-E18B3F303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5F7003B-DFD5-4C22-942B-80AF0F7074BB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CB9918A4-41AD-4FD4-93A7-4AEE0F1E37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pPr eaLnBrk="1" hangingPunct="1"/>
            <a:r>
              <a:rPr lang="en-US" altLang="en-US" b="0">
                <a:effectLst/>
              </a:rPr>
              <a:t>JOB CARDS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712D26F9-8760-4FE4-834D-35F15223B2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 Job / Squad cards are the basic documents on the basis of which incentive is calculated.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Job/Squad cards should be punched on/ off with aid of time recording clocks.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 From the time of punching, the job cards should remain in the custody of time booth clerk.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 All completed Job/squad cards should be sent to incentive bonus section with in 48 hours.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AD7F1-C0E7-47A7-A4CC-14B80273C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641A4C0-1223-41D6-9D19-DDD21F3EE269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B3E86557-4694-4657-AF9E-F595C1A06E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0">
                <a:effectLst/>
              </a:rPr>
              <a:t>MATERIAL SCRAP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19E20098-AAD4-4B8B-9F9C-62A551DAA4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 Normally bonus is payable on quantities of work which confirm to specifications.</a:t>
            </a:r>
          </a:p>
          <a:p>
            <a:pPr eaLnBrk="1" hangingPunct="1">
              <a:defRPr/>
            </a:pPr>
            <a:r>
              <a:rPr lang="en-US" dirty="0"/>
              <a:t> If inspector certifies, rejections are owing to material scrap, the reject of outturn will also be taken into account </a:t>
            </a:r>
            <a:r>
              <a:rPr lang="en-US" dirty="0" err="1"/>
              <a:t>upto</a:t>
            </a:r>
            <a:r>
              <a:rPr lang="en-US" dirty="0"/>
              <a:t> the % of work done on rejects.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DD594-9F88-486C-AB7D-3B5831767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AA86A11-3B36-44F9-B941-635F99FC21AB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34A137CC-4569-4F64-9F28-D38CC4BA55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b="0">
                <a:effectLst/>
              </a:rPr>
              <a:t>IDLE TIME DEDUCTION FROM SUPERVISORS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F6243D1A-6089-435C-B341-31EC347150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153400" cy="34290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Shop JE’s are responsible for </a:t>
            </a:r>
          </a:p>
          <a:p>
            <a:pPr lvl="3" eaLnBrk="1" hangingPunct="1">
              <a:buFont typeface="Wingdings" panose="05000000000000000000" pitchFamily="2" charset="2"/>
              <a:buChar char="ü"/>
              <a:defRPr/>
            </a:pPr>
            <a:r>
              <a:rPr lang="en-US" sz="3200" dirty="0"/>
              <a:t>	 </a:t>
            </a:r>
            <a:r>
              <a:rPr lang="en-US" sz="3200" dirty="0">
                <a:effectLst/>
              </a:rPr>
              <a:t>Lack of work</a:t>
            </a:r>
          </a:p>
          <a:p>
            <a:pPr lvl="3" eaLnBrk="1" hangingPunct="1">
              <a:buFont typeface="Wingdings" panose="05000000000000000000" pitchFamily="2" charset="2"/>
              <a:buChar char="ü"/>
              <a:defRPr/>
            </a:pPr>
            <a:r>
              <a:rPr lang="en-US" sz="3200" dirty="0">
                <a:effectLst/>
              </a:rPr>
              <a:t>   Lack of tools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5D12335A-93F4-4DBC-A8EB-84B78C149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CC5EA13-979E-4D09-BBA8-15BBB4424995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23555" name="Rectangle 32">
            <a:extLst>
              <a:ext uri="{FF2B5EF4-FFF2-40B4-BE49-F238E27FC236}">
                <a16:creationId xmlns:a16="http://schemas.microsoft.com/office/drawing/2014/main" id="{6E4F0A44-1F73-4C96-8281-5138396230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b="0">
                <a:effectLst/>
              </a:rPr>
              <a:t>IDLE TIME DEDUCTION FROM SUPERVISORS</a:t>
            </a:r>
          </a:p>
        </p:txBody>
      </p:sp>
      <p:graphicFrame>
        <p:nvGraphicFramePr>
          <p:cNvPr id="138299" name="Group 59">
            <a:extLst>
              <a:ext uri="{FF2B5EF4-FFF2-40B4-BE49-F238E27FC236}">
                <a16:creationId xmlns:a16="http://schemas.microsoft.com/office/drawing/2014/main" id="{4AF47D2D-A762-4FDC-BFE9-BB0F611D42AC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457200" y="1600200"/>
          <a:ext cx="8229600" cy="365760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Idle time of DW’s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Percentage debited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 – 10%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5%  -    15%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19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&gt;15%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No Bonus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8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81C3A3-6DCF-487B-9E5F-88D0A8521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73D0246-D71F-4554-B23F-10F3F2428265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8C1CF347-5626-4BEF-8898-B6A121DB50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0">
                <a:effectLst/>
              </a:rPr>
              <a:t>IDLE TIME BOOKING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359A78A6-340B-4921-B5E3-B9FF0024C2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      Idle time can be booked on accounting the following reasons.</a:t>
            </a:r>
          </a:p>
          <a:p>
            <a:pPr marL="1371600" lvl="2" indent="-457200" eaLnBrk="1" hangingPunct="1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en-US" sz="2800" dirty="0"/>
              <a:t>No Power</a:t>
            </a:r>
          </a:p>
          <a:p>
            <a:pPr marL="1371600" lvl="2" indent="-457200" eaLnBrk="1" hangingPunct="1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en-US" sz="2800" dirty="0"/>
              <a:t>Machine Repair</a:t>
            </a:r>
          </a:p>
          <a:p>
            <a:pPr marL="1371600" lvl="2" indent="-457200" eaLnBrk="1" hangingPunct="1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en-US" sz="2800" dirty="0"/>
              <a:t>Lack of Material</a:t>
            </a:r>
          </a:p>
          <a:p>
            <a:pPr marL="1371600" lvl="2" indent="-457200" eaLnBrk="1" hangingPunct="1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en-US" sz="2800" dirty="0"/>
              <a:t>Lack of tools</a:t>
            </a:r>
          </a:p>
          <a:p>
            <a:pPr marL="1371600" lvl="2" indent="-457200" eaLnBrk="1" hangingPunct="1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en-US" sz="2800" dirty="0"/>
              <a:t>Waiting for work</a:t>
            </a:r>
          </a:p>
          <a:p>
            <a:pPr marL="1371600" lvl="2" indent="-457200" eaLnBrk="1" hangingPunct="1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en-US" sz="2800" dirty="0"/>
              <a:t>Crane repair</a:t>
            </a:r>
          </a:p>
          <a:p>
            <a:pPr marL="1371600" lvl="2" indent="-457200" eaLnBrk="1" hangingPunct="1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en-US" sz="2800" dirty="0"/>
              <a:t>Misc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18106D87-F97D-46A0-A669-9338E82733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0"/>
            <a:ext cx="7772400" cy="1143000"/>
          </a:xfrm>
        </p:spPr>
        <p:txBody>
          <a:bodyPr/>
          <a:lstStyle/>
          <a:p>
            <a:pPr algn="just" eaLnBrk="1" hangingPunct="1">
              <a:defRPr/>
            </a:pP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Arial Unicode MS" pitchFamily="34" charset="-128"/>
              </a:rPr>
              <a:t>Group Incentive Scheme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15BF5CB9-03CE-43AD-A7A5-EA4CC7CAB9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5119688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en-US" sz="2800" dirty="0">
                <a:latin typeface="Arial" charset="0"/>
              </a:rPr>
              <a:t>The new scheme namely Group Incentive Scheme has been introduced in </a:t>
            </a:r>
            <a:r>
              <a:rPr lang="en-US" sz="2800" dirty="0" err="1">
                <a:latin typeface="Arial" charset="0"/>
              </a:rPr>
              <a:t>Tirupati</a:t>
            </a:r>
            <a:r>
              <a:rPr lang="en-US" sz="2800" dirty="0">
                <a:latin typeface="Arial" charset="0"/>
              </a:rPr>
              <a:t>, </a:t>
            </a:r>
            <a:r>
              <a:rPr lang="en-US" sz="2800" dirty="0" err="1">
                <a:latin typeface="Arial" charset="0"/>
              </a:rPr>
              <a:t>Rayanapadu</a:t>
            </a:r>
            <a:r>
              <a:rPr lang="en-US" sz="2800" dirty="0">
                <a:latin typeface="Arial" charset="0"/>
              </a:rPr>
              <a:t> Workshops of this railway during the year 2000.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800" dirty="0">
                <a:latin typeface="Arial" charset="0"/>
              </a:rPr>
              <a:t>In this scheme main group is formed from main production shop of the plant.  A standard production unit (SPU) will be defined for each incentive production group.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800" dirty="0">
                <a:latin typeface="Arial" charset="0"/>
              </a:rPr>
              <a:t>Support shops incentive group formed from various shops in the plant which directly support the activities of shops included under incentive production groups.</a:t>
            </a:r>
            <a:r>
              <a:rPr lang="en-US" sz="2800" dirty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utoUpdateAnimBg="0"/>
      <p:bldP spid="18435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C582E-C54D-4A52-94CF-5D335037C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Arial Unicode MS" pitchFamily="34" charset="-128"/>
              </a:rPr>
              <a:t>Group Incentive Scheme</a:t>
            </a:r>
            <a:endParaRPr lang="en-US" dirty="0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FE2B7ECE-6AB1-4833-A49C-42377C3347F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defRPr/>
            </a:pPr>
            <a:r>
              <a:rPr lang="en-US" sz="2800" dirty="0">
                <a:latin typeface="Arial" charset="0"/>
              </a:rPr>
              <a:t>The output performance from shops included under support shops can not be quantified in measurable terms.</a:t>
            </a:r>
          </a:p>
          <a:p>
            <a:pPr algn="just" eaLnBrk="1" hangingPunct="1">
              <a:defRPr/>
            </a:pPr>
            <a:r>
              <a:rPr lang="en-US" sz="2800" dirty="0">
                <a:latin typeface="Arial" charset="0"/>
              </a:rPr>
              <a:t>Support departments incentive group formed from different departments under plant management who directly but essentially support the production activities in the shops.</a:t>
            </a:r>
          </a:p>
          <a:p>
            <a:pPr algn="just" eaLnBrk="1" hangingPunct="1">
              <a:defRPr/>
            </a:pPr>
            <a:r>
              <a:rPr lang="en-US" sz="2800" dirty="0">
                <a:latin typeface="Arial" charset="0"/>
              </a:rPr>
              <a:t>The output performance can not be quantified in physical units.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61EF083-0E54-4A82-8755-652AD4E78C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7696200" cy="1143000"/>
          </a:xfrm>
        </p:spPr>
        <p:txBody>
          <a:bodyPr/>
          <a:lstStyle/>
          <a:p>
            <a:pPr algn="just" eaLnBrk="1" hangingPunct="1">
              <a:defRPr/>
            </a:pPr>
            <a:r>
              <a:rPr lang="en-US" sz="4000" dirty="0">
                <a:latin typeface="Arial Unicode MS" pitchFamily="34" charset="-128"/>
              </a:rPr>
              <a:t>Salient Features of the Group Incentive Scheme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26FEC32-2544-4A28-A507-A7FB23BCE3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5043488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en-US" sz="2800" dirty="0">
                <a:latin typeface="Arial" charset="0"/>
              </a:rPr>
              <a:t>Management approved annual production plan for each incentive production group is defined before each financial year.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800" dirty="0">
                <a:latin typeface="Arial" charset="0"/>
              </a:rPr>
              <a:t>For each </a:t>
            </a:r>
            <a:r>
              <a:rPr lang="en-US" sz="2800" dirty="0" err="1">
                <a:latin typeface="Arial" charset="0"/>
              </a:rPr>
              <a:t>despatchable</a:t>
            </a:r>
            <a:r>
              <a:rPr lang="en-US" sz="2800" dirty="0">
                <a:latin typeface="Arial" charset="0"/>
              </a:rPr>
              <a:t> product from the group the applicable SPU of product is defined by the IED.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800" dirty="0">
                <a:latin typeface="Arial" charset="0"/>
              </a:rPr>
              <a:t>The manpower strength including LR of 12.5% for each production group is required to achieve annual production plan.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800" dirty="0">
                <a:latin typeface="Arial" charset="0"/>
              </a:rPr>
              <a:t>Idle hours may be counted only when the power failure at a stretch for a period of 60 minutes.</a:t>
            </a:r>
          </a:p>
          <a:p>
            <a:pPr algn="just" eaLnBrk="1" hangingPunct="1">
              <a:lnSpc>
                <a:spcPct val="90000"/>
              </a:lnSpc>
              <a:defRPr/>
            </a:pPr>
            <a:endParaRPr lang="en-US" sz="2800" dirty="0">
              <a:solidFill>
                <a:srgbClr val="00009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autoUpdateAnimBg="0"/>
      <p:bldP spid="1027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8557F33-BAF7-4EBF-AB30-A7E480564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Arial Unicode MS" pitchFamily="34" charset="-128"/>
              </a:rPr>
              <a:t>Salient Features of the Group Incentive Scheme</a:t>
            </a:r>
            <a:endParaRPr lang="en-US" dirty="0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575862F0-6734-4E8C-999D-5140CA9AEC6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en-US" sz="2800" dirty="0">
                <a:latin typeface="Arial" charset="0"/>
              </a:rPr>
              <a:t>This scheme also does not permit plus cards on any account.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800" dirty="0">
                <a:latin typeface="Arial" charset="0"/>
              </a:rPr>
              <a:t>Group attendance factor affects the group incentive.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800" dirty="0">
                <a:latin typeface="Arial" charset="0"/>
              </a:rPr>
              <a:t>Excessive detention to the coaches in the plant, affect the incentive.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800" dirty="0">
                <a:latin typeface="Arial" charset="0"/>
              </a:rPr>
              <a:t>Defects reported by the customer depots will affect the group incentive.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800" dirty="0">
                <a:latin typeface="Arial" charset="0"/>
              </a:rPr>
              <a:t>While deciding the outage 70% </a:t>
            </a:r>
            <a:r>
              <a:rPr lang="en-US" sz="2800" dirty="0" err="1">
                <a:latin typeface="Arial" charset="0"/>
              </a:rPr>
              <a:t>weightage</a:t>
            </a:r>
            <a:r>
              <a:rPr lang="en-US" sz="2800" dirty="0">
                <a:latin typeface="Arial" charset="0"/>
              </a:rPr>
              <a:t> is given to the individual shop and 30% </a:t>
            </a:r>
            <a:r>
              <a:rPr lang="en-US" sz="2800" dirty="0" err="1">
                <a:latin typeface="Arial" charset="0"/>
              </a:rPr>
              <a:t>weightage</a:t>
            </a:r>
            <a:r>
              <a:rPr lang="en-US" sz="2800" dirty="0">
                <a:latin typeface="Arial" charset="0"/>
              </a:rPr>
              <a:t> is given to overall outage.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8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C57FA0-382F-4A09-BCBC-195B10D44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8BF7C56-9B31-4662-A1D0-C90DE3DB0F80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C3E2FB0C-8BFD-460F-8F7E-151653B148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219200"/>
          </a:xfrm>
        </p:spPr>
        <p:txBody>
          <a:bodyPr/>
          <a:lstStyle/>
          <a:p>
            <a:pPr eaLnBrk="1" hangingPunct="1">
              <a:defRPr/>
            </a:pPr>
            <a:r>
              <a:rPr lang="en-US" b="0" dirty="0"/>
              <a:t>INTRODUCTION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091942CF-B335-4906-8843-1BA6BB64EE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en-US" dirty="0"/>
              <a:t>Piece work bonus system was in existence in certain workshops like </a:t>
            </a:r>
          </a:p>
          <a:p>
            <a:pPr lvl="1" eaLnBrk="1" hangingPunct="1">
              <a:lnSpc>
                <a:spcPct val="90000"/>
              </a:lnSpc>
              <a:buFontTx/>
              <a:buChar char="-"/>
              <a:defRPr/>
            </a:pPr>
            <a:r>
              <a:rPr lang="en-US" dirty="0" err="1"/>
              <a:t>Jamalpur</a:t>
            </a:r>
            <a:endParaRPr lang="en-US" dirty="0"/>
          </a:p>
          <a:p>
            <a:pPr lvl="1" eaLnBrk="1" hangingPunct="1">
              <a:lnSpc>
                <a:spcPct val="90000"/>
              </a:lnSpc>
              <a:buFontTx/>
              <a:buChar char="-"/>
              <a:defRPr/>
            </a:pPr>
            <a:r>
              <a:rPr lang="en-US" dirty="0" err="1"/>
              <a:t>Kancharpara</a:t>
            </a:r>
            <a:r>
              <a:rPr lang="en-US" dirty="0"/>
              <a:t> and </a:t>
            </a:r>
          </a:p>
          <a:p>
            <a:pPr lvl="1" eaLnBrk="1" hangingPunct="1">
              <a:lnSpc>
                <a:spcPct val="90000"/>
              </a:lnSpc>
              <a:buFontTx/>
              <a:buChar char="-"/>
              <a:defRPr/>
            </a:pPr>
            <a:r>
              <a:rPr lang="en-US" dirty="0" err="1"/>
              <a:t>Perumbur</a:t>
            </a:r>
            <a:r>
              <a:rPr lang="en-US" dirty="0"/>
              <a:t> prior to independence.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endParaRPr lang="en-US" dirty="0"/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en-US" dirty="0"/>
              <a:t>However the system adopted was varied from workshops to workshop.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13F25E8-3F51-43B9-B5B7-E51A1C34C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Arial Unicode MS" pitchFamily="34" charset="-128"/>
              </a:rPr>
              <a:t>Salient Features of the Group Incentive Scheme</a:t>
            </a:r>
            <a:endParaRPr lang="en-US" dirty="0"/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C7355778-5AD6-4ED1-8F7F-805EF443192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defRPr/>
            </a:pPr>
            <a:r>
              <a:rPr lang="en-US" sz="2800" dirty="0">
                <a:latin typeface="Arial" charset="0"/>
              </a:rPr>
              <a:t>Rework reduce the group incentive.</a:t>
            </a:r>
          </a:p>
          <a:p>
            <a:pPr algn="just" eaLnBrk="1" hangingPunct="1">
              <a:defRPr/>
            </a:pPr>
            <a:r>
              <a:rPr lang="en-US" sz="2800" dirty="0">
                <a:latin typeface="Arial" charset="0"/>
              </a:rPr>
              <a:t>Minimum bonus earning should be 20%.</a:t>
            </a:r>
          </a:p>
          <a:p>
            <a:pPr algn="just" eaLnBrk="1" hangingPunct="1">
              <a:defRPr/>
            </a:pPr>
            <a:r>
              <a:rPr lang="en-US" sz="2800" dirty="0">
                <a:latin typeface="Arial" charset="0"/>
              </a:rPr>
              <a:t>Maximum ceiling on bonus earning is 50%.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950D5A76-9776-4F73-BFEE-AB565400FB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rgbClr val="92D050"/>
                </a:solidFill>
              </a:rPr>
              <a:t>CLW</a:t>
            </a:r>
            <a:r>
              <a:rPr lang="en-US" dirty="0"/>
              <a:t> Vs GIS</a:t>
            </a:r>
          </a:p>
        </p:txBody>
      </p:sp>
      <p:graphicFrame>
        <p:nvGraphicFramePr>
          <p:cNvPr id="29794" name="Group 98">
            <a:extLst>
              <a:ext uri="{FF2B5EF4-FFF2-40B4-BE49-F238E27FC236}">
                <a16:creationId xmlns:a16="http://schemas.microsoft.com/office/drawing/2014/main" id="{F14552A1-2311-49BA-B5D8-CB2A7A637E31}"/>
              </a:ext>
            </a:extLst>
          </p:cNvPr>
          <p:cNvGraphicFramePr>
            <a:graphicFrameLocks noGrp="1"/>
          </p:cNvGraphicFramePr>
          <p:nvPr/>
        </p:nvGraphicFramePr>
        <p:xfrm>
          <a:off x="1143000" y="1397000"/>
          <a:ext cx="7467600" cy="3597275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450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Arial Black" pitchFamily="34" charset="0"/>
                        </a:rPr>
                        <a:t>The CLW Pattern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Arial Black" pitchFamily="34" charset="0"/>
                        </a:rPr>
                        <a:t>Group Incentive Scheme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5222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Introduced in CLW 1958 further extended to ICF and other workshops.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Introduced in Wheel and Axle Plant,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Tirupati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 Workshop,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Rayanapadu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 Workshop  and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Mancheshwar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 Workshops .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3" dur="500"/>
                                        <p:tgtEl>
                                          <p:spTgt spid="29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80" name="Group 60">
            <a:extLst>
              <a:ext uri="{FF2B5EF4-FFF2-40B4-BE49-F238E27FC236}">
                <a16:creationId xmlns:a16="http://schemas.microsoft.com/office/drawing/2014/main" id="{58C1A99B-B94C-4557-826C-7A1EB9FB525A}"/>
              </a:ext>
            </a:extLst>
          </p:cNvPr>
          <p:cNvGraphicFramePr>
            <a:graphicFrameLocks noGrp="1"/>
          </p:cNvGraphicFramePr>
          <p:nvPr/>
        </p:nvGraphicFramePr>
        <p:xfrm>
          <a:off x="685800" y="1371600"/>
          <a:ext cx="8001000" cy="5213592"/>
        </p:xfrm>
        <a:graphic>
          <a:graphicData uri="http://schemas.openxmlformats.org/drawingml/2006/table">
            <a:tbl>
              <a:tblPr/>
              <a:tblGrid>
                <a:gridCol w="426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0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 Black" pitchFamily="34" charset="0"/>
                        </a:rPr>
                        <a:t>CLW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 Black" pitchFamily="34" charset="0"/>
                        </a:rPr>
                        <a:t>GIS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352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It is individual based incentive scheme.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It is group based incentive scheme.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352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Minimum bonus earning is at 33 1/3 %.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Minimum bonus earning at 20%.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6352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Maximum permissible bonus limit 50%.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Maximum permissible bonus limit 50%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76196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Idle time can be booked on account of lack of tools, machine breakdown, non availability of raw materials.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Idle time can be booked only on account of power failure that too for more than one hour.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30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831" name="Group 39">
            <a:extLst>
              <a:ext uri="{FF2B5EF4-FFF2-40B4-BE49-F238E27FC236}">
                <a16:creationId xmlns:a16="http://schemas.microsoft.com/office/drawing/2014/main" id="{307DDFD8-A49A-43B5-84BB-527E68766F05}"/>
              </a:ext>
            </a:extLst>
          </p:cNvPr>
          <p:cNvGraphicFramePr>
            <a:graphicFrameLocks noGrp="1"/>
          </p:cNvGraphicFramePr>
          <p:nvPr/>
        </p:nvGraphicFramePr>
        <p:xfrm>
          <a:off x="685800" y="1371600"/>
          <a:ext cx="8001000" cy="5181600"/>
        </p:xfrm>
        <a:graphic>
          <a:graphicData uri="http://schemas.openxmlformats.org/drawingml/2006/table">
            <a:tbl>
              <a:tblPr/>
              <a:tblGrid>
                <a:gridCol w="426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 Black" pitchFamily="34" charset="0"/>
                        </a:rPr>
                        <a:t>CLW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 Black" pitchFamily="34" charset="0"/>
                        </a:rPr>
                        <a:t>GIS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Once the outturn is dispatched from the shop there is no provision for deduction of incentive for the bad workmanship.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Quality linkage factors are taken into consideration and they effect the outturn.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Group attendance will not affect the incentive of individual.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Group attendance will affect the individual incentive.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6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Individual shop outturn is taken for bonus calculation.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70% of individual shop and 30% of the overall outturn is taken for bonus calculation.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3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846" name="Group 30">
            <a:extLst>
              <a:ext uri="{FF2B5EF4-FFF2-40B4-BE49-F238E27FC236}">
                <a16:creationId xmlns:a16="http://schemas.microsoft.com/office/drawing/2014/main" id="{A4A5513B-C13F-4EE1-A212-96D970D4EC28}"/>
              </a:ext>
            </a:extLst>
          </p:cNvPr>
          <p:cNvGraphicFramePr>
            <a:graphicFrameLocks noGrp="1"/>
          </p:cNvGraphicFramePr>
          <p:nvPr/>
        </p:nvGraphicFramePr>
        <p:xfrm>
          <a:off x="685800" y="1447800"/>
          <a:ext cx="8001000" cy="4450056"/>
        </p:xfrm>
        <a:graphic>
          <a:graphicData uri="http://schemas.openxmlformats.org/drawingml/2006/table">
            <a:tbl>
              <a:tblPr/>
              <a:tblGrid>
                <a:gridCol w="426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1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 Black" pitchFamily="34" charset="0"/>
                        </a:rPr>
                        <a:t>CLW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 Black" pitchFamily="34" charset="0"/>
                        </a:rPr>
                        <a:t>GIS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863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Additional no. of days stay of the coaches will not affect the bonus.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Coaches detained in the shops for more than 60 days effect the bonus.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863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There are no equalising factor for each type of work.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All types of coaches are converted into standard sleeper coaches.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54369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No. of men work on the production control organisation ranges up to 200.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Only 4 to 5 men are required in the Industrial Engineering department.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4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ACCA8-E5C8-429C-BF3F-2C5CCE7A0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295" y="2743200"/>
            <a:ext cx="8229600" cy="1143000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067710-BD21-44E9-922A-DF01FCB31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70D23-A362-4DDF-9C86-4C1095220764}" type="slidenum">
              <a:rPr lang="en-US" altLang="en-US" smtClean="0"/>
              <a:pPr/>
              <a:t>35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5427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4E6A0-AB70-4AA4-B561-AB2643FDD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4317A07-F789-45EA-944D-8734CF2C12A7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32098" name="Rectangle 2">
            <a:extLst>
              <a:ext uri="{FF2B5EF4-FFF2-40B4-BE49-F238E27FC236}">
                <a16:creationId xmlns:a16="http://schemas.microsoft.com/office/drawing/2014/main" id="{52F9A376-0B93-4958-BFC8-748263DA23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0"/>
              <a:t>INTRODUCTION</a:t>
            </a:r>
          </a:p>
        </p:txBody>
      </p:sp>
      <p:sp>
        <p:nvSpPr>
          <p:cNvPr id="132099" name="Rectangle 3">
            <a:extLst>
              <a:ext uri="{FF2B5EF4-FFF2-40B4-BE49-F238E27FC236}">
                <a16:creationId xmlns:a16="http://schemas.microsoft.com/office/drawing/2014/main" id="{9500D91D-01E6-4E00-8DA0-90CD857C6A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Char char="-"/>
              <a:defRPr/>
            </a:pPr>
            <a:r>
              <a:rPr lang="en-US" dirty="0"/>
              <a:t>Railway Board took decision to introduce incentive scheme in 1949</a:t>
            </a:r>
          </a:p>
          <a:p>
            <a:pPr eaLnBrk="1" hangingPunct="1">
              <a:buFontTx/>
              <a:buChar char="-"/>
              <a:defRPr/>
            </a:pPr>
            <a:r>
              <a:rPr lang="en-US" dirty="0"/>
              <a:t>The first and formal scheme was introduced in CLW in Dec’1954</a:t>
            </a:r>
          </a:p>
          <a:p>
            <a:pPr eaLnBrk="1" hangingPunct="1">
              <a:buFontTx/>
              <a:buChar char="-"/>
              <a:defRPr/>
            </a:pPr>
            <a:r>
              <a:rPr lang="en-US" dirty="0"/>
              <a:t>The scheme was successful and further it was extended to ICF in 1960.</a:t>
            </a:r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2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2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2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2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09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AE7E2F-4304-4E6C-887D-D043EA4CA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3D1DD7E-032A-41AE-915A-B5277937ACA7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41A5410F-69A2-4DA0-99B9-67A28797A1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0"/>
              <a:t>REVIEW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733B8B1-ADB2-468A-92B0-4A5442FC6A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Char char="-"/>
              <a:defRPr/>
            </a:pPr>
            <a:r>
              <a:rPr lang="en-US" dirty="0"/>
              <a:t>Review of productivity revealed that low standard of efficiency could be improved with this scheme.</a:t>
            </a:r>
          </a:p>
          <a:p>
            <a:pPr eaLnBrk="1" hangingPunct="1">
              <a:buFontTx/>
              <a:buChar char="-"/>
              <a:defRPr/>
            </a:pPr>
            <a:r>
              <a:rPr lang="en-US" dirty="0"/>
              <a:t>Provide better control of activity.</a:t>
            </a:r>
          </a:p>
          <a:p>
            <a:pPr eaLnBrk="1" hangingPunct="1">
              <a:buFontTx/>
              <a:buChar char="-"/>
              <a:defRPr/>
            </a:pPr>
            <a:r>
              <a:rPr lang="en-US" dirty="0"/>
              <a:t>More systematic flow of work.</a:t>
            </a:r>
          </a:p>
          <a:p>
            <a:pPr eaLnBrk="1" hangingPunct="1">
              <a:buFontTx/>
              <a:buChar char="-"/>
              <a:defRPr/>
            </a:pPr>
            <a:r>
              <a:rPr lang="en-US" dirty="0"/>
              <a:t>More effort by individual worker.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4F9811-C726-4A09-90A7-71AEF72EB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70F60BC-9FA7-4620-A7AE-4856B92B7099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36194" name="Rectangle 2">
            <a:extLst>
              <a:ext uri="{FF2B5EF4-FFF2-40B4-BE49-F238E27FC236}">
                <a16:creationId xmlns:a16="http://schemas.microsoft.com/office/drawing/2014/main" id="{735966CA-C3EC-4DF9-956A-91BD356D36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0"/>
              <a:t>SALIENT FEATURES OF THE SCHEME</a:t>
            </a:r>
          </a:p>
        </p:txBody>
      </p:sp>
      <p:sp>
        <p:nvSpPr>
          <p:cNvPr id="136195" name="Rectangle 3">
            <a:extLst>
              <a:ext uri="{FF2B5EF4-FFF2-40B4-BE49-F238E27FC236}">
                <a16:creationId xmlns:a16="http://schemas.microsoft.com/office/drawing/2014/main" id="{3A0411E8-E95B-4668-9E99-0402E6696A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Times New Roman" pitchFamily="18" charset="0"/>
              <a:buChar char="-"/>
              <a:defRPr/>
            </a:pPr>
            <a:r>
              <a:rPr lang="en-US" sz="3100" dirty="0"/>
              <a:t>The basic wages are guaranteed.</a:t>
            </a:r>
          </a:p>
          <a:p>
            <a:pPr eaLnBrk="1" hangingPunct="1">
              <a:lnSpc>
                <a:spcPct val="90000"/>
              </a:lnSpc>
              <a:buFont typeface="Times New Roman" pitchFamily="18" charset="0"/>
              <a:buChar char="-"/>
              <a:defRPr/>
            </a:pPr>
            <a:r>
              <a:rPr lang="en-US" sz="3100" dirty="0"/>
              <a:t>Time is the yard stick for measuring work.</a:t>
            </a:r>
          </a:p>
          <a:p>
            <a:pPr eaLnBrk="1" hangingPunct="1">
              <a:lnSpc>
                <a:spcPct val="90000"/>
              </a:lnSpc>
              <a:buFont typeface="Times New Roman" pitchFamily="18" charset="0"/>
              <a:buChar char="-"/>
              <a:defRPr/>
            </a:pPr>
            <a:r>
              <a:rPr lang="en-US" sz="3100" dirty="0"/>
              <a:t>The various operations in the workshops are subjected to time study.</a:t>
            </a:r>
          </a:p>
          <a:p>
            <a:pPr eaLnBrk="1" hangingPunct="1">
              <a:lnSpc>
                <a:spcPct val="90000"/>
              </a:lnSpc>
              <a:buFont typeface="Times New Roman" pitchFamily="18" charset="0"/>
              <a:buChar char="-"/>
              <a:defRPr/>
            </a:pPr>
            <a:r>
              <a:rPr lang="en-US" sz="3100" dirty="0"/>
              <a:t>The allowed time is so fixed that the workmen of normal ability may earn 33 </a:t>
            </a:r>
            <a:r>
              <a:rPr lang="en-US" sz="3100" baseline="30000" dirty="0"/>
              <a:t>1</a:t>
            </a:r>
            <a:r>
              <a:rPr lang="en-US" sz="3100" dirty="0"/>
              <a:t>/</a:t>
            </a:r>
            <a:r>
              <a:rPr lang="en-US" sz="3100" baseline="-25000" dirty="0"/>
              <a:t>3</a:t>
            </a:r>
            <a:r>
              <a:rPr lang="en-US" sz="3100" dirty="0"/>
              <a:t>% bonus.</a:t>
            </a:r>
          </a:p>
          <a:p>
            <a:pPr eaLnBrk="1" hangingPunct="1">
              <a:lnSpc>
                <a:spcPct val="90000"/>
              </a:lnSpc>
              <a:buFont typeface="Times New Roman" pitchFamily="18" charset="0"/>
              <a:buChar char="-"/>
              <a:defRPr/>
            </a:pPr>
            <a:r>
              <a:rPr lang="en-US" sz="3100" dirty="0"/>
              <a:t>The allowed time includes all allowances such as fatigue, general handling, gauging and productivity bonus allowance.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6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6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6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6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6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6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6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6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6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6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287EDA-D709-40EA-BB32-B81781350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CCA8351-4543-49EB-848E-AD97C10BD5FD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34147" name="Rectangle 3">
            <a:extLst>
              <a:ext uri="{FF2B5EF4-FFF2-40B4-BE49-F238E27FC236}">
                <a16:creationId xmlns:a16="http://schemas.microsoft.com/office/drawing/2014/main" id="{8D22534E-122A-4915-9BAB-1F37CB72CF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endParaRPr lang="en-US" sz="27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ü"/>
              <a:defRPr/>
            </a:pPr>
            <a:r>
              <a:rPr lang="en-US" sz="2700"/>
              <a:t>Based on the concept that an average worker while working under non-incentive conditions is assumed to be working at a rating of 60 units.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ü"/>
              <a:defRPr/>
            </a:pPr>
            <a:r>
              <a:rPr lang="en-US" sz="2700"/>
              <a:t>The same worker under incentive conditions would be working at 80 rating.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ü"/>
              <a:defRPr/>
            </a:pPr>
            <a:r>
              <a:rPr lang="en-US" sz="2700"/>
              <a:t>It means that the average worker would finish the work in ¾ of the allowed time.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ü"/>
              <a:defRPr/>
            </a:pPr>
            <a:r>
              <a:rPr lang="en-US" sz="2700"/>
              <a:t>Calculation is done on monthly basis, and the gain or loss cannot be carried out to the next month.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ü"/>
              <a:defRPr/>
            </a:pPr>
            <a:r>
              <a:rPr lang="en-US" sz="2700"/>
              <a:t>The ceiling limit is fixed at 50% of the time taken.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sz="2400"/>
          </a:p>
        </p:txBody>
      </p:sp>
      <p:sp>
        <p:nvSpPr>
          <p:cNvPr id="134148" name="Rectangle 4">
            <a:extLst>
              <a:ext uri="{FF2B5EF4-FFF2-40B4-BE49-F238E27FC236}">
                <a16:creationId xmlns:a16="http://schemas.microsoft.com/office/drawing/2014/main" id="{6805CAB1-D40A-49C5-A6ED-266D73B202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0"/>
              <a:t>SALIENT FEATURES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54F1D7-A46A-4027-8FC3-257531C1D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03BF563-D1CE-47B7-97C1-56397FCE39FF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7E4D9C64-AF68-47DF-92F4-99440214E8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0"/>
              <a:t>TYPE OF WORKERS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EE988E1E-651F-476F-B1AE-E255D4A0AC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>
                <a:solidFill>
                  <a:schemeClr val="tx2"/>
                </a:solidFill>
              </a:rPr>
              <a:t>   The Incentive workers are classified as</a:t>
            </a:r>
            <a:r>
              <a:rPr lang="en-US">
                <a:solidFill>
                  <a:srgbClr val="FF0000"/>
                </a:solidFill>
              </a:rPr>
              <a:t> </a:t>
            </a:r>
            <a:endParaRPr lang="en-US"/>
          </a:p>
          <a:p>
            <a:pPr lvl="2" eaLnBrk="1" hangingPunct="1">
              <a:buClr>
                <a:schemeClr val="tx1"/>
              </a:buClr>
              <a:buSzTx/>
              <a:buFont typeface="Wingdings" panose="05000000000000000000" pitchFamily="2" charset="2"/>
              <a:buChar char="v"/>
              <a:defRPr/>
            </a:pPr>
            <a:r>
              <a:rPr lang="en-US"/>
              <a:t> </a:t>
            </a:r>
            <a:r>
              <a:rPr lang="en-US" sz="3200"/>
              <a:t>Direct workers</a:t>
            </a:r>
          </a:p>
          <a:p>
            <a:pPr lvl="2" eaLnBrk="1" hangingPunct="1">
              <a:buClr>
                <a:schemeClr val="tx1"/>
              </a:buClr>
              <a:buFont typeface="Wingdings" panose="05000000000000000000" pitchFamily="2" charset="2"/>
              <a:buChar char="v"/>
              <a:defRPr/>
            </a:pPr>
            <a:r>
              <a:rPr lang="en-US" sz="3200"/>
              <a:t> Essential Indirect workers.</a:t>
            </a:r>
          </a:p>
          <a:p>
            <a:pPr lvl="2" eaLnBrk="1" hangingPunct="1">
              <a:buClr>
                <a:schemeClr val="tx1"/>
              </a:buClr>
              <a:buFont typeface="Wingdings" panose="05000000000000000000" pitchFamily="2" charset="2"/>
              <a:buChar char="v"/>
              <a:defRPr/>
            </a:pPr>
            <a:r>
              <a:rPr lang="en-US" sz="3200"/>
              <a:t> Indirect workers.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9F4DC8D-823C-41F1-A248-CDBEF633C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53D8E2A-229B-4281-9F70-0303E9D54943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8D4D5A47-1785-4830-8BB1-8C5FEF3140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>
                <a:solidFill>
                  <a:schemeClr val="tx2"/>
                </a:solidFill>
              </a:rPr>
              <a:t>DW:</a:t>
            </a:r>
            <a:r>
              <a:rPr lang="en-US">
                <a:solidFill>
                  <a:srgbClr val="FF0000"/>
                </a:solidFill>
              </a:rPr>
              <a:t>    </a:t>
            </a:r>
            <a:r>
              <a:rPr lang="en-US"/>
              <a:t>Engaged in work which can be    		   assessed through time studies.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>
              <a:solidFill>
                <a:schemeClr val="tx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>
                <a:solidFill>
                  <a:schemeClr val="tx2"/>
                </a:solidFill>
              </a:rPr>
              <a:t>EIW’ S:</a:t>
            </a:r>
            <a:r>
              <a:rPr lang="en-US">
                <a:solidFill>
                  <a:srgbClr val="FF0000"/>
                </a:solidFill>
              </a:rPr>
              <a:t> </a:t>
            </a:r>
            <a:r>
              <a:rPr lang="en-US"/>
              <a:t>Those who contribute to the 	 	 	     continuity of the work.  Whose work 	     cannot be assessed through time 	       	     studies.</a:t>
            </a:r>
            <a:endParaRPr lang="en-US">
              <a:solidFill>
                <a:srgbClr val="FF0000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>
              <a:solidFill>
                <a:schemeClr val="tx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>
                <a:solidFill>
                  <a:schemeClr val="tx2"/>
                </a:solidFill>
              </a:rPr>
              <a:t>IWS:</a:t>
            </a:r>
            <a:r>
              <a:rPr lang="en-US">
                <a:solidFill>
                  <a:srgbClr val="FF0000"/>
                </a:solidFill>
              </a:rPr>
              <a:t>  </a:t>
            </a:r>
            <a:r>
              <a:rPr lang="en-US"/>
              <a:t>Who are provided for cleaning etc. 	       	  do not contribute directly or 		     	  indirectly.</a:t>
            </a:r>
            <a:endParaRPr lang="en-US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aple">
  <a:themeElements>
    <a:clrScheme name="Maple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Map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ple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ple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297</TotalTime>
  <Words>1802</Words>
  <Application>Microsoft Office PowerPoint</Application>
  <PresentationFormat>On-screen Show (4:3)</PresentationFormat>
  <Paragraphs>250</Paragraphs>
  <Slides>35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1" baseType="lpstr">
      <vt:lpstr>Arial Unicode MS</vt:lpstr>
      <vt:lpstr>Arial</vt:lpstr>
      <vt:lpstr>Arial Black</vt:lpstr>
      <vt:lpstr>Times New Roman</vt:lpstr>
      <vt:lpstr>Wingdings</vt:lpstr>
      <vt:lpstr>Maple</vt:lpstr>
      <vt:lpstr>Incentive Schemes in Railways</vt:lpstr>
      <vt:lpstr>PAYMENTS BY RESULTS</vt:lpstr>
      <vt:lpstr>INTRODUCTION</vt:lpstr>
      <vt:lpstr>INTRODUCTION</vt:lpstr>
      <vt:lpstr>REVIEW</vt:lpstr>
      <vt:lpstr>SALIENT FEATURES OF THE SCHEME</vt:lpstr>
      <vt:lpstr>SALIENT FEATURES </vt:lpstr>
      <vt:lpstr>TYPE OF WORKERS</vt:lpstr>
      <vt:lpstr>PowerPoint Presentation</vt:lpstr>
      <vt:lpstr>TIMING OF OPERATION</vt:lpstr>
      <vt:lpstr>TIME STUDY</vt:lpstr>
      <vt:lpstr>RATING</vt:lpstr>
      <vt:lpstr>NORMALISING</vt:lpstr>
      <vt:lpstr>Examples of Normalizing</vt:lpstr>
      <vt:lpstr>ALLOWANCES</vt:lpstr>
      <vt:lpstr>CALCULATION OF ALLOWED TIME</vt:lpstr>
      <vt:lpstr>Calculation of Incentive</vt:lpstr>
      <vt:lpstr>Calculation of Incentive</vt:lpstr>
      <vt:lpstr>SYNTHETIC TIMES</vt:lpstr>
      <vt:lpstr>EXTRA TIME</vt:lpstr>
      <vt:lpstr>JOB CARDS</vt:lpstr>
      <vt:lpstr>MATERIAL SCRAP</vt:lpstr>
      <vt:lpstr>IDLE TIME DEDUCTION FROM SUPERVISORS</vt:lpstr>
      <vt:lpstr>IDLE TIME DEDUCTION FROM SUPERVISORS</vt:lpstr>
      <vt:lpstr>IDLE TIME BOOKING</vt:lpstr>
      <vt:lpstr>Group Incentive Scheme</vt:lpstr>
      <vt:lpstr>Group Incentive Scheme</vt:lpstr>
      <vt:lpstr>Salient Features of the Group Incentive Scheme</vt:lpstr>
      <vt:lpstr>Salient Features of the Group Incentive Scheme</vt:lpstr>
      <vt:lpstr>Salient Features of the Group Incentive Scheme</vt:lpstr>
      <vt:lpstr>CLW Vs GIS</vt:lpstr>
      <vt:lpstr>PowerPoint Presentation</vt:lpstr>
      <vt:lpstr>PowerPoint Presentation</vt:lpstr>
      <vt:lpstr>PowerPoint Presentation</vt:lpstr>
      <vt:lpstr>THANK YOU</vt:lpstr>
    </vt:vector>
  </TitlesOfParts>
  <Company>SCRLY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PAYMENTS BY RESULTS</dc:title>
  <dc:creator>ISO</dc:creator>
  <cp:lastModifiedBy>METTU BHAVANA</cp:lastModifiedBy>
  <cp:revision>51</cp:revision>
  <dcterms:created xsi:type="dcterms:W3CDTF">2002-04-22T03:24:48Z</dcterms:created>
  <dcterms:modified xsi:type="dcterms:W3CDTF">2021-06-28T15:00:42Z</dcterms:modified>
</cp:coreProperties>
</file>