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323" r:id="rId4"/>
    <p:sldId id="258" r:id="rId5"/>
    <p:sldId id="260" r:id="rId6"/>
    <p:sldId id="326" r:id="rId7"/>
    <p:sldId id="324" r:id="rId8"/>
    <p:sldId id="325" r:id="rId9"/>
    <p:sldId id="265" r:id="rId10"/>
    <p:sldId id="264" r:id="rId11"/>
    <p:sldId id="266" r:id="rId12"/>
    <p:sldId id="267" r:id="rId13"/>
    <p:sldId id="263" r:id="rId14"/>
    <p:sldId id="268" r:id="rId15"/>
    <p:sldId id="328" r:id="rId16"/>
    <p:sldId id="327"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5-18T17:47:27.350"/>
    </inkml:context>
    <inkml:brush xml:id="br0">
      <inkml:brushProperty name="width" value="0.05" units="cm"/>
      <inkml:brushProperty name="height" value="0.05" units="cm"/>
    </inkml:brush>
  </inkml:definitions>
  <inkml:trace contextRef="#ctx0" brushRef="#br0">113 4 24575,'0'0'0,"0"0"0,0 0 0,0-1 0,0 1 0,0 0 0,0 0 0,0 0 0,1-1 0,-1 1 0,0 0 0,0 0 0,0 0 0,0 0 0,0 0 0,1-1 0,-1 1 0,0 0 0,0 0 0,0 0 0,1 0 0,-1 0 0,0 0 0,0 0 0,0 0 0,1 0 0,-1 0 0,0 0 0,0 0 0,0 0 0,1 0 0,-1 0 0,0 0 0,0 0 0,0 0 0,1 0 0,-1 0 0,0 0 0,0 0 0,0 0 0,1 0 0,-1 0 0,0 0 0,0 0 0,0 1 0,0-1 0,1 0 0,-1 0 0,0 0 0,0 0 0,0 0 0,0 1 0,0-1 0,0 0 0,1 0 0,-1 0 0,0 1 0,0-1 0,12 12 0,-8-6 0,0 0 0,-1 1 0,0-1 0,0 1 0,-1 0 0,0 0 0,2 12 0,5 58 0,-4-29 0,20 303 0,-26 3 0,-2-130 0,4-184 0,1 1 0,2-1 0,11 47 0,7 23 0,-4 1 0,5 200 0,3 20 0,-5-123 0,-13-143 0,26 102 0,-19-101 0,12 97 0,1 22 0,-16-117 0,5 76 0,-14 355 0,-5-248 0,-1-85 0,-24 169 0,18-263 0,-29 172 0,9-70 0,22-116 0,-3 0 0,-26 86 0,19-94 0,2 0 0,-13 83 0,16-38 0,0 4 0,-39 152 0,-56 214 0,100-398 0,2 1 0,5 70 0,1-113 0,-2-6 0,-1 0 0,-1-1 0,0 1 0,-2-1 0,-8 25 0,6-22 0,1 0 0,1 1 0,-4 37 0,8 297 0,3-166 0,-2 2214 0,1-2391 0,0 0 0,0 0 0,2 0 0,-1-1 0,2 1 0,0-1 0,7 17 0,48 80 0,-41-79 0,-2 1 0,14 33 0,-21-42 0,1-1 0,1 0 0,0-1 0,2 0 0,21 26 0,85 81 0,-84-94 0,-2 3 0,-1 0 0,28 44 0,-52-66 0,0 1 0,-1 0 0,-1 1 0,-1 0 0,0-1 0,-1 2 0,4 29 0,0 118 0,-8-157 0,-1 85 0,1-118-1365,0-7-5461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5-18T17:47:32.748"/>
    </inkml:context>
    <inkml:brush xml:id="br0">
      <inkml:brushProperty name="width" value="0.05" units="cm"/>
      <inkml:brushProperty name="height" value="0.05" units="cm"/>
    </inkml:brush>
  </inkml:definitions>
  <inkml:trace contextRef="#ctx0" brushRef="#br0">0 1 24575</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5-18T17:47:33.625"/>
    </inkml:context>
    <inkml:brush xml:id="br0">
      <inkml:brushProperty name="width" value="0.05" units="cm"/>
      <inkml:brushProperty name="height" value="0.05" units="cm"/>
    </inkml:brush>
  </inkml:definitions>
  <inkml:trace contextRef="#ctx0" brushRef="#br0">1 0 24575,'5'0'0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5-18T17:47:36.016"/>
    </inkml:context>
    <inkml:brush xml:id="br0">
      <inkml:brushProperty name="width" value="0.05" units="cm"/>
      <inkml:brushProperty name="height" value="0.05" units="cm"/>
    </inkml:brush>
  </inkml:definitions>
  <inkml:trace contextRef="#ctx0" brushRef="#br0">0 0 24575</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382D5BE-F76B-4238-9243-AA052EC4156B}" type="datetimeFigureOut">
              <a:rPr lang="en-IN" smtClean="0"/>
              <a:t>03-07-2022</a:t>
            </a:fld>
            <a:endParaRPr lang="en-IN"/>
          </a:p>
        </p:txBody>
      </p:sp>
      <p:sp>
        <p:nvSpPr>
          <p:cNvPr id="5" name="Footer Placeholder 4"/>
          <p:cNvSpPr>
            <a:spLocks noGrp="1"/>
          </p:cNvSpPr>
          <p:nvPr>
            <p:ph type="ftr" sz="quarter" idx="11"/>
          </p:nvPr>
        </p:nvSpPr>
        <p:spPr/>
        <p:txBody>
          <a:bodyPr/>
          <a:lstStyle/>
          <a:p>
            <a:endParaRPr lang="en-IN"/>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64B95DD-7CF5-471C-B5DD-81AC2531E595}" type="slidenum">
              <a:rPr lang="en-IN" smtClean="0"/>
              <a:t>‹#›</a:t>
            </a:fld>
            <a:endParaRPr lang="en-IN"/>
          </a:p>
        </p:txBody>
      </p:sp>
    </p:spTree>
    <p:extLst>
      <p:ext uri="{BB962C8B-B14F-4D97-AF65-F5344CB8AC3E}">
        <p14:creationId xmlns:p14="http://schemas.microsoft.com/office/powerpoint/2010/main" val="2392259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382D5BE-F76B-4238-9243-AA052EC4156B}" type="datetimeFigureOut">
              <a:rPr lang="en-IN" smtClean="0"/>
              <a:t>03-07-2022</a:t>
            </a:fld>
            <a:endParaRPr lang="en-IN"/>
          </a:p>
        </p:txBody>
      </p:sp>
      <p:sp>
        <p:nvSpPr>
          <p:cNvPr id="5" name="Footer Placeholder 4"/>
          <p:cNvSpPr>
            <a:spLocks noGrp="1"/>
          </p:cNvSpPr>
          <p:nvPr>
            <p:ph type="ftr" sz="quarter" idx="11"/>
          </p:nvPr>
        </p:nvSpPr>
        <p:spPr/>
        <p:txBody>
          <a:bodyPr/>
          <a:lstStyle/>
          <a:p>
            <a:endParaRPr lang="en-IN"/>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64B95DD-7CF5-471C-B5DD-81AC2531E595}" type="slidenum">
              <a:rPr lang="en-IN" smtClean="0"/>
              <a:t>‹#›</a:t>
            </a:fld>
            <a:endParaRPr lang="en-IN"/>
          </a:p>
        </p:txBody>
      </p:sp>
    </p:spTree>
    <p:extLst>
      <p:ext uri="{BB962C8B-B14F-4D97-AF65-F5344CB8AC3E}">
        <p14:creationId xmlns:p14="http://schemas.microsoft.com/office/powerpoint/2010/main" val="250453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382D5BE-F76B-4238-9243-AA052EC4156B}" type="datetimeFigureOut">
              <a:rPr lang="en-IN" smtClean="0"/>
              <a:t>03-07-2022</a:t>
            </a:fld>
            <a:endParaRPr lang="en-IN"/>
          </a:p>
        </p:txBody>
      </p:sp>
      <p:sp>
        <p:nvSpPr>
          <p:cNvPr id="5" name="Footer Placeholder 4"/>
          <p:cNvSpPr>
            <a:spLocks noGrp="1"/>
          </p:cNvSpPr>
          <p:nvPr>
            <p:ph type="ftr" sz="quarter" idx="11"/>
          </p:nvPr>
        </p:nvSpPr>
        <p:spPr/>
        <p:txBody>
          <a:bodyPr/>
          <a:lstStyle/>
          <a:p>
            <a:endParaRPr lang="en-IN"/>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64B95DD-7CF5-471C-B5DD-81AC2531E595}" type="slidenum">
              <a:rPr lang="en-IN" smtClean="0"/>
              <a:t>‹#›</a:t>
            </a:fld>
            <a:endParaRPr lang="en-IN"/>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110906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2382D5BE-F76B-4238-9243-AA052EC4156B}" type="datetimeFigureOut">
              <a:rPr lang="en-IN" smtClean="0"/>
              <a:t>03-07-2022</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64B95DD-7CF5-471C-B5DD-81AC2531E595}" type="slidenum">
              <a:rPr lang="en-IN" smtClean="0"/>
              <a:t>‹#›</a:t>
            </a:fld>
            <a:endParaRPr lang="en-IN"/>
          </a:p>
        </p:txBody>
      </p:sp>
    </p:spTree>
    <p:extLst>
      <p:ext uri="{BB962C8B-B14F-4D97-AF65-F5344CB8AC3E}">
        <p14:creationId xmlns:p14="http://schemas.microsoft.com/office/powerpoint/2010/main" val="29235674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2382D5BE-F76B-4238-9243-AA052EC4156B}" type="datetimeFigureOut">
              <a:rPr lang="en-IN" smtClean="0"/>
              <a:t>03-07-2022</a:t>
            </a:fld>
            <a:endParaRPr lang="en-IN"/>
          </a:p>
        </p:txBody>
      </p:sp>
      <p:sp>
        <p:nvSpPr>
          <p:cNvPr id="6" name="Footer Placeholder 5"/>
          <p:cNvSpPr>
            <a:spLocks noGrp="1"/>
          </p:cNvSpPr>
          <p:nvPr>
            <p:ph type="ftr" sz="quarter" idx="11"/>
          </p:nvPr>
        </p:nvSpPr>
        <p:spPr/>
        <p:txBody>
          <a:bodyPr/>
          <a:lstStyle/>
          <a:p>
            <a:endParaRPr lang="en-IN"/>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64B95DD-7CF5-471C-B5DD-81AC2531E595}" type="slidenum">
              <a:rPr lang="en-IN" smtClean="0"/>
              <a:t>‹#›</a:t>
            </a:fld>
            <a:endParaRPr lang="en-IN"/>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042206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2382D5BE-F76B-4238-9243-AA052EC4156B}" type="datetimeFigureOut">
              <a:rPr lang="en-IN" smtClean="0"/>
              <a:t>03-07-2022</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64B95DD-7CF5-471C-B5DD-81AC2531E595}" type="slidenum">
              <a:rPr lang="en-IN" smtClean="0"/>
              <a:t>‹#›</a:t>
            </a:fld>
            <a:endParaRPr lang="en-IN"/>
          </a:p>
        </p:txBody>
      </p:sp>
    </p:spTree>
    <p:extLst>
      <p:ext uri="{BB962C8B-B14F-4D97-AF65-F5344CB8AC3E}">
        <p14:creationId xmlns:p14="http://schemas.microsoft.com/office/powerpoint/2010/main" val="9905249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82D5BE-F76B-4238-9243-AA052EC4156B}" type="datetimeFigureOut">
              <a:rPr lang="en-IN" smtClean="0"/>
              <a:t>03-07-2022</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64B95DD-7CF5-471C-B5DD-81AC2531E595}" type="slidenum">
              <a:rPr lang="en-IN" smtClean="0"/>
              <a:t>‹#›</a:t>
            </a:fld>
            <a:endParaRPr lang="en-IN"/>
          </a:p>
        </p:txBody>
      </p:sp>
    </p:spTree>
    <p:extLst>
      <p:ext uri="{BB962C8B-B14F-4D97-AF65-F5344CB8AC3E}">
        <p14:creationId xmlns:p14="http://schemas.microsoft.com/office/powerpoint/2010/main" val="30361298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82D5BE-F76B-4238-9243-AA052EC4156B}" type="datetimeFigureOut">
              <a:rPr lang="en-IN" smtClean="0"/>
              <a:t>03-07-2022</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64B95DD-7CF5-471C-B5DD-81AC2531E595}" type="slidenum">
              <a:rPr lang="en-IN" smtClean="0"/>
              <a:t>‹#›</a:t>
            </a:fld>
            <a:endParaRPr lang="en-IN"/>
          </a:p>
        </p:txBody>
      </p:sp>
    </p:spTree>
    <p:extLst>
      <p:ext uri="{BB962C8B-B14F-4D97-AF65-F5344CB8AC3E}">
        <p14:creationId xmlns:p14="http://schemas.microsoft.com/office/powerpoint/2010/main" val="13049428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82D5BE-F76B-4238-9243-AA052EC4156B}" type="datetimeFigureOut">
              <a:rPr lang="en-IN" smtClean="0"/>
              <a:t>03-07-2022</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64B95DD-7CF5-471C-B5DD-81AC2531E595}" type="slidenum">
              <a:rPr lang="en-IN" smtClean="0"/>
              <a:t>‹#›</a:t>
            </a:fld>
            <a:endParaRPr lang="en-IN"/>
          </a:p>
        </p:txBody>
      </p:sp>
    </p:spTree>
    <p:extLst>
      <p:ext uri="{BB962C8B-B14F-4D97-AF65-F5344CB8AC3E}">
        <p14:creationId xmlns:p14="http://schemas.microsoft.com/office/powerpoint/2010/main" val="2072058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382D5BE-F76B-4238-9243-AA052EC4156B}" type="datetimeFigureOut">
              <a:rPr lang="en-IN" smtClean="0"/>
              <a:t>03-07-2022</a:t>
            </a:fld>
            <a:endParaRPr lang="en-IN"/>
          </a:p>
        </p:txBody>
      </p:sp>
      <p:sp>
        <p:nvSpPr>
          <p:cNvPr id="5" name="Footer Placeholder 4"/>
          <p:cNvSpPr>
            <a:spLocks noGrp="1"/>
          </p:cNvSpPr>
          <p:nvPr>
            <p:ph type="ftr" sz="quarter" idx="11"/>
          </p:nvPr>
        </p:nvSpPr>
        <p:spPr/>
        <p:txBody>
          <a:bodyPr/>
          <a:lstStyle/>
          <a:p>
            <a:endParaRPr lang="en-IN"/>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64B95DD-7CF5-471C-B5DD-81AC2531E595}" type="slidenum">
              <a:rPr lang="en-IN" smtClean="0"/>
              <a:t>‹#›</a:t>
            </a:fld>
            <a:endParaRPr lang="en-IN"/>
          </a:p>
        </p:txBody>
      </p:sp>
    </p:spTree>
    <p:extLst>
      <p:ext uri="{BB962C8B-B14F-4D97-AF65-F5344CB8AC3E}">
        <p14:creationId xmlns:p14="http://schemas.microsoft.com/office/powerpoint/2010/main" val="1115574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382D5BE-F76B-4238-9243-AA052EC4156B}" type="datetimeFigureOut">
              <a:rPr lang="en-IN" smtClean="0"/>
              <a:t>03-07-2022</a:t>
            </a:fld>
            <a:endParaRPr lang="en-IN"/>
          </a:p>
        </p:txBody>
      </p:sp>
      <p:sp>
        <p:nvSpPr>
          <p:cNvPr id="6" name="Footer Placeholder 5"/>
          <p:cNvSpPr>
            <a:spLocks noGrp="1"/>
          </p:cNvSpPr>
          <p:nvPr>
            <p:ph type="ftr" sz="quarter" idx="11"/>
          </p:nvPr>
        </p:nvSpPr>
        <p:spPr/>
        <p:txBody>
          <a:bodyPr/>
          <a:lstStyle/>
          <a:p>
            <a:endParaRPr lang="en-IN"/>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64B95DD-7CF5-471C-B5DD-81AC2531E595}" type="slidenum">
              <a:rPr lang="en-IN" smtClean="0"/>
              <a:t>‹#›</a:t>
            </a:fld>
            <a:endParaRPr lang="en-IN"/>
          </a:p>
        </p:txBody>
      </p:sp>
    </p:spTree>
    <p:extLst>
      <p:ext uri="{BB962C8B-B14F-4D97-AF65-F5344CB8AC3E}">
        <p14:creationId xmlns:p14="http://schemas.microsoft.com/office/powerpoint/2010/main" val="1368193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382D5BE-F76B-4238-9243-AA052EC4156B}" type="datetimeFigureOut">
              <a:rPr lang="en-IN" smtClean="0"/>
              <a:t>03-07-2022</a:t>
            </a:fld>
            <a:endParaRPr lang="en-IN"/>
          </a:p>
        </p:txBody>
      </p:sp>
      <p:sp>
        <p:nvSpPr>
          <p:cNvPr id="8" name="Footer Placeholder 7"/>
          <p:cNvSpPr>
            <a:spLocks noGrp="1"/>
          </p:cNvSpPr>
          <p:nvPr>
            <p:ph type="ftr" sz="quarter" idx="11"/>
          </p:nvPr>
        </p:nvSpPr>
        <p:spPr/>
        <p:txBody>
          <a:bodyPr/>
          <a:lstStyle/>
          <a:p>
            <a:endParaRPr lang="en-IN"/>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64B95DD-7CF5-471C-B5DD-81AC2531E595}" type="slidenum">
              <a:rPr lang="en-IN" smtClean="0"/>
              <a:t>‹#›</a:t>
            </a:fld>
            <a:endParaRPr lang="en-IN"/>
          </a:p>
        </p:txBody>
      </p:sp>
    </p:spTree>
    <p:extLst>
      <p:ext uri="{BB962C8B-B14F-4D97-AF65-F5344CB8AC3E}">
        <p14:creationId xmlns:p14="http://schemas.microsoft.com/office/powerpoint/2010/main" val="1719336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382D5BE-F76B-4238-9243-AA052EC4156B}" type="datetimeFigureOut">
              <a:rPr lang="en-IN" smtClean="0"/>
              <a:t>03-07-2022</a:t>
            </a:fld>
            <a:endParaRPr lang="en-IN"/>
          </a:p>
        </p:txBody>
      </p:sp>
      <p:sp>
        <p:nvSpPr>
          <p:cNvPr id="4" name="Footer Placeholder 3"/>
          <p:cNvSpPr>
            <a:spLocks noGrp="1"/>
          </p:cNvSpPr>
          <p:nvPr>
            <p:ph type="ftr" sz="quarter" idx="11"/>
          </p:nvPr>
        </p:nvSpPr>
        <p:spPr/>
        <p:txBody>
          <a:bodyPr/>
          <a:lstStyle/>
          <a:p>
            <a:endParaRPr lang="en-IN"/>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64B95DD-7CF5-471C-B5DD-81AC2531E595}" type="slidenum">
              <a:rPr lang="en-IN" smtClean="0"/>
              <a:t>‹#›</a:t>
            </a:fld>
            <a:endParaRPr lang="en-IN"/>
          </a:p>
        </p:txBody>
      </p:sp>
    </p:spTree>
    <p:extLst>
      <p:ext uri="{BB962C8B-B14F-4D97-AF65-F5344CB8AC3E}">
        <p14:creationId xmlns:p14="http://schemas.microsoft.com/office/powerpoint/2010/main" val="3271000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82D5BE-F76B-4238-9243-AA052EC4156B}" type="datetimeFigureOut">
              <a:rPr lang="en-IN" smtClean="0"/>
              <a:t>03-07-2022</a:t>
            </a:fld>
            <a:endParaRPr lang="en-IN"/>
          </a:p>
        </p:txBody>
      </p:sp>
      <p:sp>
        <p:nvSpPr>
          <p:cNvPr id="3" name="Footer Placeholder 2"/>
          <p:cNvSpPr>
            <a:spLocks noGrp="1"/>
          </p:cNvSpPr>
          <p:nvPr>
            <p:ph type="ftr" sz="quarter" idx="11"/>
          </p:nvPr>
        </p:nvSpPr>
        <p:spPr/>
        <p:txBody>
          <a:bodyPr/>
          <a:lstStyle/>
          <a:p>
            <a:endParaRPr lang="en-IN"/>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64B95DD-7CF5-471C-B5DD-81AC2531E595}" type="slidenum">
              <a:rPr lang="en-IN" smtClean="0"/>
              <a:t>‹#›</a:t>
            </a:fld>
            <a:endParaRPr lang="en-IN"/>
          </a:p>
        </p:txBody>
      </p:sp>
    </p:spTree>
    <p:extLst>
      <p:ext uri="{BB962C8B-B14F-4D97-AF65-F5344CB8AC3E}">
        <p14:creationId xmlns:p14="http://schemas.microsoft.com/office/powerpoint/2010/main" val="3132297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382D5BE-F76B-4238-9243-AA052EC4156B}" type="datetimeFigureOut">
              <a:rPr lang="en-IN" smtClean="0"/>
              <a:t>03-07-2022</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64B95DD-7CF5-471C-B5DD-81AC2531E595}" type="slidenum">
              <a:rPr lang="en-IN" smtClean="0"/>
              <a:t>‹#›</a:t>
            </a:fld>
            <a:endParaRPr lang="en-IN"/>
          </a:p>
        </p:txBody>
      </p:sp>
    </p:spTree>
    <p:extLst>
      <p:ext uri="{BB962C8B-B14F-4D97-AF65-F5344CB8AC3E}">
        <p14:creationId xmlns:p14="http://schemas.microsoft.com/office/powerpoint/2010/main" val="2409974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382D5BE-F76B-4238-9243-AA052EC4156B}" type="datetimeFigureOut">
              <a:rPr lang="en-IN" smtClean="0"/>
              <a:t>03-07-2022</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64B95DD-7CF5-471C-B5DD-81AC2531E595}" type="slidenum">
              <a:rPr lang="en-IN" smtClean="0"/>
              <a:t>‹#›</a:t>
            </a:fld>
            <a:endParaRPr lang="en-IN"/>
          </a:p>
        </p:txBody>
      </p:sp>
    </p:spTree>
    <p:extLst>
      <p:ext uri="{BB962C8B-B14F-4D97-AF65-F5344CB8AC3E}">
        <p14:creationId xmlns:p14="http://schemas.microsoft.com/office/powerpoint/2010/main" val="770794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382D5BE-F76B-4238-9243-AA052EC4156B}" type="datetimeFigureOut">
              <a:rPr lang="en-IN" smtClean="0"/>
              <a:t>03-07-2022</a:t>
            </a:fld>
            <a:endParaRPr lang="en-IN"/>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64B95DD-7CF5-471C-B5DD-81AC2531E595}" type="slidenum">
              <a:rPr lang="en-IN" smtClean="0"/>
              <a:t>‹#›</a:t>
            </a:fld>
            <a:endParaRPr lang="en-IN"/>
          </a:p>
        </p:txBody>
      </p:sp>
    </p:spTree>
    <p:extLst>
      <p:ext uri="{BB962C8B-B14F-4D97-AF65-F5344CB8AC3E}">
        <p14:creationId xmlns:p14="http://schemas.microsoft.com/office/powerpoint/2010/main" val="13463654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customXml" Target="../ink/ink4.xml"/><Relationship Id="rId2" Type="http://schemas.openxmlformats.org/officeDocument/2006/relationships/customXml" Target="../ink/ink1.xml"/><Relationship Id="rId1" Type="http://schemas.openxmlformats.org/officeDocument/2006/relationships/slideLayout" Target="../slideLayouts/slideLayout2.xml"/><Relationship Id="rId6" Type="http://schemas.openxmlformats.org/officeDocument/2006/relationships/customXml" Target="../ink/ink3.xml"/><Relationship Id="rId5" Type="http://schemas.openxmlformats.org/officeDocument/2006/relationships/image" Target="../media/image3.png"/><Relationship Id="rId4" Type="http://schemas.openxmlformats.org/officeDocument/2006/relationships/customXml" Target="../ink/ink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1CCF95-7C84-9D0E-7FC3-533CDC8BC25F}"/>
              </a:ext>
            </a:extLst>
          </p:cNvPr>
          <p:cNvSpPr>
            <a:spLocks noGrp="1"/>
          </p:cNvSpPr>
          <p:nvPr>
            <p:ph type="ctrTitle"/>
          </p:nvPr>
        </p:nvSpPr>
        <p:spPr/>
        <p:txBody>
          <a:bodyPr/>
          <a:lstStyle/>
          <a:p>
            <a:endParaRPr lang="en-IN"/>
          </a:p>
        </p:txBody>
      </p:sp>
      <p:sp>
        <p:nvSpPr>
          <p:cNvPr id="3" name="Subtitle 2">
            <a:extLst>
              <a:ext uri="{FF2B5EF4-FFF2-40B4-BE49-F238E27FC236}">
                <a16:creationId xmlns:a16="http://schemas.microsoft.com/office/drawing/2014/main" id="{36F39873-0EFF-8C5F-1EC4-F39A693B0664}"/>
              </a:ext>
            </a:extLst>
          </p:cNvPr>
          <p:cNvSpPr>
            <a:spLocks noGrp="1"/>
          </p:cNvSpPr>
          <p:nvPr>
            <p:ph type="subTitle" idx="1"/>
          </p:nvPr>
        </p:nvSpPr>
        <p:spPr>
          <a:xfrm>
            <a:off x="7401694" y="6331974"/>
            <a:ext cx="4790306" cy="526026"/>
          </a:xfrm>
        </p:spPr>
        <p:txBody>
          <a:bodyPr>
            <a:noAutofit/>
          </a:bodyPr>
          <a:lstStyle/>
          <a:p>
            <a:r>
              <a:rPr lang="en-IN" sz="2400" b="1" dirty="0">
                <a:solidFill>
                  <a:srgbClr val="0000FF"/>
                </a:solidFill>
                <a:latin typeface="Microsoft GothicNeo" panose="020B0503020000020004" pitchFamily="34" charset="-127"/>
                <a:ea typeface="Microsoft GothicNeo" panose="020B0503020000020004" pitchFamily="34" charset="-127"/>
                <a:cs typeface="Microsoft GothicNeo" panose="020B0503020000020004" pitchFamily="34" charset="-127"/>
              </a:rPr>
              <a:t>K. Venkateshwarlu ADFM/HYB</a:t>
            </a:r>
          </a:p>
          <a:p>
            <a:endParaRPr lang="en-IN" sz="2400" b="1" dirty="0">
              <a:solidFill>
                <a:srgbClr val="0000FF"/>
              </a:solidFill>
              <a:latin typeface="Microsoft GothicNeo" panose="020B0503020000020004" pitchFamily="34" charset="-127"/>
              <a:ea typeface="Microsoft GothicNeo" panose="020B0503020000020004" pitchFamily="34" charset="-127"/>
              <a:cs typeface="Microsoft GothicNeo" panose="020B0503020000020004" pitchFamily="34" charset="-127"/>
            </a:endParaRPr>
          </a:p>
        </p:txBody>
      </p:sp>
      <p:pic>
        <p:nvPicPr>
          <p:cNvPr id="1026" name="Picture 2" descr="PM Gati Shakti">
            <a:extLst>
              <a:ext uri="{FF2B5EF4-FFF2-40B4-BE49-F238E27FC236}">
                <a16:creationId xmlns:a16="http://schemas.microsoft.com/office/drawing/2014/main" id="{FC6C6D26-257B-7BD3-C576-D68033B5A8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9496"/>
            <a:ext cx="12192000" cy="636147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1F1D6FB0-C3F5-E975-A614-A0FEDC65661C}"/>
              </a:ext>
            </a:extLst>
          </p:cNvPr>
          <p:cNvSpPr txBox="1"/>
          <p:nvPr/>
        </p:nvSpPr>
        <p:spPr>
          <a:xfrm>
            <a:off x="142874" y="1810789"/>
            <a:ext cx="8391525" cy="461665"/>
          </a:xfrm>
          <a:prstGeom prst="rect">
            <a:avLst/>
          </a:prstGeom>
          <a:noFill/>
        </p:spPr>
        <p:txBody>
          <a:bodyPr wrap="square" rtlCol="0">
            <a:spAutoFit/>
          </a:bodyPr>
          <a:lstStyle/>
          <a:p>
            <a:r>
              <a:rPr lang="en-IN" sz="2400" b="1" dirty="0">
                <a:solidFill>
                  <a:schemeClr val="accent1"/>
                </a:solidFill>
              </a:rPr>
              <a:t>NATIONAL MASTER PLAN- PM-13.10.21- CCEA – 21.10.21</a:t>
            </a:r>
          </a:p>
        </p:txBody>
      </p:sp>
    </p:spTree>
    <p:extLst>
      <p:ext uri="{BB962C8B-B14F-4D97-AF65-F5344CB8AC3E}">
        <p14:creationId xmlns:p14="http://schemas.microsoft.com/office/powerpoint/2010/main" val="4140748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358D1-357F-9498-93A7-653283DA096D}"/>
              </a:ext>
            </a:extLst>
          </p:cNvPr>
          <p:cNvSpPr>
            <a:spLocks noGrp="1"/>
          </p:cNvSpPr>
          <p:nvPr>
            <p:ph type="title"/>
          </p:nvPr>
        </p:nvSpPr>
        <p:spPr>
          <a:xfrm>
            <a:off x="2514267" y="0"/>
            <a:ext cx="8911687" cy="540774"/>
          </a:xfrm>
        </p:spPr>
        <p:txBody>
          <a:bodyPr>
            <a:normAutofit fontScale="90000"/>
          </a:bodyPr>
          <a:lstStyle/>
          <a:p>
            <a:pPr algn="ctr"/>
            <a:r>
              <a:rPr lang="en-IN" b="1" dirty="0">
                <a:solidFill>
                  <a:srgbClr val="C00000"/>
                </a:solidFill>
                <a:latin typeface="Microsoft GothicNeo" panose="020B0500000101010101" pitchFamily="34" charset="-127"/>
                <a:ea typeface="Microsoft GothicNeo" panose="020B0500000101010101" pitchFamily="34" charset="-127"/>
                <a:cs typeface="Microsoft GothicNeo" panose="020B0500000101010101" pitchFamily="34" charset="-127"/>
              </a:rPr>
              <a:t>Differences </a:t>
            </a:r>
          </a:p>
        </p:txBody>
      </p:sp>
      <p:graphicFrame>
        <p:nvGraphicFramePr>
          <p:cNvPr id="4" name="Table 4">
            <a:extLst>
              <a:ext uri="{FF2B5EF4-FFF2-40B4-BE49-F238E27FC236}">
                <a16:creationId xmlns:a16="http://schemas.microsoft.com/office/drawing/2014/main" id="{173BAE23-13AC-1E3A-C2F6-5D5945C4D465}"/>
              </a:ext>
            </a:extLst>
          </p:cNvPr>
          <p:cNvGraphicFramePr>
            <a:graphicFrameLocks noGrp="1"/>
          </p:cNvGraphicFramePr>
          <p:nvPr>
            <p:ph idx="1"/>
            <p:extLst>
              <p:ext uri="{D42A27DB-BD31-4B8C-83A1-F6EECF244321}">
                <p14:modId xmlns:p14="http://schemas.microsoft.com/office/powerpoint/2010/main" val="3214205782"/>
              </p:ext>
            </p:extLst>
          </p:nvPr>
        </p:nvGraphicFramePr>
        <p:xfrm>
          <a:off x="137652" y="540774"/>
          <a:ext cx="12054348" cy="6258901"/>
        </p:xfrm>
        <a:graphic>
          <a:graphicData uri="http://schemas.openxmlformats.org/drawingml/2006/table">
            <a:tbl>
              <a:tblPr firstRow="1" bandRow="1">
                <a:tableStyleId>{5C22544A-7EE6-4342-B048-85BDC9FD1C3A}</a:tableStyleId>
              </a:tblPr>
              <a:tblGrid>
                <a:gridCol w="1489418">
                  <a:extLst>
                    <a:ext uri="{9D8B030D-6E8A-4147-A177-3AD203B41FA5}">
                      <a16:colId xmlns:a16="http://schemas.microsoft.com/office/drawing/2014/main" val="3866295977"/>
                    </a:ext>
                  </a:extLst>
                </a:gridCol>
                <a:gridCol w="2631302">
                  <a:extLst>
                    <a:ext uri="{9D8B030D-6E8A-4147-A177-3AD203B41FA5}">
                      <a16:colId xmlns:a16="http://schemas.microsoft.com/office/drawing/2014/main" val="1758424944"/>
                    </a:ext>
                  </a:extLst>
                </a:gridCol>
                <a:gridCol w="7933628">
                  <a:extLst>
                    <a:ext uri="{9D8B030D-6E8A-4147-A177-3AD203B41FA5}">
                      <a16:colId xmlns:a16="http://schemas.microsoft.com/office/drawing/2014/main" val="2880463079"/>
                    </a:ext>
                  </a:extLst>
                </a:gridCol>
              </a:tblGrid>
              <a:tr h="440308">
                <a:tc>
                  <a:txBody>
                    <a:bodyPr/>
                    <a:lstStyle/>
                    <a:p>
                      <a:pPr algn="ctr"/>
                      <a:r>
                        <a:rPr lang="en-IN" sz="2400" b="1" dirty="0">
                          <a:latin typeface="Microsoft GothicNeo" panose="020B0500000101010101" pitchFamily="34" charset="-127"/>
                          <a:ea typeface="Microsoft GothicNeo" panose="020B0500000101010101" pitchFamily="34" charset="-127"/>
                          <a:cs typeface="Microsoft GothicNeo" panose="020B0500000101010101" pitchFamily="34" charset="-127"/>
                        </a:rPr>
                        <a:t>Details</a:t>
                      </a:r>
                    </a:p>
                  </a:txBody>
                  <a:tcPr/>
                </a:tc>
                <a:tc>
                  <a:txBody>
                    <a:bodyPr/>
                    <a:lstStyle/>
                    <a:p>
                      <a:pPr algn="ctr"/>
                      <a:r>
                        <a:rPr lang="en-IN" sz="2400" b="1" dirty="0">
                          <a:latin typeface="Microsoft GothicNeo" panose="020B0500000101010101" pitchFamily="34" charset="-127"/>
                          <a:ea typeface="Microsoft GothicNeo" panose="020B0500000101010101" pitchFamily="34" charset="-127"/>
                          <a:cs typeface="Microsoft GothicNeo" panose="020B0500000101010101" pitchFamily="34" charset="-127"/>
                        </a:rPr>
                        <a:t>SDG/PFT</a:t>
                      </a:r>
                    </a:p>
                  </a:txBody>
                  <a:tcPr/>
                </a:tc>
                <a:tc>
                  <a:txBody>
                    <a:bodyPr/>
                    <a:lstStyle/>
                    <a:p>
                      <a:pPr algn="ctr"/>
                      <a:r>
                        <a:rPr lang="en-IN" sz="2400" b="1" dirty="0">
                          <a:latin typeface="Microsoft GothicNeo" panose="020B0500000101010101" pitchFamily="34" charset="-127"/>
                          <a:ea typeface="Microsoft GothicNeo" panose="020B0500000101010101" pitchFamily="34" charset="-127"/>
                          <a:cs typeface="Microsoft GothicNeo" panose="020B0500000101010101" pitchFamily="34" charset="-127"/>
                        </a:rPr>
                        <a:t>GCT</a:t>
                      </a:r>
                    </a:p>
                  </a:txBody>
                  <a:tcPr/>
                </a:tc>
                <a:extLst>
                  <a:ext uri="{0D108BD9-81ED-4DB2-BD59-A6C34878D82A}">
                    <a16:rowId xmlns:a16="http://schemas.microsoft.com/office/drawing/2014/main" val="1507650958"/>
                  </a:ext>
                </a:extLst>
              </a:tr>
              <a:tr h="733846">
                <a:tc>
                  <a:txBody>
                    <a:bodyPr/>
                    <a:lstStyle/>
                    <a:p>
                      <a:r>
                        <a:rPr lang="en-IN" sz="22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Nodal Officer</a:t>
                      </a:r>
                    </a:p>
                  </a:txBody>
                  <a:tcPr anchor="ctr"/>
                </a:tc>
                <a:tc>
                  <a:txBody>
                    <a:bodyPr/>
                    <a:lstStyle/>
                    <a:p>
                      <a:r>
                        <a:rPr lang="en-IN" sz="22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CTPM</a:t>
                      </a:r>
                    </a:p>
                  </a:txBody>
                  <a:tcPr anchor="ctr"/>
                </a:tc>
                <a:tc>
                  <a:txBody>
                    <a:bodyPr/>
                    <a:lstStyle/>
                    <a:p>
                      <a:r>
                        <a:rPr lang="en-IN" sz="22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DRM</a:t>
                      </a:r>
                    </a:p>
                  </a:txBody>
                  <a:tcPr anchor="ctr"/>
                </a:tc>
                <a:extLst>
                  <a:ext uri="{0D108BD9-81ED-4DB2-BD59-A6C34878D82A}">
                    <a16:rowId xmlns:a16="http://schemas.microsoft.com/office/drawing/2014/main" val="252277561"/>
                  </a:ext>
                </a:extLst>
              </a:tr>
              <a:tr h="1056739">
                <a:tc rowSpan="3">
                  <a:txBody>
                    <a:bodyPr/>
                    <a:lstStyle/>
                    <a:p>
                      <a:r>
                        <a:rPr lang="en-IN" sz="22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Process</a:t>
                      </a:r>
                    </a:p>
                  </a:txBody>
                  <a:tcPr anchor="ctr"/>
                </a:tc>
                <a:tc>
                  <a:txBody>
                    <a:bodyPr/>
                    <a:lstStyle/>
                    <a:p>
                      <a:pPr algn="just"/>
                      <a:r>
                        <a:rPr lang="en-IN" sz="2200" b="1" dirty="0" err="1">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Survey,DPR</a:t>
                      </a:r>
                      <a:r>
                        <a:rPr lang="en-IN" sz="22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 </a:t>
                      </a:r>
                      <a:r>
                        <a:rPr lang="en-IN" sz="2200" b="1" dirty="0" err="1">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Approval,Final</a:t>
                      </a:r>
                      <a:r>
                        <a:rPr lang="en-IN" sz="22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 Inspection</a:t>
                      </a:r>
                    </a:p>
                  </a:txBody>
                  <a:tcPr anchor="ctr"/>
                </a:tc>
                <a:tc>
                  <a:txBody>
                    <a:bodyPr/>
                    <a:lstStyle/>
                    <a:p>
                      <a:pPr algn="just"/>
                      <a:r>
                        <a:rPr lang="en-IN" sz="22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DPR abolished. Online Application to DRM – </a:t>
                      </a:r>
                    </a:p>
                    <a:p>
                      <a:pPr algn="just"/>
                      <a:r>
                        <a:rPr lang="en-IN" sz="22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Fee Rs.20000/- Feasibility report 15 days</a:t>
                      </a:r>
                    </a:p>
                  </a:txBody>
                  <a:tcPr anchor="ctr"/>
                </a:tc>
                <a:extLst>
                  <a:ext uri="{0D108BD9-81ED-4DB2-BD59-A6C34878D82A}">
                    <a16:rowId xmlns:a16="http://schemas.microsoft.com/office/drawing/2014/main" val="3190379664"/>
                  </a:ext>
                </a:extLst>
              </a:tr>
              <a:tr h="733846">
                <a:tc vMerge="1">
                  <a:txBody>
                    <a:bodyPr/>
                    <a:lstStyle/>
                    <a:p>
                      <a:endParaRPr lang="en-IN" sz="22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nchor="ctr"/>
                </a:tc>
                <a:tc>
                  <a:txBody>
                    <a:bodyPr/>
                    <a:lstStyle/>
                    <a:p>
                      <a:pPr algn="just"/>
                      <a:r>
                        <a:rPr lang="en-IN" sz="22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6 months to start work</a:t>
                      </a:r>
                    </a:p>
                  </a:txBody>
                  <a:tcPr anchor="ctr"/>
                </a:tc>
                <a:tc rowSpan="2">
                  <a:txBody>
                    <a:bodyPr/>
                    <a:lstStyle/>
                    <a:p>
                      <a:pPr algn="just"/>
                      <a:r>
                        <a:rPr lang="en-IN" sz="22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Feasibility-DRM -15 days</a:t>
                      </a:r>
                    </a:p>
                    <a:p>
                      <a:pPr algn="just"/>
                      <a:r>
                        <a:rPr lang="en-IN" sz="22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In Principle Approval - </a:t>
                      </a:r>
                      <a:r>
                        <a:rPr lang="en-IN" sz="2200" b="1" i="0" u="none" strike="noStrike" kern="1200" baseline="0"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IPA within 20 days.</a:t>
                      </a:r>
                    </a:p>
                    <a:p>
                      <a:pPr algn="just"/>
                      <a:r>
                        <a:rPr lang="en-US" sz="2200" b="1" i="0" u="none" strike="noStrike" kern="1200" baseline="0"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Within 4 weeks of the receipt of IPA, applicant will submit details of the project along with Engineering Scale Plan – ESP – CE/P&amp;D approval. If the applicant fails to commence construction within six months of the grant of approval or fails to complete the construction within 24 months of the grant of approval, Railways reserves the right to put the approval in abeyance and reserves the rights to approve connectivity</a:t>
                      </a:r>
                      <a:endParaRPr lang="en-IN" sz="22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nchor="ctr"/>
                </a:tc>
                <a:extLst>
                  <a:ext uri="{0D108BD9-81ED-4DB2-BD59-A6C34878D82A}">
                    <a16:rowId xmlns:a16="http://schemas.microsoft.com/office/drawing/2014/main" val="1214395025"/>
                  </a:ext>
                </a:extLst>
              </a:tr>
              <a:tr h="3180421">
                <a:tc vMerge="1">
                  <a:txBody>
                    <a:bodyPr/>
                    <a:lstStyle/>
                    <a:p>
                      <a:endParaRPr lang="en-IN" sz="22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nchor="ctr"/>
                </a:tc>
                <a:tc>
                  <a:txBody>
                    <a:bodyPr/>
                    <a:lstStyle/>
                    <a:p>
                      <a:pPr algn="just"/>
                      <a:r>
                        <a:rPr lang="en-IN" sz="22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24 months to complete</a:t>
                      </a:r>
                    </a:p>
                  </a:txBody>
                  <a:tcPr anchor="ctr"/>
                </a:tc>
                <a:tc vMerge="1">
                  <a:txBody>
                    <a:bodyPr/>
                    <a:lstStyle/>
                    <a:p>
                      <a:r>
                        <a:rPr lang="en-IN" dirty="0"/>
                        <a:t>Feasibility-DRM -15 days</a:t>
                      </a:r>
                    </a:p>
                    <a:p>
                      <a:r>
                        <a:rPr lang="en-IN" sz="1800" b="0" i="0" u="none" strike="noStrike" kern="1200" baseline="0" dirty="0">
                          <a:solidFill>
                            <a:schemeClr val="dk1"/>
                          </a:solidFill>
                          <a:latin typeface="+mn-lt"/>
                          <a:ea typeface="+mn-ea"/>
                          <a:cs typeface="+mn-cs"/>
                        </a:rPr>
                        <a:t>IPA within 20 days.</a:t>
                      </a:r>
                    </a:p>
                    <a:p>
                      <a:r>
                        <a:rPr lang="en-US" sz="1800" b="0" i="0" u="none" strike="noStrike" kern="1200" baseline="0" dirty="0">
                          <a:solidFill>
                            <a:schemeClr val="dk1"/>
                          </a:solidFill>
                          <a:latin typeface="+mn-lt"/>
                          <a:ea typeface="+mn-ea"/>
                          <a:cs typeface="+mn-cs"/>
                        </a:rPr>
                        <a:t>• Within 4 weeks of the receipt of IPA, applicant will submit</a:t>
                      </a:r>
                    </a:p>
                    <a:p>
                      <a:r>
                        <a:rPr lang="en-US" sz="1800" b="0" i="0" u="none" strike="noStrike" kern="1200" baseline="0" dirty="0">
                          <a:solidFill>
                            <a:schemeClr val="dk1"/>
                          </a:solidFill>
                          <a:latin typeface="+mn-lt"/>
                          <a:ea typeface="+mn-ea"/>
                          <a:cs typeface="+mn-cs"/>
                        </a:rPr>
                        <a:t>details of the project along with ESP.</a:t>
                      </a:r>
                    </a:p>
                    <a:p>
                      <a:r>
                        <a:rPr lang="en-US" sz="1800" b="0" i="0" u="none" strike="noStrike" kern="1200" baseline="0" dirty="0">
                          <a:solidFill>
                            <a:schemeClr val="dk1"/>
                          </a:solidFill>
                          <a:latin typeface="+mn-lt"/>
                          <a:ea typeface="+mn-ea"/>
                          <a:cs typeface="+mn-cs"/>
                        </a:rPr>
                        <a:t>• ESP will require approval of CE/P&amp;D only in the Zonal</a:t>
                      </a:r>
                    </a:p>
                    <a:p>
                      <a:r>
                        <a:rPr lang="en-IN" sz="1800" b="0" i="0" u="none" strike="noStrike" kern="1200" baseline="0" dirty="0">
                          <a:solidFill>
                            <a:schemeClr val="dk1"/>
                          </a:solidFill>
                          <a:latin typeface="+mn-lt"/>
                          <a:ea typeface="+mn-ea"/>
                          <a:cs typeface="+mn-cs"/>
                        </a:rPr>
                        <a:t>Railways</a:t>
                      </a:r>
                    </a:p>
                    <a:p>
                      <a:r>
                        <a:rPr lang="en-US" sz="1800" b="0" i="0" u="none" strike="noStrike" kern="1200" baseline="0" dirty="0">
                          <a:solidFill>
                            <a:schemeClr val="dk1"/>
                          </a:solidFill>
                          <a:latin typeface="+mn-lt"/>
                          <a:ea typeface="+mn-ea"/>
                          <a:cs typeface="+mn-cs"/>
                        </a:rPr>
                        <a:t>• . If the applicant fails to commence construction within six</a:t>
                      </a:r>
                    </a:p>
                    <a:p>
                      <a:r>
                        <a:rPr lang="en-US" sz="1800" b="0" i="0" u="none" strike="noStrike" kern="1200" baseline="0" dirty="0">
                          <a:solidFill>
                            <a:schemeClr val="dk1"/>
                          </a:solidFill>
                          <a:latin typeface="+mn-lt"/>
                          <a:ea typeface="+mn-ea"/>
                          <a:cs typeface="+mn-cs"/>
                        </a:rPr>
                        <a:t>months of the grant of approval or fails to complete the</a:t>
                      </a:r>
                    </a:p>
                    <a:p>
                      <a:r>
                        <a:rPr lang="en-US" sz="1800" b="0" i="0" u="none" strike="noStrike" kern="1200" baseline="0" dirty="0">
                          <a:solidFill>
                            <a:schemeClr val="dk1"/>
                          </a:solidFill>
                          <a:latin typeface="+mn-lt"/>
                          <a:ea typeface="+mn-ea"/>
                          <a:cs typeface="+mn-cs"/>
                        </a:rPr>
                        <a:t>construction within 24 months of the grant of approval,</a:t>
                      </a:r>
                    </a:p>
                    <a:p>
                      <a:r>
                        <a:rPr lang="en-US" sz="1800" b="0" i="0" u="none" strike="noStrike" kern="1200" baseline="0" dirty="0">
                          <a:solidFill>
                            <a:schemeClr val="dk1"/>
                          </a:solidFill>
                          <a:latin typeface="+mn-lt"/>
                          <a:ea typeface="+mn-ea"/>
                          <a:cs typeface="+mn-cs"/>
                        </a:rPr>
                        <a:t>Railways reserves the right to put the approval in abeyance</a:t>
                      </a:r>
                    </a:p>
                    <a:p>
                      <a:r>
                        <a:rPr lang="en-US" sz="1800" b="0" i="0" u="none" strike="noStrike" kern="1200" baseline="0" dirty="0">
                          <a:solidFill>
                            <a:schemeClr val="dk1"/>
                          </a:solidFill>
                          <a:latin typeface="+mn-lt"/>
                          <a:ea typeface="+mn-ea"/>
                          <a:cs typeface="+mn-cs"/>
                        </a:rPr>
                        <a:t>and reserves the rights to approve connectivity for other GCTs</a:t>
                      </a:r>
                      <a:endParaRPr lang="en-IN" dirty="0"/>
                    </a:p>
                  </a:txBody>
                  <a:tcPr/>
                </a:tc>
                <a:extLst>
                  <a:ext uri="{0D108BD9-81ED-4DB2-BD59-A6C34878D82A}">
                    <a16:rowId xmlns:a16="http://schemas.microsoft.com/office/drawing/2014/main" val="2900356107"/>
                  </a:ext>
                </a:extLst>
              </a:tr>
            </a:tbl>
          </a:graphicData>
        </a:graphic>
      </p:graphicFrame>
    </p:spTree>
    <p:extLst>
      <p:ext uri="{BB962C8B-B14F-4D97-AF65-F5344CB8AC3E}">
        <p14:creationId xmlns:p14="http://schemas.microsoft.com/office/powerpoint/2010/main" val="16435908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8BE5AA-5CF1-0D20-5CBD-ACE590D33D15}"/>
              </a:ext>
            </a:extLst>
          </p:cNvPr>
          <p:cNvSpPr>
            <a:spLocks noGrp="1"/>
          </p:cNvSpPr>
          <p:nvPr>
            <p:ph type="title"/>
          </p:nvPr>
        </p:nvSpPr>
        <p:spPr>
          <a:xfrm>
            <a:off x="2474938" y="0"/>
            <a:ext cx="8911687" cy="619432"/>
          </a:xfrm>
        </p:spPr>
        <p:txBody>
          <a:bodyPr>
            <a:normAutofit fontScale="90000"/>
          </a:bodyPr>
          <a:lstStyle/>
          <a:p>
            <a:pPr algn="ctr"/>
            <a:r>
              <a:rPr lang="en-IN" b="1" dirty="0">
                <a:solidFill>
                  <a:srgbClr val="C00000"/>
                </a:solidFill>
                <a:latin typeface="Microsoft GothicNeo" panose="020B0500000101010101" pitchFamily="34" charset="-127"/>
                <a:ea typeface="Microsoft GothicNeo" panose="020B0500000101010101" pitchFamily="34" charset="-127"/>
                <a:cs typeface="Microsoft GothicNeo" panose="020B0500000101010101" pitchFamily="34" charset="-127"/>
              </a:rPr>
              <a:t>Differences </a:t>
            </a:r>
            <a:endParaRPr lang="en-IN" dirty="0"/>
          </a:p>
        </p:txBody>
      </p:sp>
      <p:graphicFrame>
        <p:nvGraphicFramePr>
          <p:cNvPr id="4" name="Table 4">
            <a:extLst>
              <a:ext uri="{FF2B5EF4-FFF2-40B4-BE49-F238E27FC236}">
                <a16:creationId xmlns:a16="http://schemas.microsoft.com/office/drawing/2014/main" id="{1F121228-8A7F-7DD6-5725-CF82D8D2FB36}"/>
              </a:ext>
            </a:extLst>
          </p:cNvPr>
          <p:cNvGraphicFramePr>
            <a:graphicFrameLocks noGrp="1"/>
          </p:cNvGraphicFramePr>
          <p:nvPr>
            <p:ph idx="1"/>
            <p:extLst>
              <p:ext uri="{D42A27DB-BD31-4B8C-83A1-F6EECF244321}">
                <p14:modId xmlns:p14="http://schemas.microsoft.com/office/powerpoint/2010/main" val="2996600558"/>
              </p:ext>
            </p:extLst>
          </p:nvPr>
        </p:nvGraphicFramePr>
        <p:xfrm>
          <a:off x="68826" y="491614"/>
          <a:ext cx="12123173" cy="6269100"/>
        </p:xfrm>
        <a:graphic>
          <a:graphicData uri="http://schemas.openxmlformats.org/drawingml/2006/table">
            <a:tbl>
              <a:tblPr firstRow="1" bandRow="1">
                <a:tableStyleId>{5C22544A-7EE6-4342-B048-85BDC9FD1C3A}</a:tableStyleId>
              </a:tblPr>
              <a:tblGrid>
                <a:gridCol w="2139383">
                  <a:extLst>
                    <a:ext uri="{9D8B030D-6E8A-4147-A177-3AD203B41FA5}">
                      <a16:colId xmlns:a16="http://schemas.microsoft.com/office/drawing/2014/main" val="3326187023"/>
                    </a:ext>
                  </a:extLst>
                </a:gridCol>
                <a:gridCol w="4989004">
                  <a:extLst>
                    <a:ext uri="{9D8B030D-6E8A-4147-A177-3AD203B41FA5}">
                      <a16:colId xmlns:a16="http://schemas.microsoft.com/office/drawing/2014/main" val="360659768"/>
                    </a:ext>
                  </a:extLst>
                </a:gridCol>
                <a:gridCol w="4994786">
                  <a:extLst>
                    <a:ext uri="{9D8B030D-6E8A-4147-A177-3AD203B41FA5}">
                      <a16:colId xmlns:a16="http://schemas.microsoft.com/office/drawing/2014/main" val="2610301821"/>
                    </a:ext>
                  </a:extLst>
                </a:gridCol>
              </a:tblGrid>
              <a:tr h="491930">
                <a:tc>
                  <a:txBody>
                    <a:bodyPr/>
                    <a:lstStyle/>
                    <a:p>
                      <a:pPr algn="ctr"/>
                      <a:r>
                        <a:rPr lang="en-IN" sz="2400" b="1" dirty="0">
                          <a:latin typeface="Microsoft GothicNeo" panose="020B0500000101010101" pitchFamily="34" charset="-127"/>
                          <a:ea typeface="Microsoft GothicNeo" panose="020B0500000101010101" pitchFamily="34" charset="-127"/>
                          <a:cs typeface="Microsoft GothicNeo" panose="020B0500000101010101" pitchFamily="34" charset="-127"/>
                        </a:rPr>
                        <a:t>Details</a:t>
                      </a:r>
                    </a:p>
                  </a:txBody>
                  <a:tcPr/>
                </a:tc>
                <a:tc>
                  <a:txBody>
                    <a:bodyPr/>
                    <a:lstStyle/>
                    <a:p>
                      <a:pPr algn="ctr"/>
                      <a:r>
                        <a:rPr lang="en-IN" sz="2400" b="1" dirty="0">
                          <a:latin typeface="Microsoft GothicNeo" panose="020B0500000101010101" pitchFamily="34" charset="-127"/>
                          <a:ea typeface="Microsoft GothicNeo" panose="020B0500000101010101" pitchFamily="34" charset="-127"/>
                          <a:cs typeface="Microsoft GothicNeo" panose="020B0500000101010101" pitchFamily="34" charset="-127"/>
                        </a:rPr>
                        <a:t>SDG/PFT</a:t>
                      </a:r>
                    </a:p>
                  </a:txBody>
                  <a:tcPr/>
                </a:tc>
                <a:tc>
                  <a:txBody>
                    <a:bodyPr/>
                    <a:lstStyle/>
                    <a:p>
                      <a:pPr algn="ctr"/>
                      <a:r>
                        <a:rPr lang="en-IN" sz="2400" b="1" dirty="0">
                          <a:latin typeface="Microsoft GothicNeo" panose="020B0500000101010101" pitchFamily="34" charset="-127"/>
                          <a:ea typeface="Microsoft GothicNeo" panose="020B0500000101010101" pitchFamily="34" charset="-127"/>
                          <a:cs typeface="Microsoft GothicNeo" panose="020B0500000101010101" pitchFamily="34" charset="-127"/>
                        </a:rPr>
                        <a:t>GCT</a:t>
                      </a:r>
                    </a:p>
                  </a:txBody>
                  <a:tcPr/>
                </a:tc>
                <a:extLst>
                  <a:ext uri="{0D108BD9-81ED-4DB2-BD59-A6C34878D82A}">
                    <a16:rowId xmlns:a16="http://schemas.microsoft.com/office/drawing/2014/main" val="2805496522"/>
                  </a:ext>
                </a:extLst>
              </a:tr>
              <a:tr h="754293">
                <a:tc>
                  <a:txBody>
                    <a:bodyPr/>
                    <a:lstStyle/>
                    <a:p>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Capital Cost</a:t>
                      </a:r>
                    </a:p>
                  </a:txBody>
                  <a:tcPr anchor="ctr"/>
                </a:tc>
                <a:tc>
                  <a:txBody>
                    <a:bodyPr/>
                    <a:lstStyle/>
                    <a:p>
                      <a:pPr algn="just"/>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From Take off point - siding</a:t>
                      </a:r>
                    </a:p>
                  </a:txBody>
                  <a:tcPr anchor="ctr"/>
                </a:tc>
                <a:tc>
                  <a:txBody>
                    <a:bodyPr/>
                    <a:lstStyle/>
                    <a:p>
                      <a:pPr algn="just"/>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Take off point to GCT. Assets on Rly Land (Min)– Ownership Railways</a:t>
                      </a:r>
                    </a:p>
                  </a:txBody>
                  <a:tcPr anchor="ctr"/>
                </a:tc>
                <a:extLst>
                  <a:ext uri="{0D108BD9-81ED-4DB2-BD59-A6C34878D82A}">
                    <a16:rowId xmlns:a16="http://schemas.microsoft.com/office/drawing/2014/main" val="1446413197"/>
                  </a:ext>
                </a:extLst>
              </a:tr>
              <a:tr h="838215">
                <a:tc>
                  <a:txBody>
                    <a:bodyPr/>
                    <a:lstStyle/>
                    <a:p>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Common User Facilities </a:t>
                      </a:r>
                    </a:p>
                  </a:txBody>
                  <a:tcPr anchor="ctr"/>
                </a:tc>
                <a:tc>
                  <a:txBody>
                    <a:bodyPr/>
                    <a:lstStyle/>
                    <a:p>
                      <a:pPr algn="just"/>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Siding owner- 10% discount for the Investment</a:t>
                      </a:r>
                    </a:p>
                  </a:txBody>
                  <a:tcPr anchor="ctr"/>
                </a:tc>
                <a:tc>
                  <a:txBody>
                    <a:bodyPr/>
                    <a:lstStyle/>
                    <a:p>
                      <a:pPr algn="just"/>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Serving station - Railways</a:t>
                      </a:r>
                    </a:p>
                  </a:txBody>
                  <a:tcPr anchor="ctr"/>
                </a:tc>
                <a:extLst>
                  <a:ext uri="{0D108BD9-81ED-4DB2-BD59-A6C34878D82A}">
                    <a16:rowId xmlns:a16="http://schemas.microsoft.com/office/drawing/2014/main" val="1902704063"/>
                  </a:ext>
                </a:extLst>
              </a:tr>
              <a:tr h="904567">
                <a:tc>
                  <a:txBody>
                    <a:bodyPr/>
                    <a:lstStyle/>
                    <a:p>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Mid section take off</a:t>
                      </a:r>
                    </a:p>
                  </a:txBody>
                  <a:tcPr anchor="ctr"/>
                </a:tc>
                <a:tc>
                  <a:txBody>
                    <a:bodyPr/>
                    <a:lstStyle/>
                    <a:p>
                      <a:pPr algn="just"/>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Block station/hut – Siding </a:t>
                      </a:r>
                    </a:p>
                  </a:txBody>
                  <a:tcPr anchor="ctr"/>
                </a:tc>
                <a:tc>
                  <a:txBody>
                    <a:bodyPr/>
                    <a:lstStyle/>
                    <a:p>
                      <a:pPr algn="just"/>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GCT-10% rebate for the investment for loading 1 MT in a calendar year</a:t>
                      </a:r>
                    </a:p>
                  </a:txBody>
                  <a:tcPr anchor="ctr"/>
                </a:tc>
                <a:extLst>
                  <a:ext uri="{0D108BD9-81ED-4DB2-BD59-A6C34878D82A}">
                    <a16:rowId xmlns:a16="http://schemas.microsoft.com/office/drawing/2014/main" val="509658295"/>
                  </a:ext>
                </a:extLst>
              </a:tr>
              <a:tr h="516005">
                <a:tc rowSpan="3">
                  <a:txBody>
                    <a:bodyPr/>
                    <a:lstStyle/>
                    <a:p>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Maintenance</a:t>
                      </a:r>
                    </a:p>
                  </a:txBody>
                  <a:tcPr anchor="ctr"/>
                </a:tc>
                <a:tc>
                  <a:txBody>
                    <a:bodyPr/>
                    <a:lstStyle/>
                    <a:p>
                      <a:pPr algn="just"/>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Assets within Railway boundary – siding</a:t>
                      </a:r>
                    </a:p>
                  </a:txBody>
                  <a:tcPr anchor="ctr"/>
                </a:tc>
                <a:tc>
                  <a:txBody>
                    <a:bodyPr/>
                    <a:lstStyle/>
                    <a:p>
                      <a:pPr algn="just"/>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Railway Land – Railways. </a:t>
                      </a:r>
                    </a:p>
                  </a:txBody>
                  <a:tcPr anchor="ctr"/>
                </a:tc>
                <a:extLst>
                  <a:ext uri="{0D108BD9-81ED-4DB2-BD59-A6C34878D82A}">
                    <a16:rowId xmlns:a16="http://schemas.microsoft.com/office/drawing/2014/main" val="1865992511"/>
                  </a:ext>
                </a:extLst>
              </a:tr>
              <a:tr h="754293">
                <a:tc vMerge="1">
                  <a:txBody>
                    <a:bodyPr/>
                    <a:lstStyle/>
                    <a:p>
                      <a:endPar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tc>
                <a:tc>
                  <a:txBody>
                    <a:bodyPr/>
                    <a:lstStyle/>
                    <a:p>
                      <a:pPr algn="just"/>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OHE by siding</a:t>
                      </a:r>
                    </a:p>
                  </a:txBody>
                  <a:tcPr anchor="ctr"/>
                </a:tc>
                <a:tc>
                  <a:txBody>
                    <a:bodyPr/>
                    <a:lstStyle/>
                    <a:p>
                      <a:pPr algn="just"/>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OHE from take off point to GCT – Railways</a:t>
                      </a:r>
                    </a:p>
                  </a:txBody>
                  <a:tcPr anchor="ctr"/>
                </a:tc>
                <a:extLst>
                  <a:ext uri="{0D108BD9-81ED-4DB2-BD59-A6C34878D82A}">
                    <a16:rowId xmlns:a16="http://schemas.microsoft.com/office/drawing/2014/main" val="38267095"/>
                  </a:ext>
                </a:extLst>
              </a:tr>
              <a:tr h="1167619">
                <a:tc vMerge="1">
                  <a:txBody>
                    <a:bodyPr/>
                    <a:lstStyle/>
                    <a:p>
                      <a:endPar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tc>
                <a:tc>
                  <a:txBody>
                    <a:bodyPr/>
                    <a:lstStyle/>
                    <a:p>
                      <a:pPr algn="just"/>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Track – siding</a:t>
                      </a:r>
                    </a:p>
                    <a:p>
                      <a:pPr algn="just"/>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S&amp;T signalling equipment in siding linked to mainline of station – Rlys</a:t>
                      </a:r>
                    </a:p>
                  </a:txBody>
                  <a:tcPr anchor="ctr"/>
                </a:tc>
                <a:tc>
                  <a:txBody>
                    <a:bodyPr/>
                    <a:lstStyle/>
                    <a:p>
                      <a:pPr algn="just"/>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Assets on Private land &amp; Railway land leased to GCTO, transferred to Railways. (Land with GCTO)</a:t>
                      </a:r>
                    </a:p>
                  </a:txBody>
                  <a:tcPr anchor="ctr"/>
                </a:tc>
                <a:extLst>
                  <a:ext uri="{0D108BD9-81ED-4DB2-BD59-A6C34878D82A}">
                    <a16:rowId xmlns:a16="http://schemas.microsoft.com/office/drawing/2014/main" val="166199897"/>
                  </a:ext>
                </a:extLst>
              </a:tr>
              <a:tr h="657143">
                <a:tc>
                  <a:txBody>
                    <a:bodyPr/>
                    <a:lstStyle/>
                    <a:p>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C&amp;W facility</a:t>
                      </a:r>
                    </a:p>
                  </a:txBody>
                  <a:tcPr anchor="ctr"/>
                </a:tc>
                <a:tc>
                  <a:txBody>
                    <a:bodyPr/>
                    <a:lstStyle/>
                    <a:p>
                      <a:pPr algn="just"/>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One time &amp; regular upkeep of facilities</a:t>
                      </a:r>
                    </a:p>
                  </a:txBody>
                  <a:tcPr anchor="ctr"/>
                </a:tc>
                <a:tc>
                  <a:txBody>
                    <a:bodyPr/>
                    <a:lstStyle/>
                    <a:p>
                      <a:pPr algn="just"/>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Only One Time</a:t>
                      </a:r>
                    </a:p>
                  </a:txBody>
                  <a:tcPr anchor="ctr"/>
                </a:tc>
                <a:extLst>
                  <a:ext uri="{0D108BD9-81ED-4DB2-BD59-A6C34878D82A}">
                    <a16:rowId xmlns:a16="http://schemas.microsoft.com/office/drawing/2014/main" val="1424800855"/>
                  </a:ext>
                </a:extLst>
              </a:tr>
            </a:tbl>
          </a:graphicData>
        </a:graphic>
      </p:graphicFrame>
    </p:spTree>
    <p:extLst>
      <p:ext uri="{BB962C8B-B14F-4D97-AF65-F5344CB8AC3E}">
        <p14:creationId xmlns:p14="http://schemas.microsoft.com/office/powerpoint/2010/main" val="19046774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27910-92B6-D5D7-4F92-98E434E663AA}"/>
              </a:ext>
            </a:extLst>
          </p:cNvPr>
          <p:cNvSpPr>
            <a:spLocks noGrp="1"/>
          </p:cNvSpPr>
          <p:nvPr>
            <p:ph type="title"/>
          </p:nvPr>
        </p:nvSpPr>
        <p:spPr>
          <a:xfrm>
            <a:off x="2589213" y="0"/>
            <a:ext cx="8911687" cy="678426"/>
          </a:xfrm>
        </p:spPr>
        <p:txBody>
          <a:bodyPr/>
          <a:lstStyle/>
          <a:p>
            <a:pPr algn="ctr"/>
            <a:r>
              <a:rPr lang="en-IN" b="1" dirty="0">
                <a:solidFill>
                  <a:srgbClr val="C00000"/>
                </a:solidFill>
                <a:latin typeface="Microsoft GothicNeo" panose="020B0500000101010101" pitchFamily="34" charset="-127"/>
                <a:ea typeface="Microsoft GothicNeo" panose="020B0500000101010101" pitchFamily="34" charset="-127"/>
                <a:cs typeface="Microsoft GothicNeo" panose="020B0500000101010101" pitchFamily="34" charset="-127"/>
              </a:rPr>
              <a:t>Differences </a:t>
            </a:r>
            <a:endParaRPr lang="en-IN" dirty="0"/>
          </a:p>
        </p:txBody>
      </p:sp>
      <p:graphicFrame>
        <p:nvGraphicFramePr>
          <p:cNvPr id="4" name="Table 4">
            <a:extLst>
              <a:ext uri="{FF2B5EF4-FFF2-40B4-BE49-F238E27FC236}">
                <a16:creationId xmlns:a16="http://schemas.microsoft.com/office/drawing/2014/main" id="{0C5E65E6-91A9-8527-1826-3E474F72CC8E}"/>
              </a:ext>
            </a:extLst>
          </p:cNvPr>
          <p:cNvGraphicFramePr>
            <a:graphicFrameLocks noGrp="1"/>
          </p:cNvGraphicFramePr>
          <p:nvPr>
            <p:ph idx="1"/>
            <p:extLst>
              <p:ext uri="{D42A27DB-BD31-4B8C-83A1-F6EECF244321}">
                <p14:modId xmlns:p14="http://schemas.microsoft.com/office/powerpoint/2010/main" val="3113046873"/>
              </p:ext>
            </p:extLst>
          </p:nvPr>
        </p:nvGraphicFramePr>
        <p:xfrm>
          <a:off x="88491" y="678426"/>
          <a:ext cx="12192000" cy="6071420"/>
        </p:xfrm>
        <a:graphic>
          <a:graphicData uri="http://schemas.openxmlformats.org/drawingml/2006/table">
            <a:tbl>
              <a:tblPr firstRow="1" bandRow="1">
                <a:tableStyleId>{5C22544A-7EE6-4342-B048-85BDC9FD1C3A}</a:tableStyleId>
              </a:tblPr>
              <a:tblGrid>
                <a:gridCol w="2880852">
                  <a:extLst>
                    <a:ext uri="{9D8B030D-6E8A-4147-A177-3AD203B41FA5}">
                      <a16:colId xmlns:a16="http://schemas.microsoft.com/office/drawing/2014/main" val="3229307014"/>
                    </a:ext>
                  </a:extLst>
                </a:gridCol>
                <a:gridCol w="4227871">
                  <a:extLst>
                    <a:ext uri="{9D8B030D-6E8A-4147-A177-3AD203B41FA5}">
                      <a16:colId xmlns:a16="http://schemas.microsoft.com/office/drawing/2014/main" val="3343724314"/>
                    </a:ext>
                  </a:extLst>
                </a:gridCol>
                <a:gridCol w="5083277">
                  <a:extLst>
                    <a:ext uri="{9D8B030D-6E8A-4147-A177-3AD203B41FA5}">
                      <a16:colId xmlns:a16="http://schemas.microsoft.com/office/drawing/2014/main" val="3557887804"/>
                    </a:ext>
                  </a:extLst>
                </a:gridCol>
              </a:tblGrid>
              <a:tr h="716883">
                <a:tc>
                  <a:txBody>
                    <a:bodyPr/>
                    <a:lstStyle/>
                    <a:p>
                      <a:pPr algn="ctr"/>
                      <a:r>
                        <a:rPr lang="en-IN" sz="2400" b="1" dirty="0">
                          <a:latin typeface="Microsoft GothicNeo" panose="020B0500000101010101" pitchFamily="34" charset="-127"/>
                          <a:ea typeface="Microsoft GothicNeo" panose="020B0500000101010101" pitchFamily="34" charset="-127"/>
                          <a:cs typeface="Microsoft GothicNeo" panose="020B0500000101010101" pitchFamily="34" charset="-127"/>
                        </a:rPr>
                        <a:t>Details</a:t>
                      </a:r>
                    </a:p>
                  </a:txBody>
                  <a:tcPr/>
                </a:tc>
                <a:tc>
                  <a:txBody>
                    <a:bodyPr/>
                    <a:lstStyle/>
                    <a:p>
                      <a:pPr algn="ctr"/>
                      <a:r>
                        <a:rPr lang="en-IN" sz="2400" b="1" dirty="0">
                          <a:latin typeface="Microsoft GothicNeo" panose="020B0500000101010101" pitchFamily="34" charset="-127"/>
                          <a:ea typeface="Microsoft GothicNeo" panose="020B0500000101010101" pitchFamily="34" charset="-127"/>
                          <a:cs typeface="Microsoft GothicNeo" panose="020B0500000101010101" pitchFamily="34" charset="-127"/>
                        </a:rPr>
                        <a:t>SDG/PFT</a:t>
                      </a:r>
                    </a:p>
                  </a:txBody>
                  <a:tcPr/>
                </a:tc>
                <a:tc>
                  <a:txBody>
                    <a:bodyPr/>
                    <a:lstStyle/>
                    <a:p>
                      <a:pPr algn="ctr"/>
                      <a:r>
                        <a:rPr lang="en-IN" sz="2400" b="1" dirty="0">
                          <a:latin typeface="Microsoft GothicNeo" panose="020B0500000101010101" pitchFamily="34" charset="-127"/>
                          <a:ea typeface="Microsoft GothicNeo" panose="020B0500000101010101" pitchFamily="34" charset="-127"/>
                          <a:cs typeface="Microsoft GothicNeo" panose="020B0500000101010101" pitchFamily="34" charset="-127"/>
                        </a:rPr>
                        <a:t>GCT</a:t>
                      </a:r>
                    </a:p>
                  </a:txBody>
                  <a:tcPr/>
                </a:tc>
                <a:extLst>
                  <a:ext uri="{0D108BD9-81ED-4DB2-BD59-A6C34878D82A}">
                    <a16:rowId xmlns:a16="http://schemas.microsoft.com/office/drawing/2014/main" val="2327082082"/>
                  </a:ext>
                </a:extLst>
              </a:tr>
              <a:tr h="1003639">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Staff Cost</a:t>
                      </a:r>
                    </a:p>
                  </a:txBody>
                  <a:tcPr anchor="ctr"/>
                </a:tc>
                <a:tc>
                  <a:txBody>
                    <a:bodyPr/>
                    <a:lstStyle/>
                    <a:p>
                      <a:pPr algn="just"/>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Non-EOL One staff. EOL - NIL</a:t>
                      </a:r>
                    </a:p>
                  </a:txBody>
                  <a:tcPr anchor="ctr"/>
                </a:tc>
                <a:tc>
                  <a:txBody>
                    <a:bodyPr/>
                    <a:lstStyle/>
                    <a:p>
                      <a:pPr algn="just"/>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GCT – NIL</a:t>
                      </a:r>
                    </a:p>
                  </a:txBody>
                  <a:tcPr anchor="ctr"/>
                </a:tc>
                <a:extLst>
                  <a:ext uri="{0D108BD9-81ED-4DB2-BD59-A6C34878D82A}">
                    <a16:rowId xmlns:a16="http://schemas.microsoft.com/office/drawing/2014/main" val="4230489898"/>
                  </a:ext>
                </a:extLst>
              </a:tr>
              <a:tr h="994477">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Revenue sharing</a:t>
                      </a:r>
                    </a:p>
                  </a:txBody>
                  <a:tcPr anchor="ctr"/>
                </a:tc>
                <a:tc>
                  <a:txBody>
                    <a:bodyPr/>
                    <a:lstStyle/>
                    <a:p>
                      <a:pPr algn="just"/>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Terminal charges</a:t>
                      </a:r>
                    </a:p>
                  </a:txBody>
                  <a:tcPr anchor="ctr"/>
                </a:tc>
                <a:tc>
                  <a:txBody>
                    <a:bodyPr/>
                    <a:lstStyle/>
                    <a:p>
                      <a:pPr algn="just"/>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Terminal charges for GCT on Fully/partially railway land</a:t>
                      </a:r>
                    </a:p>
                  </a:txBody>
                  <a:tcPr anchor="ctr"/>
                </a:tc>
                <a:extLst>
                  <a:ext uri="{0D108BD9-81ED-4DB2-BD59-A6C34878D82A}">
                    <a16:rowId xmlns:a16="http://schemas.microsoft.com/office/drawing/2014/main" val="1030107369"/>
                  </a:ext>
                </a:extLst>
              </a:tr>
              <a:tr h="1168751">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Land</a:t>
                      </a:r>
                    </a:p>
                  </a:txBody>
                  <a:tcPr anchor="ctr"/>
                </a:tc>
                <a:tc>
                  <a:txBody>
                    <a:bodyPr/>
                    <a:lstStyle/>
                    <a:p>
                      <a:pPr algn="just"/>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To be acquired by siding</a:t>
                      </a:r>
                    </a:p>
                  </a:txBody>
                  <a:tcPr anchor="ctr"/>
                </a:tc>
                <a:tc>
                  <a:txBody>
                    <a:bodyPr/>
                    <a:lstStyle/>
                    <a:p>
                      <a:pPr algn="just"/>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Cost to be paid. Construction by GCTO. Ownership is with Rlys.</a:t>
                      </a:r>
                    </a:p>
                  </a:txBody>
                  <a:tcPr anchor="ctr"/>
                </a:tc>
                <a:extLst>
                  <a:ext uri="{0D108BD9-81ED-4DB2-BD59-A6C34878D82A}">
                    <a16:rowId xmlns:a16="http://schemas.microsoft.com/office/drawing/2014/main" val="3591428998"/>
                  </a:ext>
                </a:extLst>
              </a:tr>
              <a:tr h="1118961">
                <a:tc rowSpan="2">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Railway Land</a:t>
                      </a:r>
                    </a:p>
                  </a:txBody>
                  <a:tcPr anchor="ctr"/>
                </a:tc>
                <a:tc>
                  <a:txBody>
                    <a:bodyPr/>
                    <a:lstStyle/>
                    <a:p>
                      <a:pPr algn="just"/>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SDG/PFT is not permitted.</a:t>
                      </a:r>
                    </a:p>
                  </a:txBody>
                  <a:tcPr anchor="ctr"/>
                </a:tc>
                <a:tc>
                  <a:txBody>
                    <a:bodyPr/>
                    <a:lstStyle/>
                    <a:p>
                      <a:pPr algn="just"/>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GCT permitted to be worked on common user facility</a:t>
                      </a:r>
                    </a:p>
                  </a:txBody>
                  <a:tcPr anchor="ctr"/>
                </a:tc>
                <a:extLst>
                  <a:ext uri="{0D108BD9-81ED-4DB2-BD59-A6C34878D82A}">
                    <a16:rowId xmlns:a16="http://schemas.microsoft.com/office/drawing/2014/main" val="3216683561"/>
                  </a:ext>
                </a:extLst>
              </a:tr>
              <a:tr h="1068709">
                <a:tc vMerge="1">
                  <a:txBody>
                    <a:bodyPr/>
                    <a:lstStyle/>
                    <a:p>
                      <a:endPar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tc>
                <a:tc>
                  <a:txBody>
                    <a:bodyPr/>
                    <a:lstStyle/>
                    <a:p>
                      <a:pPr algn="just"/>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Land required for connectivity will be leased</a:t>
                      </a:r>
                    </a:p>
                  </a:txBody>
                  <a:tcPr anchor="ctr"/>
                </a:tc>
                <a:tc>
                  <a:txBody>
                    <a:bodyPr/>
                    <a:lstStyle/>
                    <a:p>
                      <a:pPr algn="just"/>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Ownership with Railways only</a:t>
                      </a:r>
                    </a:p>
                  </a:txBody>
                  <a:tcPr anchor="ctr"/>
                </a:tc>
                <a:extLst>
                  <a:ext uri="{0D108BD9-81ED-4DB2-BD59-A6C34878D82A}">
                    <a16:rowId xmlns:a16="http://schemas.microsoft.com/office/drawing/2014/main" val="175895871"/>
                  </a:ext>
                </a:extLst>
              </a:tr>
            </a:tbl>
          </a:graphicData>
        </a:graphic>
      </p:graphicFrame>
    </p:spTree>
    <p:extLst>
      <p:ext uri="{BB962C8B-B14F-4D97-AF65-F5344CB8AC3E}">
        <p14:creationId xmlns:p14="http://schemas.microsoft.com/office/powerpoint/2010/main" val="19904298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38634-4550-E2ED-392F-14CB4BF5E26B}"/>
              </a:ext>
            </a:extLst>
          </p:cNvPr>
          <p:cNvSpPr>
            <a:spLocks noGrp="1"/>
          </p:cNvSpPr>
          <p:nvPr>
            <p:ph type="title"/>
          </p:nvPr>
        </p:nvSpPr>
        <p:spPr>
          <a:xfrm>
            <a:off x="2592925" y="0"/>
            <a:ext cx="8911687" cy="619432"/>
          </a:xfrm>
        </p:spPr>
        <p:txBody>
          <a:bodyPr>
            <a:normAutofit fontScale="90000"/>
          </a:bodyPr>
          <a:lstStyle/>
          <a:p>
            <a:pPr algn="ctr"/>
            <a:r>
              <a:rPr lang="en-IN" b="1" dirty="0">
                <a:solidFill>
                  <a:srgbClr val="C00000"/>
                </a:solidFill>
                <a:latin typeface="Microsoft GothicNeo" panose="020B0500000101010101" pitchFamily="34" charset="-127"/>
                <a:ea typeface="Microsoft GothicNeo" panose="020B0500000101010101" pitchFamily="34" charset="-127"/>
                <a:cs typeface="Microsoft GothicNeo" panose="020B0500000101010101" pitchFamily="34" charset="-127"/>
              </a:rPr>
              <a:t>Committee</a:t>
            </a:r>
          </a:p>
        </p:txBody>
      </p:sp>
      <p:sp>
        <p:nvSpPr>
          <p:cNvPr id="3" name="Content Placeholder 2">
            <a:extLst>
              <a:ext uri="{FF2B5EF4-FFF2-40B4-BE49-F238E27FC236}">
                <a16:creationId xmlns:a16="http://schemas.microsoft.com/office/drawing/2014/main" id="{F2ED3F4C-BA41-3E06-4370-1B5A206FB1E0}"/>
              </a:ext>
            </a:extLst>
          </p:cNvPr>
          <p:cNvSpPr>
            <a:spLocks noGrp="1"/>
          </p:cNvSpPr>
          <p:nvPr>
            <p:ph idx="1"/>
          </p:nvPr>
        </p:nvSpPr>
        <p:spPr>
          <a:xfrm>
            <a:off x="417095" y="1042737"/>
            <a:ext cx="11087517" cy="5815263"/>
          </a:xfrm>
        </p:spPr>
        <p:txBody>
          <a:bodyPr>
            <a:normAutofit/>
          </a:bodyPr>
          <a:lstStyle/>
          <a:p>
            <a:pPr marL="0" indent="0" algn="l">
              <a:buNone/>
            </a:pPr>
            <a:endParaRPr lang="en-IN" dirty="0">
              <a:solidFill>
                <a:srgbClr val="7030A1"/>
              </a:solidFill>
              <a:latin typeface="CIDFont+F1"/>
            </a:endParaRPr>
          </a:p>
          <a:p>
            <a:pPr algn="l"/>
            <a:endParaRPr lang="en-IN" sz="1800" b="0" i="0" u="none" strike="noStrike" baseline="0" dirty="0">
              <a:solidFill>
                <a:srgbClr val="7030A1"/>
              </a:solidFill>
              <a:latin typeface="CIDFont+F1"/>
            </a:endParaRPr>
          </a:p>
          <a:p>
            <a:pPr marL="0" indent="0" algn="l">
              <a:buNone/>
            </a:pPr>
            <a:endParaRPr lang="en-IN" sz="1800" b="0" i="0" u="none" strike="noStrike" baseline="0" dirty="0">
              <a:solidFill>
                <a:srgbClr val="7030A1"/>
              </a:solidFill>
              <a:latin typeface="CIDFont+F1"/>
            </a:endParaRPr>
          </a:p>
          <a:p>
            <a:pPr marL="0" indent="0" algn="l">
              <a:buNone/>
            </a:pPr>
            <a:endParaRPr lang="en-IN" sz="1800" b="0" i="0" u="none" strike="noStrike" baseline="0" dirty="0">
              <a:solidFill>
                <a:srgbClr val="7030A1"/>
              </a:solidFill>
              <a:latin typeface="CIDFont+F1"/>
            </a:endParaRPr>
          </a:p>
          <a:p>
            <a:pPr marL="0" indent="0" algn="l">
              <a:buNone/>
            </a:pPr>
            <a:endParaRPr lang="en-IN" sz="1800" b="0" i="0" u="none" strike="noStrike" baseline="0" dirty="0">
              <a:solidFill>
                <a:srgbClr val="7030A1"/>
              </a:solidFill>
              <a:latin typeface="CIDFont+F1"/>
            </a:endParaRPr>
          </a:p>
          <a:p>
            <a:pPr marL="0" indent="0" algn="l">
              <a:buNone/>
            </a:pPr>
            <a:endParaRPr lang="en-IN" sz="1800" b="0" i="0" u="none" strike="noStrike" baseline="0" dirty="0">
              <a:solidFill>
                <a:srgbClr val="7030A1"/>
              </a:solidFill>
              <a:latin typeface="CIDFont+F1"/>
            </a:endParaRPr>
          </a:p>
          <a:p>
            <a:pPr algn="l"/>
            <a:endParaRPr lang="en-IN" sz="1800" b="0" i="0" u="none" strike="noStrike" baseline="0" dirty="0">
              <a:solidFill>
                <a:srgbClr val="7030A1"/>
              </a:solidFill>
              <a:latin typeface="CIDFont+F1"/>
            </a:endParaRPr>
          </a:p>
          <a:p>
            <a:pPr algn="l"/>
            <a:endParaRPr lang="en-IN" sz="1800" b="0" i="0" u="none" strike="noStrike" baseline="0" dirty="0">
              <a:solidFill>
                <a:srgbClr val="7030A1"/>
              </a:solidFill>
              <a:latin typeface="CIDFont+F1"/>
            </a:endParaRPr>
          </a:p>
          <a:p>
            <a:pPr algn="l"/>
            <a:endParaRPr lang="en-IN" sz="1800" b="0" i="0" u="none" strike="noStrike" baseline="0" dirty="0">
              <a:solidFill>
                <a:srgbClr val="7030A1"/>
              </a:solidFill>
              <a:latin typeface="CIDFont+F1"/>
            </a:endParaRPr>
          </a:p>
          <a:p>
            <a:pPr algn="l"/>
            <a:endParaRPr lang="en-IN" sz="1800" b="0" i="0" u="none" strike="noStrike" baseline="0" dirty="0">
              <a:solidFill>
                <a:srgbClr val="7030A1"/>
              </a:solidFill>
              <a:latin typeface="CIDFont+F1"/>
            </a:endParaRPr>
          </a:p>
          <a:p>
            <a:pPr marL="0" indent="0" algn="l">
              <a:buNone/>
            </a:pPr>
            <a:endParaRPr lang="en-IN" sz="1800" b="0" i="0" u="none" strike="noStrike" baseline="0" dirty="0">
              <a:solidFill>
                <a:srgbClr val="7030A1"/>
              </a:solidFill>
              <a:latin typeface="CIDFont+F1"/>
            </a:endParaRPr>
          </a:p>
        </p:txBody>
      </p:sp>
      <p:graphicFrame>
        <p:nvGraphicFramePr>
          <p:cNvPr id="4" name="Table 4">
            <a:extLst>
              <a:ext uri="{FF2B5EF4-FFF2-40B4-BE49-F238E27FC236}">
                <a16:creationId xmlns:a16="http://schemas.microsoft.com/office/drawing/2014/main" id="{D9B4E7B9-1B38-9507-1B4D-2A0ADA49E21E}"/>
              </a:ext>
            </a:extLst>
          </p:cNvPr>
          <p:cNvGraphicFramePr>
            <a:graphicFrameLocks noGrp="1"/>
          </p:cNvGraphicFramePr>
          <p:nvPr>
            <p:extLst>
              <p:ext uri="{D42A27DB-BD31-4B8C-83A1-F6EECF244321}">
                <p14:modId xmlns:p14="http://schemas.microsoft.com/office/powerpoint/2010/main" val="3905087137"/>
              </p:ext>
            </p:extLst>
          </p:nvPr>
        </p:nvGraphicFramePr>
        <p:xfrm>
          <a:off x="0" y="688257"/>
          <a:ext cx="12192000" cy="6046838"/>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158922625"/>
                    </a:ext>
                  </a:extLst>
                </a:gridCol>
                <a:gridCol w="3048000">
                  <a:extLst>
                    <a:ext uri="{9D8B030D-6E8A-4147-A177-3AD203B41FA5}">
                      <a16:colId xmlns:a16="http://schemas.microsoft.com/office/drawing/2014/main" val="3466039318"/>
                    </a:ext>
                  </a:extLst>
                </a:gridCol>
                <a:gridCol w="3048000">
                  <a:extLst>
                    <a:ext uri="{9D8B030D-6E8A-4147-A177-3AD203B41FA5}">
                      <a16:colId xmlns:a16="http://schemas.microsoft.com/office/drawing/2014/main" val="3166517332"/>
                    </a:ext>
                  </a:extLst>
                </a:gridCol>
                <a:gridCol w="3048000">
                  <a:extLst>
                    <a:ext uri="{9D8B030D-6E8A-4147-A177-3AD203B41FA5}">
                      <a16:colId xmlns:a16="http://schemas.microsoft.com/office/drawing/2014/main" val="2338143057"/>
                    </a:ext>
                  </a:extLst>
                </a:gridCol>
              </a:tblGrid>
              <a:tr h="1182858">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Chairperson</a:t>
                      </a:r>
                    </a:p>
                  </a:txBody>
                  <a:tcPr anchor="ct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DRM</a:t>
                      </a:r>
                    </a:p>
                  </a:txBody>
                  <a:tcPr anchor="ctr">
                    <a:solidFill>
                      <a:schemeClr val="bg1">
                        <a:lumMod val="85000"/>
                      </a:schemeClr>
                    </a:solidFill>
                  </a:tcPr>
                </a:tc>
                <a:tc gridSpan="2">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GCT units – </a:t>
                      </a:r>
                      <a:r>
                        <a:rPr lang="en-IN" sz="2400" b="1" dirty="0" err="1">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Khurda</a:t>
                      </a:r>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 Road, Bilaspur, Delhi &amp; Bangalore</a:t>
                      </a:r>
                    </a:p>
                  </a:txBody>
                  <a:tcPr anchor="ctr">
                    <a:solidFill>
                      <a:schemeClr val="bg1">
                        <a:lumMod val="85000"/>
                      </a:schemeClr>
                    </a:solidFill>
                  </a:tcPr>
                </a:tc>
                <a:tc hMerge="1">
                  <a:txBody>
                    <a:bodyPr/>
                    <a:lstStyle/>
                    <a:p>
                      <a:endParaRPr lang="en-IN" dirty="0"/>
                    </a:p>
                  </a:txBody>
                  <a:tcPr/>
                </a:tc>
                <a:extLst>
                  <a:ext uri="{0D108BD9-81ED-4DB2-BD59-A6C34878D82A}">
                    <a16:rowId xmlns:a16="http://schemas.microsoft.com/office/drawing/2014/main" val="2733909860"/>
                  </a:ext>
                </a:extLst>
              </a:tr>
              <a:tr h="972796">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Convenor</a:t>
                      </a:r>
                    </a:p>
                  </a:txBody>
                  <a:tcPr anchor="ctr">
                    <a:solidFill>
                      <a:schemeClr val="bg1">
                        <a:lumMod val="85000"/>
                      </a:schemeClr>
                    </a:solidFill>
                  </a:tcPr>
                </a:tc>
                <a:tc>
                  <a:txBody>
                    <a:bodyPr/>
                    <a:lstStyle/>
                    <a:p>
                      <a:r>
                        <a:rPr lang="en-IN" sz="2400" b="1" dirty="0" err="1">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SrDOM</a:t>
                      </a:r>
                      <a:endPar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nchor="ct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CE- CPM</a:t>
                      </a:r>
                    </a:p>
                  </a:txBody>
                  <a:tcPr anchor="ct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Report to DRM</a:t>
                      </a:r>
                    </a:p>
                  </a:txBody>
                  <a:tcPr anchor="ctr">
                    <a:solidFill>
                      <a:schemeClr val="bg1">
                        <a:lumMod val="85000"/>
                      </a:schemeClr>
                    </a:solidFill>
                  </a:tcPr>
                </a:tc>
                <a:extLst>
                  <a:ext uri="{0D108BD9-81ED-4DB2-BD59-A6C34878D82A}">
                    <a16:rowId xmlns:a16="http://schemas.microsoft.com/office/drawing/2014/main" val="3092897113"/>
                  </a:ext>
                </a:extLst>
              </a:tr>
              <a:tr h="972796">
                <a:tc rowSpan="4">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Members</a:t>
                      </a:r>
                    </a:p>
                  </a:txBody>
                  <a:tcPr anchor="ctr">
                    <a:solidFill>
                      <a:schemeClr val="bg1">
                        <a:lumMod val="85000"/>
                      </a:schemeClr>
                    </a:solidFill>
                  </a:tcPr>
                </a:tc>
                <a:tc>
                  <a:txBody>
                    <a:bodyPr/>
                    <a:lstStyle/>
                    <a:p>
                      <a:r>
                        <a:rPr lang="en-IN" sz="2400" b="1" dirty="0" err="1">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SrDCM</a:t>
                      </a:r>
                      <a:endPar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nchor="ct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CSTE/</a:t>
                      </a:r>
                      <a:r>
                        <a:rPr lang="en-IN" sz="2400" b="1" dirty="0" err="1">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DyCSTE</a:t>
                      </a:r>
                      <a:endPar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nchor="ct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SAG – 2 Batches</a:t>
                      </a:r>
                    </a:p>
                  </a:txBody>
                  <a:tcPr anchor="ctr">
                    <a:solidFill>
                      <a:schemeClr val="bg1">
                        <a:lumMod val="85000"/>
                      </a:schemeClr>
                    </a:solidFill>
                  </a:tcPr>
                </a:tc>
                <a:extLst>
                  <a:ext uri="{0D108BD9-81ED-4DB2-BD59-A6C34878D82A}">
                    <a16:rowId xmlns:a16="http://schemas.microsoft.com/office/drawing/2014/main" val="1934269405"/>
                  </a:ext>
                </a:extLst>
              </a:tr>
              <a:tr h="972796">
                <a:tc vMerge="1">
                  <a:txBody>
                    <a:bodyPr/>
                    <a:lstStyle/>
                    <a:p>
                      <a:endParaRPr lang="en-IN" sz="2400" b="1" dirty="0">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nchor="ctr"/>
                </a:tc>
                <a:tc>
                  <a:txBody>
                    <a:bodyPr/>
                    <a:lstStyle/>
                    <a:p>
                      <a:r>
                        <a:rPr lang="en-IN" sz="2400" b="1" dirty="0" err="1">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SrDEN</a:t>
                      </a:r>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/Co</a:t>
                      </a:r>
                    </a:p>
                  </a:txBody>
                  <a:tcPr anchor="ct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CEE/</a:t>
                      </a:r>
                      <a:r>
                        <a:rPr lang="en-IN" sz="2400" b="1" dirty="0" err="1">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DyCEE</a:t>
                      </a:r>
                      <a:endPar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nchor="ct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SG/JAG/SS/JS – SAG</a:t>
                      </a:r>
                    </a:p>
                  </a:txBody>
                  <a:tcPr anchor="ctr">
                    <a:solidFill>
                      <a:schemeClr val="bg1">
                        <a:lumMod val="85000"/>
                      </a:schemeClr>
                    </a:solidFill>
                  </a:tcPr>
                </a:tc>
                <a:extLst>
                  <a:ext uri="{0D108BD9-81ED-4DB2-BD59-A6C34878D82A}">
                    <a16:rowId xmlns:a16="http://schemas.microsoft.com/office/drawing/2014/main" val="965981485"/>
                  </a:ext>
                </a:extLst>
              </a:tr>
              <a:tr h="972796">
                <a:tc vMerge="1">
                  <a:txBody>
                    <a:bodyPr/>
                    <a:lstStyle/>
                    <a:p>
                      <a:endParaRPr lang="en-IN" sz="2400" b="1" dirty="0">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nchor="ctr"/>
                </a:tc>
                <a:tc>
                  <a:txBody>
                    <a:bodyPr/>
                    <a:lstStyle/>
                    <a:p>
                      <a:r>
                        <a:rPr lang="en-IN" sz="2400" b="1" dirty="0" err="1">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SrDEE</a:t>
                      </a:r>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/TRD</a:t>
                      </a:r>
                    </a:p>
                  </a:txBody>
                  <a:tcPr anchor="ct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CTM/</a:t>
                      </a:r>
                      <a:r>
                        <a:rPr lang="en-IN" sz="2400" b="1" dirty="0" err="1">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DyCTM</a:t>
                      </a:r>
                      <a:endPar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nchor="ct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CPM reports to DRM</a:t>
                      </a:r>
                    </a:p>
                  </a:txBody>
                  <a:tcPr anchor="ctr">
                    <a:solidFill>
                      <a:schemeClr val="bg1">
                        <a:lumMod val="85000"/>
                      </a:schemeClr>
                    </a:solidFill>
                  </a:tcPr>
                </a:tc>
                <a:extLst>
                  <a:ext uri="{0D108BD9-81ED-4DB2-BD59-A6C34878D82A}">
                    <a16:rowId xmlns:a16="http://schemas.microsoft.com/office/drawing/2014/main" val="3567885806"/>
                  </a:ext>
                </a:extLst>
              </a:tr>
              <a:tr h="972796">
                <a:tc vMerge="1">
                  <a:txBody>
                    <a:bodyPr/>
                    <a:lstStyle/>
                    <a:p>
                      <a:endParaRPr lang="en-IN" sz="2400" b="1" dirty="0">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nchor="ctr"/>
                </a:tc>
                <a:tc>
                  <a:txBody>
                    <a:bodyPr/>
                    <a:lstStyle/>
                    <a:p>
                      <a:r>
                        <a:rPr lang="en-IN" sz="2400" b="1" dirty="0" err="1">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SrDSTE</a:t>
                      </a:r>
                      <a:endPar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nchor="ct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SRDFM/</a:t>
                      </a:r>
                      <a:r>
                        <a:rPr lang="en-IN" sz="2400" b="1" dirty="0" err="1">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DyFA</a:t>
                      </a:r>
                      <a:endPar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nchor="ct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Others to CPM</a:t>
                      </a:r>
                    </a:p>
                  </a:txBody>
                  <a:tcPr anchor="ctr">
                    <a:solidFill>
                      <a:schemeClr val="bg1">
                        <a:lumMod val="85000"/>
                      </a:schemeClr>
                    </a:solidFill>
                  </a:tcPr>
                </a:tc>
                <a:extLst>
                  <a:ext uri="{0D108BD9-81ED-4DB2-BD59-A6C34878D82A}">
                    <a16:rowId xmlns:a16="http://schemas.microsoft.com/office/drawing/2014/main" val="3261222444"/>
                  </a:ext>
                </a:extLst>
              </a:tr>
            </a:tbl>
          </a:graphicData>
        </a:graphic>
      </p:graphicFrame>
    </p:spTree>
    <p:extLst>
      <p:ext uri="{BB962C8B-B14F-4D97-AF65-F5344CB8AC3E}">
        <p14:creationId xmlns:p14="http://schemas.microsoft.com/office/powerpoint/2010/main" val="530215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56BFB-8B98-E9E3-37A5-D747EAFE01F0}"/>
              </a:ext>
            </a:extLst>
          </p:cNvPr>
          <p:cNvSpPr>
            <a:spLocks noGrp="1"/>
          </p:cNvSpPr>
          <p:nvPr>
            <p:ph type="title"/>
          </p:nvPr>
        </p:nvSpPr>
        <p:spPr>
          <a:xfrm>
            <a:off x="2563428" y="93168"/>
            <a:ext cx="8911687" cy="703245"/>
          </a:xfrm>
        </p:spPr>
        <p:txBody>
          <a:bodyPr/>
          <a:lstStyle/>
          <a:p>
            <a:pPr algn="ctr"/>
            <a:r>
              <a:rPr lang="en-IN" b="1" dirty="0">
                <a:solidFill>
                  <a:srgbClr val="C00000"/>
                </a:solidFill>
                <a:latin typeface="Microsoft GothicNeo" panose="020B0500000101010101" pitchFamily="34" charset="-127"/>
                <a:ea typeface="Microsoft GothicNeo" panose="020B0500000101010101" pitchFamily="34" charset="-127"/>
                <a:cs typeface="Microsoft GothicNeo" panose="020B0500000101010101" pitchFamily="34" charset="-127"/>
              </a:rPr>
              <a:t>Process</a:t>
            </a:r>
          </a:p>
        </p:txBody>
      </p:sp>
      <p:graphicFrame>
        <p:nvGraphicFramePr>
          <p:cNvPr id="4" name="Table 4">
            <a:extLst>
              <a:ext uri="{FF2B5EF4-FFF2-40B4-BE49-F238E27FC236}">
                <a16:creationId xmlns:a16="http://schemas.microsoft.com/office/drawing/2014/main" id="{ECCB5301-F576-D15A-4381-F2D09FCDAE73}"/>
              </a:ext>
            </a:extLst>
          </p:cNvPr>
          <p:cNvGraphicFramePr>
            <a:graphicFrameLocks noGrp="1"/>
          </p:cNvGraphicFramePr>
          <p:nvPr>
            <p:ph idx="1"/>
            <p:extLst>
              <p:ext uri="{D42A27DB-BD31-4B8C-83A1-F6EECF244321}">
                <p14:modId xmlns:p14="http://schemas.microsoft.com/office/powerpoint/2010/main" val="3949921473"/>
              </p:ext>
            </p:extLst>
          </p:nvPr>
        </p:nvGraphicFramePr>
        <p:xfrm>
          <a:off x="98323" y="663676"/>
          <a:ext cx="12093677" cy="6164827"/>
        </p:xfrm>
        <a:graphic>
          <a:graphicData uri="http://schemas.openxmlformats.org/drawingml/2006/table">
            <a:tbl>
              <a:tblPr firstRow="1" bandRow="1">
                <a:tableStyleId>{5C22544A-7EE6-4342-B048-85BDC9FD1C3A}</a:tableStyleId>
              </a:tblPr>
              <a:tblGrid>
                <a:gridCol w="5699319">
                  <a:extLst>
                    <a:ext uri="{9D8B030D-6E8A-4147-A177-3AD203B41FA5}">
                      <a16:colId xmlns:a16="http://schemas.microsoft.com/office/drawing/2014/main" val="338232306"/>
                    </a:ext>
                  </a:extLst>
                </a:gridCol>
                <a:gridCol w="6394358">
                  <a:extLst>
                    <a:ext uri="{9D8B030D-6E8A-4147-A177-3AD203B41FA5}">
                      <a16:colId xmlns:a16="http://schemas.microsoft.com/office/drawing/2014/main" val="1554148659"/>
                    </a:ext>
                  </a:extLst>
                </a:gridCol>
              </a:tblGrid>
              <a:tr h="505098">
                <a:tc>
                  <a:txBody>
                    <a:bodyPr/>
                    <a:lstStyle/>
                    <a:p>
                      <a:pPr algn="ctr"/>
                      <a:r>
                        <a:rPr lang="en-IN" sz="2400" b="1" dirty="0">
                          <a:latin typeface="Microsoft GothicNeo" panose="020B0500000101010101" pitchFamily="34" charset="-127"/>
                          <a:ea typeface="Microsoft GothicNeo" panose="020B0500000101010101" pitchFamily="34" charset="-127"/>
                          <a:cs typeface="Microsoft GothicNeo" panose="020B0500000101010101" pitchFamily="34" charset="-127"/>
                        </a:rPr>
                        <a:t>APPLICATION (Private Land)</a:t>
                      </a:r>
                    </a:p>
                  </a:txBody>
                  <a:tcPr/>
                </a:tc>
                <a:tc>
                  <a:txBody>
                    <a:bodyPr/>
                    <a:lstStyle/>
                    <a:p>
                      <a:pPr algn="ctr"/>
                      <a:r>
                        <a:rPr lang="en-IN" sz="2400" b="1" dirty="0">
                          <a:latin typeface="Microsoft GothicNeo" panose="020B0500000101010101" pitchFamily="34" charset="-127"/>
                          <a:ea typeface="Microsoft GothicNeo" panose="020B0500000101010101" pitchFamily="34" charset="-127"/>
                          <a:cs typeface="Microsoft GothicNeo" panose="020B0500000101010101" pitchFamily="34" charset="-127"/>
                        </a:rPr>
                        <a:t>TENDER (Full/ partially Railway Land)</a:t>
                      </a:r>
                    </a:p>
                  </a:txBody>
                  <a:tcPr/>
                </a:tc>
                <a:extLst>
                  <a:ext uri="{0D108BD9-81ED-4DB2-BD59-A6C34878D82A}">
                    <a16:rowId xmlns:a16="http://schemas.microsoft.com/office/drawing/2014/main" val="708593441"/>
                  </a:ext>
                </a:extLst>
              </a:tr>
              <a:tr h="737512">
                <a:tc>
                  <a:txBody>
                    <a:bodyPr/>
                    <a:lstStyle/>
                    <a:p>
                      <a:pPr algn="just"/>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Joint Survey, Feasibility Report  – 15 days (Addl. Common User facilities)</a:t>
                      </a:r>
                    </a:p>
                  </a:txBody>
                  <a:tcPr anchor="ctr"/>
                </a:tc>
                <a:tc>
                  <a:txBody>
                    <a:bodyPr/>
                    <a:lstStyle/>
                    <a:p>
                      <a:pPr algn="just"/>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Division will identify sparable land and determines minimum infrastructure facilities</a:t>
                      </a:r>
                    </a:p>
                  </a:txBody>
                  <a:tcPr anchor="ctr"/>
                </a:tc>
                <a:extLst>
                  <a:ext uri="{0D108BD9-81ED-4DB2-BD59-A6C34878D82A}">
                    <a16:rowId xmlns:a16="http://schemas.microsoft.com/office/drawing/2014/main" val="633652082"/>
                  </a:ext>
                </a:extLst>
              </a:tr>
              <a:tr h="737512">
                <a:tc>
                  <a:txBody>
                    <a:bodyPr/>
                    <a:lstStyle/>
                    <a:p>
                      <a:pPr algn="just"/>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IPA – 20 days</a:t>
                      </a:r>
                    </a:p>
                  </a:txBody>
                  <a:tcPr anchor="ctr"/>
                </a:tc>
                <a:tc>
                  <a:txBody>
                    <a:bodyPr/>
                    <a:lstStyle/>
                    <a:p>
                      <a:pPr algn="just"/>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EOI to identify prospective operators. Selection through open tenders-Two packet system</a:t>
                      </a:r>
                    </a:p>
                  </a:txBody>
                  <a:tcPr anchor="ctr"/>
                </a:tc>
                <a:extLst>
                  <a:ext uri="{0D108BD9-81ED-4DB2-BD59-A6C34878D82A}">
                    <a16:rowId xmlns:a16="http://schemas.microsoft.com/office/drawing/2014/main" val="1311034119"/>
                  </a:ext>
                </a:extLst>
              </a:tr>
              <a:tr h="1378827">
                <a:tc>
                  <a:txBody>
                    <a:bodyPr/>
                    <a:lstStyle/>
                    <a:p>
                      <a:pPr algn="just"/>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ESP by applicant – 4 weeks </a:t>
                      </a:r>
                    </a:p>
                    <a:p>
                      <a:pPr algn="just"/>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Land Ownership, EIMWB, Cargo handling mechanism, Standard Layout, Alignment etc.</a:t>
                      </a:r>
                    </a:p>
                  </a:txBody>
                  <a:tcPr anchor="ctr"/>
                </a:tc>
                <a:tc>
                  <a:txBody>
                    <a:bodyPr/>
                    <a:lstStyle/>
                    <a:p>
                      <a:pPr algn="just"/>
                      <a:r>
                        <a:rPr lang="en-IN" sz="2000" b="1" dirty="0" err="1">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SrDOM</a:t>
                      </a:r>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a:t>
                      </a:r>
                      <a:r>
                        <a:rPr lang="en-IN" sz="2000" b="1" dirty="0" err="1">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SrDCM</a:t>
                      </a:r>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 – Convenor</a:t>
                      </a:r>
                    </a:p>
                    <a:p>
                      <a:pPr algn="just"/>
                      <a:r>
                        <a:rPr lang="en-IN" sz="2000" b="1" dirty="0" err="1">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SrDFM</a:t>
                      </a:r>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 – Finance Member</a:t>
                      </a:r>
                    </a:p>
                    <a:p>
                      <a:pPr algn="just"/>
                      <a:r>
                        <a:rPr lang="en-IN" sz="2000" b="1" dirty="0" err="1">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Sr.DEN</a:t>
                      </a:r>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 – Member</a:t>
                      </a:r>
                    </a:p>
                    <a:p>
                      <a:pPr algn="just"/>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DRM/ADRM – Accepting Authority</a:t>
                      </a:r>
                    </a:p>
                  </a:txBody>
                  <a:tcPr anchor="ctr"/>
                </a:tc>
                <a:extLst>
                  <a:ext uri="{0D108BD9-81ED-4DB2-BD59-A6C34878D82A}">
                    <a16:rowId xmlns:a16="http://schemas.microsoft.com/office/drawing/2014/main" val="2234172150"/>
                  </a:ext>
                </a:extLst>
              </a:tr>
              <a:tr h="505098">
                <a:tc>
                  <a:txBody>
                    <a:bodyPr/>
                    <a:lstStyle/>
                    <a:p>
                      <a:pPr algn="just"/>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ESP approval by CE/P&amp;D – 2 weeks</a:t>
                      </a:r>
                    </a:p>
                  </a:txBody>
                  <a:tcPr anchor="ctr"/>
                </a:tc>
                <a:tc>
                  <a:txBody>
                    <a:bodyPr/>
                    <a:lstStyle/>
                    <a:p>
                      <a:pPr algn="just"/>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EMD – 10% of estimated cost.</a:t>
                      </a:r>
                    </a:p>
                  </a:txBody>
                  <a:tcPr anchor="ctr"/>
                </a:tc>
                <a:extLst>
                  <a:ext uri="{0D108BD9-81ED-4DB2-BD59-A6C34878D82A}">
                    <a16:rowId xmlns:a16="http://schemas.microsoft.com/office/drawing/2014/main" val="3606510249"/>
                  </a:ext>
                </a:extLst>
              </a:tr>
              <a:tr h="1058170">
                <a:tc>
                  <a:txBody>
                    <a:bodyPr/>
                    <a:lstStyle/>
                    <a:p>
                      <a:pPr algn="just"/>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Signal Interlocking Plan (SIP), land handing over, relevant technical drawings - Work commencement within 6 months</a:t>
                      </a:r>
                    </a:p>
                  </a:txBody>
                  <a:tcPr anchor="ctr"/>
                </a:tc>
                <a:tc>
                  <a:txBody>
                    <a:bodyPr/>
                    <a:lstStyle/>
                    <a:p>
                      <a:pPr algn="just"/>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Bidders to quote % share of TC &amp; TAC.</a:t>
                      </a:r>
                    </a:p>
                    <a:p>
                      <a:pPr algn="just"/>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Minimum share quoted will be awarded.</a:t>
                      </a:r>
                    </a:p>
                  </a:txBody>
                  <a:tcPr anchor="ctr"/>
                </a:tc>
                <a:extLst>
                  <a:ext uri="{0D108BD9-81ED-4DB2-BD59-A6C34878D82A}">
                    <a16:rowId xmlns:a16="http://schemas.microsoft.com/office/drawing/2014/main" val="2959132210"/>
                  </a:ext>
                </a:extLst>
              </a:tr>
              <a:tr h="505098">
                <a:tc>
                  <a:txBody>
                    <a:bodyPr/>
                    <a:lstStyle/>
                    <a:p>
                      <a:pPr algn="just"/>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SD – Rs. 10 Lakhs</a:t>
                      </a:r>
                    </a:p>
                  </a:txBody>
                  <a:tcPr anchor="ctr"/>
                </a:tc>
                <a:tc>
                  <a:txBody>
                    <a:bodyPr/>
                    <a:lstStyle/>
                    <a:p>
                      <a:pPr algn="just"/>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LOA – timelines for ESP &amp; other related activities</a:t>
                      </a:r>
                    </a:p>
                  </a:txBody>
                  <a:tcPr anchor="ctr"/>
                </a:tc>
                <a:extLst>
                  <a:ext uri="{0D108BD9-81ED-4DB2-BD59-A6C34878D82A}">
                    <a16:rowId xmlns:a16="http://schemas.microsoft.com/office/drawing/2014/main" val="3448697825"/>
                  </a:ext>
                </a:extLst>
              </a:tr>
              <a:tr h="737512">
                <a:tc>
                  <a:txBody>
                    <a:bodyPr/>
                    <a:lstStyle/>
                    <a:p>
                      <a:pPr algn="just"/>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GCTO will be reimbursed Terminal Charges.</a:t>
                      </a:r>
                    </a:p>
                  </a:txBody>
                  <a:tcPr anchor="ctr"/>
                </a:tc>
                <a:tc>
                  <a:txBody>
                    <a:bodyPr/>
                    <a:lstStyle/>
                    <a:p>
                      <a:pPr algn="just"/>
                      <a:r>
                        <a:rPr lang="en-IN" sz="20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Bidder is to commence within 3 months and complete within 18 months of granting approval.</a:t>
                      </a:r>
                    </a:p>
                  </a:txBody>
                  <a:tcPr anchor="ctr"/>
                </a:tc>
                <a:extLst>
                  <a:ext uri="{0D108BD9-81ED-4DB2-BD59-A6C34878D82A}">
                    <a16:rowId xmlns:a16="http://schemas.microsoft.com/office/drawing/2014/main" val="2979487923"/>
                  </a:ext>
                </a:extLst>
              </a:tr>
            </a:tbl>
          </a:graphicData>
        </a:graphic>
      </p:graphicFrame>
    </p:spTree>
    <p:extLst>
      <p:ext uri="{BB962C8B-B14F-4D97-AF65-F5344CB8AC3E}">
        <p14:creationId xmlns:p14="http://schemas.microsoft.com/office/powerpoint/2010/main" val="7397547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B61D1-74FE-450A-EFAD-879020C874E9}"/>
              </a:ext>
            </a:extLst>
          </p:cNvPr>
          <p:cNvSpPr>
            <a:spLocks noGrp="1"/>
          </p:cNvSpPr>
          <p:nvPr>
            <p:ph type="title"/>
          </p:nvPr>
        </p:nvSpPr>
        <p:spPr>
          <a:xfrm>
            <a:off x="2592925" y="0"/>
            <a:ext cx="8911687" cy="802105"/>
          </a:xfrm>
        </p:spPr>
        <p:txBody>
          <a:bodyPr>
            <a:normAutofit/>
          </a:bodyPr>
          <a:lstStyle/>
          <a:p>
            <a:pPr algn="ctr"/>
            <a:r>
              <a:rPr lang="en-IN" b="1" dirty="0">
                <a:solidFill>
                  <a:srgbClr val="C00000"/>
                </a:solidFill>
                <a:latin typeface="Microsoft GothicNeo" panose="020B0500000101010101" pitchFamily="34" charset="-127"/>
                <a:ea typeface="Microsoft GothicNeo" panose="020B0500000101010101" pitchFamily="34" charset="-127"/>
                <a:cs typeface="Microsoft GothicNeo" panose="020B0500000101010101" pitchFamily="34" charset="-127"/>
              </a:rPr>
              <a:t>GCT  - Advantages	</a:t>
            </a:r>
          </a:p>
        </p:txBody>
      </p:sp>
      <p:sp>
        <p:nvSpPr>
          <p:cNvPr id="3" name="Content Placeholder 2">
            <a:extLst>
              <a:ext uri="{FF2B5EF4-FFF2-40B4-BE49-F238E27FC236}">
                <a16:creationId xmlns:a16="http://schemas.microsoft.com/office/drawing/2014/main" id="{1F3E1860-16FF-F8EF-D59E-39023F0905C2}"/>
              </a:ext>
            </a:extLst>
          </p:cNvPr>
          <p:cNvSpPr>
            <a:spLocks noGrp="1"/>
          </p:cNvSpPr>
          <p:nvPr>
            <p:ph idx="1"/>
          </p:nvPr>
        </p:nvSpPr>
        <p:spPr>
          <a:xfrm>
            <a:off x="1299411" y="625789"/>
            <a:ext cx="10205201" cy="6232211"/>
          </a:xfrm>
        </p:spPr>
        <p:txBody>
          <a:bodyPr>
            <a:normAutofit/>
          </a:bodyPr>
          <a:lstStyle/>
          <a:p>
            <a:r>
              <a:rPr lang="en-IN" sz="2400" b="1" dirty="0">
                <a:solidFill>
                  <a:srgbClr val="C00000"/>
                </a:solidFill>
                <a:latin typeface="Microsoft GothicNeo" panose="020B0500000101010101" pitchFamily="34" charset="-127"/>
                <a:ea typeface="Microsoft GothicNeo" panose="020B0500000101010101" pitchFamily="34" charset="-127"/>
                <a:cs typeface="Microsoft GothicNeo" panose="020B0500000101010101" pitchFamily="34" charset="-127"/>
              </a:rPr>
              <a:t>Fully or partially </a:t>
            </a:r>
            <a:r>
              <a:rPr lang="en-IN" sz="3000" b="1" dirty="0">
                <a:solidFill>
                  <a:srgbClr val="C00000"/>
                </a:solidFill>
                <a:latin typeface="Microsoft GothicNeo" panose="020B0500000101010101" pitchFamily="34" charset="-127"/>
                <a:ea typeface="Microsoft GothicNeo" panose="020B0500000101010101" pitchFamily="34" charset="-127"/>
                <a:cs typeface="Microsoft GothicNeo" panose="020B0500000101010101" pitchFamily="34" charset="-127"/>
              </a:rPr>
              <a:t>on</a:t>
            </a:r>
            <a:r>
              <a:rPr lang="en-IN" sz="2400" b="1" dirty="0">
                <a:solidFill>
                  <a:srgbClr val="C00000"/>
                </a:solidFill>
                <a:latin typeface="Microsoft GothicNeo" panose="020B0500000101010101" pitchFamily="34" charset="-127"/>
                <a:ea typeface="Microsoft GothicNeo" panose="020B0500000101010101" pitchFamily="34" charset="-127"/>
                <a:cs typeface="Microsoft GothicNeo" panose="020B0500000101010101" pitchFamily="34" charset="-127"/>
              </a:rPr>
              <a:t> Railway Land:</a:t>
            </a:r>
          </a:p>
          <a:p>
            <a:endParaRPr lang="en-IN" sz="2400" b="1" dirty="0">
              <a:solidFill>
                <a:srgbClr val="C00000"/>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endParaRPr lang="en-IN" sz="2400" b="1" dirty="0">
              <a:solidFill>
                <a:srgbClr val="C00000"/>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endParaRPr lang="en-IN" sz="2400" b="1" dirty="0">
              <a:solidFill>
                <a:srgbClr val="C00000"/>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endParaRPr lang="en-IN" sz="2400" b="1" dirty="0">
              <a:solidFill>
                <a:srgbClr val="C00000"/>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endParaRPr lang="en-IN" sz="2400" b="1" dirty="0">
              <a:solidFill>
                <a:srgbClr val="C00000"/>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endParaRPr lang="en-IN" sz="2400" b="1" dirty="0">
              <a:solidFill>
                <a:srgbClr val="C00000"/>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pPr marL="0" indent="0">
              <a:buNone/>
            </a:pPr>
            <a:endParaRPr lang="en-IN" sz="2400" b="1" dirty="0">
              <a:solidFill>
                <a:srgbClr val="C00000"/>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r>
              <a:rPr lang="en-IN" sz="2600" b="1" dirty="0">
                <a:solidFill>
                  <a:srgbClr val="C00000"/>
                </a:solidFill>
                <a:latin typeface="Microsoft GothicNeo" panose="020B0500000101010101" pitchFamily="34" charset="-127"/>
                <a:ea typeface="Microsoft GothicNeo" panose="020B0500000101010101" pitchFamily="34" charset="-127"/>
                <a:cs typeface="Microsoft GothicNeo" panose="020B0500000101010101" pitchFamily="34" charset="-127"/>
              </a:rPr>
              <a:t>5% rebate on LLF for achieving bench mark</a:t>
            </a:r>
          </a:p>
          <a:p>
            <a:r>
              <a:rPr lang="en-IN" sz="2600" b="1" dirty="0">
                <a:solidFill>
                  <a:srgbClr val="C00000"/>
                </a:solidFill>
                <a:latin typeface="Microsoft GothicNeo" panose="020B0500000101010101" pitchFamily="34" charset="-127"/>
                <a:ea typeface="Microsoft GothicNeo" panose="020B0500000101010101" pitchFamily="34" charset="-127"/>
                <a:cs typeface="Microsoft GothicNeo" panose="020B0500000101010101" pitchFamily="34" charset="-127"/>
              </a:rPr>
              <a:t>Committed Traffic</a:t>
            </a:r>
          </a:p>
          <a:p>
            <a:r>
              <a:rPr lang="en-IN" sz="2600" b="1" dirty="0">
                <a:solidFill>
                  <a:srgbClr val="C00000"/>
                </a:solidFill>
                <a:latin typeface="Microsoft GothicNeo" panose="020B0500000101010101" pitchFamily="34" charset="-127"/>
                <a:ea typeface="Microsoft GothicNeo" panose="020B0500000101010101" pitchFamily="34" charset="-127"/>
                <a:cs typeface="Microsoft GothicNeo" panose="020B0500000101010101" pitchFamily="34" charset="-127"/>
              </a:rPr>
              <a:t>Improved Commodity Basket</a:t>
            </a:r>
          </a:p>
          <a:p>
            <a:endParaRPr lang="en-IN" sz="2400" b="1" dirty="0"/>
          </a:p>
        </p:txBody>
      </p:sp>
      <p:graphicFrame>
        <p:nvGraphicFramePr>
          <p:cNvPr id="4" name="Table 4">
            <a:extLst>
              <a:ext uri="{FF2B5EF4-FFF2-40B4-BE49-F238E27FC236}">
                <a16:creationId xmlns:a16="http://schemas.microsoft.com/office/drawing/2014/main" id="{88BBF862-D62C-CFDC-1EE6-21F831CCEF9B}"/>
              </a:ext>
            </a:extLst>
          </p:cNvPr>
          <p:cNvGraphicFramePr>
            <a:graphicFrameLocks noGrp="1"/>
          </p:cNvGraphicFramePr>
          <p:nvPr>
            <p:extLst>
              <p:ext uri="{D42A27DB-BD31-4B8C-83A1-F6EECF244321}">
                <p14:modId xmlns:p14="http://schemas.microsoft.com/office/powerpoint/2010/main" val="776358137"/>
              </p:ext>
            </p:extLst>
          </p:nvPr>
        </p:nvGraphicFramePr>
        <p:xfrm>
          <a:off x="1723578" y="1155032"/>
          <a:ext cx="8128000" cy="3410964"/>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031043762"/>
                    </a:ext>
                  </a:extLst>
                </a:gridCol>
                <a:gridCol w="4064000">
                  <a:extLst>
                    <a:ext uri="{9D8B030D-6E8A-4147-A177-3AD203B41FA5}">
                      <a16:colId xmlns:a16="http://schemas.microsoft.com/office/drawing/2014/main" val="2424313494"/>
                    </a:ext>
                  </a:extLst>
                </a:gridCol>
              </a:tblGrid>
              <a:tr h="568494">
                <a:tc>
                  <a:txBody>
                    <a:bodyPr/>
                    <a:lstStyle/>
                    <a:p>
                      <a:pPr algn="ctr"/>
                      <a:r>
                        <a:rPr lang="en-IN" sz="2400" b="1" dirty="0"/>
                        <a:t>Land Value</a:t>
                      </a:r>
                    </a:p>
                  </a:txBody>
                  <a:tcPr anchor="ctr"/>
                </a:tc>
                <a:tc>
                  <a:txBody>
                    <a:bodyPr/>
                    <a:lstStyle/>
                    <a:p>
                      <a:pPr algn="ctr"/>
                      <a:r>
                        <a:rPr lang="en-IN" sz="2400" b="1" dirty="0"/>
                        <a:t>Bench Mark Traffic NTKM</a:t>
                      </a:r>
                    </a:p>
                  </a:txBody>
                  <a:tcPr anchor="ctr"/>
                </a:tc>
                <a:extLst>
                  <a:ext uri="{0D108BD9-81ED-4DB2-BD59-A6C34878D82A}">
                    <a16:rowId xmlns:a16="http://schemas.microsoft.com/office/drawing/2014/main" val="3009559659"/>
                  </a:ext>
                </a:extLst>
              </a:tr>
              <a:tr h="568494">
                <a:tc>
                  <a:txBody>
                    <a:bodyPr/>
                    <a:lstStyle/>
                    <a:p>
                      <a:r>
                        <a:rPr lang="en-IN" sz="2400" b="1" dirty="0"/>
                        <a:t>Up to 10 Cr</a:t>
                      </a:r>
                    </a:p>
                  </a:txBody>
                  <a:tcPr/>
                </a:tc>
                <a:tc>
                  <a:txBody>
                    <a:bodyPr/>
                    <a:lstStyle/>
                    <a:p>
                      <a:r>
                        <a:rPr lang="en-IN" sz="2400" b="1" dirty="0"/>
                        <a:t>200 Million</a:t>
                      </a:r>
                    </a:p>
                  </a:txBody>
                  <a:tcPr/>
                </a:tc>
                <a:extLst>
                  <a:ext uri="{0D108BD9-81ED-4DB2-BD59-A6C34878D82A}">
                    <a16:rowId xmlns:a16="http://schemas.microsoft.com/office/drawing/2014/main" val="1647519919"/>
                  </a:ext>
                </a:extLst>
              </a:tr>
              <a:tr h="568494">
                <a:tc>
                  <a:txBody>
                    <a:bodyPr/>
                    <a:lstStyle/>
                    <a:p>
                      <a:r>
                        <a:rPr lang="en-IN" sz="2400" b="1" dirty="0"/>
                        <a:t>10 Cr to 25 Cr</a:t>
                      </a:r>
                    </a:p>
                  </a:txBody>
                  <a:tcPr/>
                </a:tc>
                <a:tc>
                  <a:txBody>
                    <a:bodyPr/>
                    <a:lstStyle/>
                    <a:p>
                      <a:r>
                        <a:rPr lang="en-IN" sz="2400" b="1" dirty="0"/>
                        <a:t>500 Million</a:t>
                      </a:r>
                    </a:p>
                  </a:txBody>
                  <a:tcPr/>
                </a:tc>
                <a:extLst>
                  <a:ext uri="{0D108BD9-81ED-4DB2-BD59-A6C34878D82A}">
                    <a16:rowId xmlns:a16="http://schemas.microsoft.com/office/drawing/2014/main" val="557412718"/>
                  </a:ext>
                </a:extLst>
              </a:tr>
              <a:tr h="568494">
                <a:tc>
                  <a:txBody>
                    <a:bodyPr/>
                    <a:lstStyle/>
                    <a:p>
                      <a:r>
                        <a:rPr lang="en-IN" sz="2400" b="1" dirty="0"/>
                        <a:t>25 Cr to 50 Cr</a:t>
                      </a:r>
                    </a:p>
                  </a:txBody>
                  <a:tcPr/>
                </a:tc>
                <a:tc>
                  <a:txBody>
                    <a:bodyPr/>
                    <a:lstStyle/>
                    <a:p>
                      <a:r>
                        <a:rPr lang="en-IN" sz="2400" b="1" dirty="0"/>
                        <a:t>1000 Million</a:t>
                      </a:r>
                    </a:p>
                  </a:txBody>
                  <a:tcPr/>
                </a:tc>
                <a:extLst>
                  <a:ext uri="{0D108BD9-81ED-4DB2-BD59-A6C34878D82A}">
                    <a16:rowId xmlns:a16="http://schemas.microsoft.com/office/drawing/2014/main" val="3856661748"/>
                  </a:ext>
                </a:extLst>
              </a:tr>
              <a:tr h="568494">
                <a:tc>
                  <a:txBody>
                    <a:bodyPr/>
                    <a:lstStyle/>
                    <a:p>
                      <a:r>
                        <a:rPr lang="en-IN" sz="2400" b="1" dirty="0"/>
                        <a:t>50 Cr to 100 Cr</a:t>
                      </a:r>
                    </a:p>
                  </a:txBody>
                  <a:tcPr/>
                </a:tc>
                <a:tc>
                  <a:txBody>
                    <a:bodyPr/>
                    <a:lstStyle/>
                    <a:p>
                      <a:r>
                        <a:rPr lang="en-IN" sz="2400" b="1" dirty="0"/>
                        <a:t>2000 Million</a:t>
                      </a:r>
                    </a:p>
                  </a:txBody>
                  <a:tcPr/>
                </a:tc>
                <a:extLst>
                  <a:ext uri="{0D108BD9-81ED-4DB2-BD59-A6C34878D82A}">
                    <a16:rowId xmlns:a16="http://schemas.microsoft.com/office/drawing/2014/main" val="1820945207"/>
                  </a:ext>
                </a:extLst>
              </a:tr>
              <a:tr h="568494">
                <a:tc>
                  <a:txBody>
                    <a:bodyPr/>
                    <a:lstStyle/>
                    <a:p>
                      <a:r>
                        <a:rPr lang="en-IN" sz="2400" b="1" dirty="0"/>
                        <a:t>More than 100 Cr</a:t>
                      </a:r>
                    </a:p>
                  </a:txBody>
                  <a:tcPr/>
                </a:tc>
                <a:tc>
                  <a:txBody>
                    <a:bodyPr/>
                    <a:lstStyle/>
                    <a:p>
                      <a:r>
                        <a:rPr lang="en-IN" sz="2400" b="1" dirty="0"/>
                        <a:t>4000 Million</a:t>
                      </a:r>
                    </a:p>
                  </a:txBody>
                  <a:tcPr/>
                </a:tc>
                <a:extLst>
                  <a:ext uri="{0D108BD9-81ED-4DB2-BD59-A6C34878D82A}">
                    <a16:rowId xmlns:a16="http://schemas.microsoft.com/office/drawing/2014/main" val="2459761814"/>
                  </a:ext>
                </a:extLst>
              </a:tr>
            </a:tbl>
          </a:graphicData>
        </a:graphic>
      </p:graphicFrame>
    </p:spTree>
    <p:extLst>
      <p:ext uri="{BB962C8B-B14F-4D97-AF65-F5344CB8AC3E}">
        <p14:creationId xmlns:p14="http://schemas.microsoft.com/office/powerpoint/2010/main" val="35747665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0D88C41-5590-774F-B0A5-1ABE0F6C8E9B}"/>
              </a:ext>
            </a:extLst>
          </p:cNvPr>
          <p:cNvSpPr>
            <a:spLocks noGrp="1"/>
          </p:cNvSpPr>
          <p:nvPr>
            <p:ph type="title"/>
          </p:nvPr>
        </p:nvSpPr>
        <p:spPr>
          <a:xfrm>
            <a:off x="2406111" y="2788555"/>
            <a:ext cx="8911687" cy="1280890"/>
          </a:xfrm>
        </p:spPr>
        <p:txBody>
          <a:bodyPr>
            <a:normAutofit/>
          </a:bodyPr>
          <a:lstStyle/>
          <a:p>
            <a:pPr algn="ctr"/>
            <a:r>
              <a:rPr lang="en-IN" sz="66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THANK YOU</a:t>
            </a:r>
          </a:p>
        </p:txBody>
      </p:sp>
    </p:spTree>
    <p:extLst>
      <p:ext uri="{BB962C8B-B14F-4D97-AF65-F5344CB8AC3E}">
        <p14:creationId xmlns:p14="http://schemas.microsoft.com/office/powerpoint/2010/main" val="2612073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E12EB-9782-DB80-9ABB-7778CCDA641B}"/>
              </a:ext>
            </a:extLst>
          </p:cNvPr>
          <p:cNvSpPr>
            <a:spLocks noGrp="1"/>
          </p:cNvSpPr>
          <p:nvPr>
            <p:ph type="title"/>
          </p:nvPr>
        </p:nvSpPr>
        <p:spPr>
          <a:xfrm>
            <a:off x="365761" y="0"/>
            <a:ext cx="11826240" cy="670560"/>
          </a:xfrm>
        </p:spPr>
        <p:txBody>
          <a:bodyPr>
            <a:normAutofit/>
          </a:bodyPr>
          <a:lstStyle/>
          <a:p>
            <a:pPr algn="ctr"/>
            <a:r>
              <a:rPr lang="en-IN" sz="3200" b="1" i="0" u="none" strike="noStrike" baseline="0" dirty="0">
                <a:solidFill>
                  <a:srgbClr val="C00000"/>
                </a:solidFill>
                <a:latin typeface="Microsoft GothicNeo" panose="020B0500000101010101" pitchFamily="34" charset="-127"/>
                <a:ea typeface="Microsoft GothicNeo" panose="020B0500000101010101" pitchFamily="34" charset="-127"/>
                <a:cs typeface="Microsoft GothicNeo" panose="020B0500000101010101" pitchFamily="34" charset="-127"/>
              </a:rPr>
              <a:t>Gati Shakti - National Master Plan</a:t>
            </a:r>
            <a:endParaRPr lang="en-IN" sz="3200" b="1" dirty="0">
              <a:solidFill>
                <a:srgbClr val="C00000"/>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sp>
        <p:nvSpPr>
          <p:cNvPr id="3" name="Content Placeholder 2">
            <a:extLst>
              <a:ext uri="{FF2B5EF4-FFF2-40B4-BE49-F238E27FC236}">
                <a16:creationId xmlns:a16="http://schemas.microsoft.com/office/drawing/2014/main" id="{CDD0BF74-1941-1A6E-722C-6B6B3B0A4527}"/>
              </a:ext>
            </a:extLst>
          </p:cNvPr>
          <p:cNvSpPr>
            <a:spLocks noGrp="1"/>
          </p:cNvSpPr>
          <p:nvPr>
            <p:ph idx="1"/>
          </p:nvPr>
        </p:nvSpPr>
        <p:spPr>
          <a:xfrm>
            <a:off x="884902" y="670560"/>
            <a:ext cx="11307097" cy="7330440"/>
          </a:xfrm>
        </p:spPr>
        <p:txBody>
          <a:bodyPr>
            <a:noAutofit/>
          </a:bodyPr>
          <a:lstStyle/>
          <a:p>
            <a:pPr algn="l"/>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	            </a:t>
            </a:r>
            <a:r>
              <a:rPr lang="en-IN" sz="2800" b="1" i="0" u="none" strike="noStrike" baseline="0"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Objective</a:t>
            </a:r>
          </a:p>
          <a:p>
            <a:pPr algn="l"/>
            <a:r>
              <a:rPr lang="en-US" sz="2800" b="1" i="0" u="none" strike="noStrike" baseline="0"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Multi Model </a:t>
            </a:r>
            <a:r>
              <a:rPr lang="en-US" sz="28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Infrastructure </a:t>
            </a:r>
            <a:r>
              <a:rPr lang="en-US" sz="2800" b="1" i="0" u="none" strike="noStrike" baseline="0"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Connectivity on a single platform</a:t>
            </a:r>
          </a:p>
          <a:p>
            <a:pPr algn="l"/>
            <a:r>
              <a:rPr lang="en-US" sz="2800" b="1" i="0" u="none" strike="noStrike" baseline="0"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Comprehensive data base of Ongoing &amp; Future projects of various ministries/states</a:t>
            </a:r>
          </a:p>
          <a:p>
            <a:pPr algn="l"/>
            <a:r>
              <a:rPr lang="en-US" sz="28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Mapping of existing &amp; proposed Economic Zones like textile parks, pharmaceutical clusters, Defence corridors, electronic parks, industrial corridors, fishing clusters, agri-food zones</a:t>
            </a:r>
          </a:p>
          <a:p>
            <a:pPr algn="l"/>
            <a:r>
              <a:rPr lang="en-US" sz="28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Integrated plan for movement of people, goods &amp; services</a:t>
            </a:r>
          </a:p>
          <a:p>
            <a:pPr algn="l"/>
            <a:r>
              <a:rPr lang="en-US" sz="28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Ease of doing business, minimize disruptions and expedite works with cost efficiencies, and single window clearances</a:t>
            </a:r>
          </a:p>
          <a:p>
            <a:pPr algn="l"/>
            <a:r>
              <a:rPr lang="en-US" sz="2800" b="1" i="0" u="none" strike="noStrike" baseline="0"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Private Freight Terminal policies</a:t>
            </a:r>
            <a:endParaRPr lang="en-IN" sz="2800" b="1" i="0" u="none" strike="noStrike" baseline="0"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spTree>
    <p:extLst>
      <p:ext uri="{BB962C8B-B14F-4D97-AF65-F5344CB8AC3E}">
        <p14:creationId xmlns:p14="http://schemas.microsoft.com/office/powerpoint/2010/main" val="2167844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34914-0B2D-F53B-1ED9-1104DFCA5A01}"/>
              </a:ext>
            </a:extLst>
          </p:cNvPr>
          <p:cNvSpPr>
            <a:spLocks noGrp="1"/>
          </p:cNvSpPr>
          <p:nvPr>
            <p:ph type="title"/>
          </p:nvPr>
        </p:nvSpPr>
        <p:spPr>
          <a:xfrm>
            <a:off x="2589212" y="122665"/>
            <a:ext cx="8911687" cy="732741"/>
          </a:xfrm>
        </p:spPr>
        <p:txBody>
          <a:bodyPr/>
          <a:lstStyle/>
          <a:p>
            <a:pPr algn="ctr"/>
            <a:r>
              <a:rPr lang="en-IN" b="1" dirty="0">
                <a:solidFill>
                  <a:srgbClr val="C00000"/>
                </a:solidFill>
                <a:latin typeface="Microsoft GothicNeo" panose="020B0500000101010101" pitchFamily="34" charset="-127"/>
                <a:ea typeface="Microsoft GothicNeo" panose="020B0500000101010101" pitchFamily="34" charset="-127"/>
                <a:cs typeface="Microsoft GothicNeo" panose="020B0500000101010101" pitchFamily="34" charset="-127"/>
              </a:rPr>
              <a:t>Growth Engines</a:t>
            </a:r>
          </a:p>
        </p:txBody>
      </p:sp>
      <p:sp>
        <p:nvSpPr>
          <p:cNvPr id="3" name="Content Placeholder 2">
            <a:extLst>
              <a:ext uri="{FF2B5EF4-FFF2-40B4-BE49-F238E27FC236}">
                <a16:creationId xmlns:a16="http://schemas.microsoft.com/office/drawing/2014/main" id="{289DE2EA-4822-55C5-07AB-6C32689310D2}"/>
              </a:ext>
            </a:extLst>
          </p:cNvPr>
          <p:cNvSpPr>
            <a:spLocks noGrp="1"/>
          </p:cNvSpPr>
          <p:nvPr>
            <p:ph idx="1"/>
          </p:nvPr>
        </p:nvSpPr>
        <p:spPr>
          <a:xfrm>
            <a:off x="1809134" y="855406"/>
            <a:ext cx="10382865" cy="5604387"/>
          </a:xfrm>
        </p:spPr>
        <p:txBody>
          <a:bodyPr>
            <a:normAutofit/>
          </a:bodyPr>
          <a:lstStyle/>
          <a:p>
            <a:pPr>
              <a:buFont typeface="+mj-lt"/>
              <a:buAutoNum type="arabicParenR"/>
            </a:pPr>
            <a:r>
              <a:rPr lang="en-IN" sz="36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Railways								</a:t>
            </a:r>
            <a:r>
              <a:rPr lang="en-IN" sz="3600" b="1" u="sng"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Focus</a:t>
            </a:r>
          </a:p>
          <a:p>
            <a:pPr>
              <a:buFont typeface="+mj-lt"/>
              <a:buAutoNum type="arabicParenR"/>
            </a:pPr>
            <a:r>
              <a:rPr lang="en-IN" sz="36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Roads									Planning</a:t>
            </a:r>
          </a:p>
          <a:p>
            <a:pPr>
              <a:buFont typeface="+mj-lt"/>
              <a:buAutoNum type="arabicParenR"/>
            </a:pPr>
            <a:r>
              <a:rPr lang="en-IN" sz="36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Ports									Financing</a:t>
            </a:r>
          </a:p>
          <a:p>
            <a:pPr>
              <a:buFont typeface="+mj-lt"/>
              <a:buAutoNum type="arabicParenR"/>
            </a:pPr>
            <a:r>
              <a:rPr lang="en-IN" sz="36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Waterways						Technology</a:t>
            </a:r>
          </a:p>
          <a:p>
            <a:pPr>
              <a:buFont typeface="+mj-lt"/>
              <a:buAutoNum type="arabicParenR"/>
            </a:pPr>
            <a:r>
              <a:rPr lang="en-IN" sz="36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Airports								Faster Implementation</a:t>
            </a:r>
          </a:p>
          <a:p>
            <a:pPr>
              <a:buFont typeface="+mj-lt"/>
              <a:buAutoNum type="arabicParenR"/>
            </a:pPr>
            <a:r>
              <a:rPr lang="en-IN" sz="36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Mass Transport</a:t>
            </a:r>
          </a:p>
          <a:p>
            <a:pPr>
              <a:buFont typeface="+mj-lt"/>
              <a:buAutoNum type="arabicParenR"/>
            </a:pPr>
            <a:r>
              <a:rPr lang="en-IN" sz="36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Logistic Infrastructure</a:t>
            </a:r>
          </a:p>
          <a:p>
            <a:endParaRPr lang="en-IN" dirty="0"/>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08652EFE-82A9-ABD6-E477-395FC3F3DF79}"/>
                  </a:ext>
                </a:extLst>
              </p14:cNvPr>
              <p14:cNvContentPartPr/>
              <p14:nvPr/>
            </p14:nvContentPartPr>
            <p14:xfrm>
              <a:off x="6586490" y="1276788"/>
              <a:ext cx="208800" cy="4015800"/>
            </p14:xfrm>
          </p:contentPart>
        </mc:Choice>
        <mc:Fallback xmlns="">
          <p:pic>
            <p:nvPicPr>
              <p:cNvPr id="4" name="Ink 3">
                <a:extLst>
                  <a:ext uri="{FF2B5EF4-FFF2-40B4-BE49-F238E27FC236}">
                    <a16:creationId xmlns:a16="http://schemas.microsoft.com/office/drawing/2014/main" id="{08652EFE-82A9-ABD6-E477-395FC3F3DF79}"/>
                  </a:ext>
                </a:extLst>
              </p:cNvPr>
              <p:cNvPicPr/>
              <p:nvPr/>
            </p:nvPicPr>
            <p:blipFill>
              <a:blip r:embed="rId3"/>
              <a:stretch>
                <a:fillRect/>
              </a:stretch>
            </p:blipFill>
            <p:spPr>
              <a:xfrm>
                <a:off x="6577850" y="1268148"/>
                <a:ext cx="226440" cy="403344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5" name="Ink 4">
                <a:extLst>
                  <a:ext uri="{FF2B5EF4-FFF2-40B4-BE49-F238E27FC236}">
                    <a16:creationId xmlns:a16="http://schemas.microsoft.com/office/drawing/2014/main" id="{726FA265-1D62-25A1-757A-8CA9B2FE2225}"/>
                  </a:ext>
                </a:extLst>
              </p14:cNvPr>
              <p14:cNvContentPartPr/>
              <p14:nvPr/>
            </p14:nvContentPartPr>
            <p14:xfrm>
              <a:off x="7472450" y="1454988"/>
              <a:ext cx="360" cy="360"/>
            </p14:xfrm>
          </p:contentPart>
        </mc:Choice>
        <mc:Fallback xmlns="">
          <p:pic>
            <p:nvPicPr>
              <p:cNvPr id="5" name="Ink 4">
                <a:extLst>
                  <a:ext uri="{FF2B5EF4-FFF2-40B4-BE49-F238E27FC236}">
                    <a16:creationId xmlns:a16="http://schemas.microsoft.com/office/drawing/2014/main" id="{726FA265-1D62-25A1-757A-8CA9B2FE2225}"/>
                  </a:ext>
                </a:extLst>
              </p:cNvPr>
              <p:cNvPicPr/>
              <p:nvPr/>
            </p:nvPicPr>
            <p:blipFill>
              <a:blip r:embed="rId5"/>
              <a:stretch>
                <a:fillRect/>
              </a:stretch>
            </p:blipFill>
            <p:spPr>
              <a:xfrm>
                <a:off x="7463450" y="1446348"/>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6" name="Ink 5">
                <a:extLst>
                  <a:ext uri="{FF2B5EF4-FFF2-40B4-BE49-F238E27FC236}">
                    <a16:creationId xmlns:a16="http://schemas.microsoft.com/office/drawing/2014/main" id="{8609E5C5-7BF4-5B79-91C5-BED9A4856743}"/>
                  </a:ext>
                </a:extLst>
              </p14:cNvPr>
              <p14:cNvContentPartPr/>
              <p14:nvPr/>
            </p14:nvContentPartPr>
            <p14:xfrm>
              <a:off x="10294130" y="1838388"/>
              <a:ext cx="2160" cy="360"/>
            </p14:xfrm>
          </p:contentPart>
        </mc:Choice>
        <mc:Fallback xmlns="">
          <p:pic>
            <p:nvPicPr>
              <p:cNvPr id="6" name="Ink 5">
                <a:extLst>
                  <a:ext uri="{FF2B5EF4-FFF2-40B4-BE49-F238E27FC236}">
                    <a16:creationId xmlns:a16="http://schemas.microsoft.com/office/drawing/2014/main" id="{8609E5C5-7BF4-5B79-91C5-BED9A4856743}"/>
                  </a:ext>
                </a:extLst>
              </p:cNvPr>
              <p:cNvPicPr/>
              <p:nvPr/>
            </p:nvPicPr>
            <p:blipFill>
              <a:blip r:embed="rId5"/>
              <a:stretch>
                <a:fillRect/>
              </a:stretch>
            </p:blipFill>
            <p:spPr>
              <a:xfrm>
                <a:off x="10285490" y="1829388"/>
                <a:ext cx="198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7" name="Ink 6">
                <a:extLst>
                  <a:ext uri="{FF2B5EF4-FFF2-40B4-BE49-F238E27FC236}">
                    <a16:creationId xmlns:a16="http://schemas.microsoft.com/office/drawing/2014/main" id="{7612FD15-75C9-67AE-B905-416B60204EC1}"/>
                  </a:ext>
                </a:extLst>
              </p14:cNvPr>
              <p14:cNvContentPartPr/>
              <p14:nvPr/>
            </p14:nvContentPartPr>
            <p14:xfrm>
              <a:off x="12152450" y="2782308"/>
              <a:ext cx="360" cy="360"/>
            </p14:xfrm>
          </p:contentPart>
        </mc:Choice>
        <mc:Fallback xmlns="">
          <p:pic>
            <p:nvPicPr>
              <p:cNvPr id="7" name="Ink 6">
                <a:extLst>
                  <a:ext uri="{FF2B5EF4-FFF2-40B4-BE49-F238E27FC236}">
                    <a16:creationId xmlns:a16="http://schemas.microsoft.com/office/drawing/2014/main" id="{7612FD15-75C9-67AE-B905-416B60204EC1}"/>
                  </a:ext>
                </a:extLst>
              </p:cNvPr>
              <p:cNvPicPr/>
              <p:nvPr/>
            </p:nvPicPr>
            <p:blipFill>
              <a:blip r:embed="rId5"/>
              <a:stretch>
                <a:fillRect/>
              </a:stretch>
            </p:blipFill>
            <p:spPr>
              <a:xfrm>
                <a:off x="12143450" y="2773308"/>
                <a:ext cx="18000" cy="18000"/>
              </a:xfrm>
              <a:prstGeom prst="rect">
                <a:avLst/>
              </a:prstGeom>
            </p:spPr>
          </p:pic>
        </mc:Fallback>
      </mc:AlternateContent>
    </p:spTree>
    <p:extLst>
      <p:ext uri="{BB962C8B-B14F-4D97-AF65-F5344CB8AC3E}">
        <p14:creationId xmlns:p14="http://schemas.microsoft.com/office/powerpoint/2010/main" val="3304993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1CD80-5F74-2755-90D5-E2B4A18E1810}"/>
              </a:ext>
            </a:extLst>
          </p:cNvPr>
          <p:cNvSpPr>
            <a:spLocks noGrp="1"/>
          </p:cNvSpPr>
          <p:nvPr>
            <p:ph type="title"/>
          </p:nvPr>
        </p:nvSpPr>
        <p:spPr>
          <a:xfrm>
            <a:off x="2165526" y="52171"/>
            <a:ext cx="8911687" cy="638044"/>
          </a:xfrm>
        </p:spPr>
        <p:txBody>
          <a:bodyPr>
            <a:normAutofit fontScale="90000"/>
          </a:bodyPr>
          <a:lstStyle/>
          <a:p>
            <a:r>
              <a:rPr lang="en-IN" b="1" dirty="0">
                <a:solidFill>
                  <a:srgbClr val="C00000"/>
                </a:solidFill>
                <a:latin typeface="Microsoft GothicNeo" panose="020B0500000101010101" pitchFamily="34" charset="-127"/>
                <a:ea typeface="Microsoft GothicNeo" panose="020B0500000101010101" pitchFamily="34" charset="-127"/>
                <a:cs typeface="Microsoft GothicNeo" panose="020B0500000101010101" pitchFamily="34" charset="-127"/>
              </a:rPr>
              <a:t>Stake Holders</a:t>
            </a:r>
          </a:p>
        </p:txBody>
      </p:sp>
      <p:sp>
        <p:nvSpPr>
          <p:cNvPr id="3" name="Content Placeholder 2">
            <a:extLst>
              <a:ext uri="{FF2B5EF4-FFF2-40B4-BE49-F238E27FC236}">
                <a16:creationId xmlns:a16="http://schemas.microsoft.com/office/drawing/2014/main" id="{866F4812-62A0-CF12-0B2D-5416554AE251}"/>
              </a:ext>
            </a:extLst>
          </p:cNvPr>
          <p:cNvSpPr>
            <a:spLocks noGrp="1"/>
          </p:cNvSpPr>
          <p:nvPr>
            <p:ph idx="1"/>
          </p:nvPr>
        </p:nvSpPr>
        <p:spPr>
          <a:xfrm>
            <a:off x="68826" y="387016"/>
            <a:ext cx="11985520" cy="6470984"/>
          </a:xfrm>
        </p:spPr>
        <p:txBody>
          <a:bodyPr/>
          <a:lstStyle/>
          <a:p>
            <a:pPr algn="ctr"/>
            <a:r>
              <a:rPr lang="en-IN" sz="2400" b="1" dirty="0">
                <a:solidFill>
                  <a:schemeClr val="accent6">
                    <a:lumMod val="50000"/>
                  </a:schemeClr>
                </a:solidFill>
                <a:latin typeface="Microsoft GothicNeo" panose="020B0500000101010101" pitchFamily="34" charset="-127"/>
                <a:ea typeface="Microsoft GothicNeo" panose="020B0500000101010101" pitchFamily="34" charset="-127"/>
                <a:cs typeface="Microsoft GothicNeo" panose="020B0500000101010101" pitchFamily="34" charset="-127"/>
              </a:rPr>
              <a:t>Ministries (16)</a:t>
            </a:r>
          </a:p>
          <a:p>
            <a:pPr algn="ctr"/>
            <a:endParaRPr lang="en-IN" sz="2400" b="1" dirty="0">
              <a:solidFill>
                <a:schemeClr val="accent6">
                  <a:lumMod val="50000"/>
                </a:schemeClr>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pPr marL="0" indent="0">
              <a:buNone/>
            </a:pPr>
            <a:endParaRPr lang="en-IN" dirty="0"/>
          </a:p>
          <a:p>
            <a:pPr marL="0" indent="0">
              <a:buNone/>
            </a:pPr>
            <a:endParaRPr lang="en-IN" dirty="0"/>
          </a:p>
          <a:p>
            <a:pPr marL="0" indent="0">
              <a:buNone/>
            </a:pPr>
            <a:endParaRPr lang="en-IN" dirty="0"/>
          </a:p>
          <a:p>
            <a:pPr marL="0" indent="0">
              <a:buNone/>
            </a:pPr>
            <a:endParaRPr lang="en-IN" dirty="0"/>
          </a:p>
          <a:p>
            <a:pPr marL="0" indent="0">
              <a:buNone/>
            </a:pPr>
            <a:endParaRPr lang="en-IN" dirty="0"/>
          </a:p>
          <a:p>
            <a:pPr marL="0" indent="0">
              <a:buNone/>
            </a:pPr>
            <a:endParaRPr lang="en-IN" dirty="0"/>
          </a:p>
          <a:p>
            <a:endParaRPr lang="en-IN" dirty="0"/>
          </a:p>
          <a:p>
            <a:endParaRPr lang="en-IN" dirty="0"/>
          </a:p>
          <a:p>
            <a:endParaRPr lang="en-IN" dirty="0"/>
          </a:p>
          <a:p>
            <a:pPr algn="ctr"/>
            <a:r>
              <a:rPr lang="en-IN" sz="2400" b="1" dirty="0">
                <a:solidFill>
                  <a:schemeClr val="accent6">
                    <a:lumMod val="50000"/>
                  </a:schemeClr>
                </a:solidFill>
                <a:latin typeface="Microsoft GothicNeo" panose="020B0500000101010101" pitchFamily="34" charset="-127"/>
                <a:ea typeface="Microsoft GothicNeo" panose="020B0500000101010101" pitchFamily="34" charset="-127"/>
                <a:cs typeface="Microsoft GothicNeo" panose="020B0500000101010101" pitchFamily="34" charset="-127"/>
              </a:rPr>
              <a:t>Departments (5)</a:t>
            </a:r>
          </a:p>
          <a:p>
            <a:pPr marL="0" indent="0">
              <a:buNone/>
            </a:pPr>
            <a:endParaRPr lang="en-IN" dirty="0"/>
          </a:p>
        </p:txBody>
      </p:sp>
      <p:graphicFrame>
        <p:nvGraphicFramePr>
          <p:cNvPr id="4" name="Table 4">
            <a:extLst>
              <a:ext uri="{FF2B5EF4-FFF2-40B4-BE49-F238E27FC236}">
                <a16:creationId xmlns:a16="http://schemas.microsoft.com/office/drawing/2014/main" id="{361E57A9-EB62-F97F-F316-6C314C5DEEE9}"/>
              </a:ext>
            </a:extLst>
          </p:cNvPr>
          <p:cNvGraphicFramePr>
            <a:graphicFrameLocks noGrp="1"/>
          </p:cNvGraphicFramePr>
          <p:nvPr>
            <p:extLst>
              <p:ext uri="{D42A27DB-BD31-4B8C-83A1-F6EECF244321}">
                <p14:modId xmlns:p14="http://schemas.microsoft.com/office/powerpoint/2010/main" val="262197497"/>
              </p:ext>
            </p:extLst>
          </p:nvPr>
        </p:nvGraphicFramePr>
        <p:xfrm>
          <a:off x="68826" y="781759"/>
          <a:ext cx="11985520" cy="4110415"/>
        </p:xfrm>
        <a:graphic>
          <a:graphicData uri="http://schemas.openxmlformats.org/drawingml/2006/table">
            <a:tbl>
              <a:tblPr firstRow="1" bandRow="1">
                <a:tableStyleId>{5C22544A-7EE6-4342-B048-85BDC9FD1C3A}</a:tableStyleId>
              </a:tblPr>
              <a:tblGrid>
                <a:gridCol w="2455099">
                  <a:extLst>
                    <a:ext uri="{9D8B030D-6E8A-4147-A177-3AD203B41FA5}">
                      <a16:colId xmlns:a16="http://schemas.microsoft.com/office/drawing/2014/main" val="3159645211"/>
                    </a:ext>
                  </a:extLst>
                </a:gridCol>
                <a:gridCol w="2716073">
                  <a:extLst>
                    <a:ext uri="{9D8B030D-6E8A-4147-A177-3AD203B41FA5}">
                      <a16:colId xmlns:a16="http://schemas.microsoft.com/office/drawing/2014/main" val="2119736680"/>
                    </a:ext>
                  </a:extLst>
                </a:gridCol>
                <a:gridCol w="3402341">
                  <a:extLst>
                    <a:ext uri="{9D8B030D-6E8A-4147-A177-3AD203B41FA5}">
                      <a16:colId xmlns:a16="http://schemas.microsoft.com/office/drawing/2014/main" val="1712940539"/>
                    </a:ext>
                  </a:extLst>
                </a:gridCol>
                <a:gridCol w="3412007">
                  <a:extLst>
                    <a:ext uri="{9D8B030D-6E8A-4147-A177-3AD203B41FA5}">
                      <a16:colId xmlns:a16="http://schemas.microsoft.com/office/drawing/2014/main" val="3101724538"/>
                    </a:ext>
                  </a:extLst>
                </a:gridCol>
              </a:tblGrid>
              <a:tr h="740172">
                <a:tc>
                  <a:txBody>
                    <a:bodyPr/>
                    <a:lstStyle/>
                    <a:p>
                      <a:r>
                        <a:rPr lang="en-IN" sz="2400"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Railways</a:t>
                      </a:r>
                    </a:p>
                  </a:txBody>
                  <a:tcPr anchor="ctr">
                    <a:solidFill>
                      <a:schemeClr val="bg1">
                        <a:lumMod val="85000"/>
                      </a:schemeClr>
                    </a:solidFill>
                  </a:tcPr>
                </a:tc>
                <a:tc>
                  <a:txBody>
                    <a:bodyPr/>
                    <a:lstStyle/>
                    <a:p>
                      <a:r>
                        <a:rPr lang="en-IN" sz="2400"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Road, Transport &amp;Highways</a:t>
                      </a:r>
                    </a:p>
                  </a:txBody>
                  <a:tcPr anchor="ctr">
                    <a:solidFill>
                      <a:schemeClr val="bg1">
                        <a:lumMod val="85000"/>
                      </a:schemeClr>
                    </a:solidFill>
                  </a:tcPr>
                </a:tc>
                <a:tc>
                  <a:txBody>
                    <a:bodyPr/>
                    <a:lstStyle/>
                    <a:p>
                      <a:r>
                        <a:rPr lang="en-IN" sz="2400"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Ports, Shipping &amp; Waterways</a:t>
                      </a:r>
                    </a:p>
                  </a:txBody>
                  <a:tcPr anchor="ctr">
                    <a:solidFill>
                      <a:schemeClr val="bg1">
                        <a:lumMod val="85000"/>
                      </a:schemeClr>
                    </a:solidFill>
                  </a:tcPr>
                </a:tc>
                <a:tc>
                  <a:txBody>
                    <a:bodyPr/>
                    <a:lstStyle/>
                    <a:p>
                      <a:r>
                        <a:rPr lang="en-IN" sz="2400"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Civil Aviation</a:t>
                      </a:r>
                    </a:p>
                  </a:txBody>
                  <a:tcPr anchor="ctr">
                    <a:solidFill>
                      <a:schemeClr val="bg1">
                        <a:lumMod val="85000"/>
                      </a:schemeClr>
                    </a:solidFill>
                  </a:tcPr>
                </a:tc>
                <a:extLst>
                  <a:ext uri="{0D108BD9-81ED-4DB2-BD59-A6C34878D82A}">
                    <a16:rowId xmlns:a16="http://schemas.microsoft.com/office/drawing/2014/main" val="2940635844"/>
                  </a:ext>
                </a:extLst>
              </a:tr>
              <a:tr h="847898">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Petroleum &amp; Natural Gas</a:t>
                      </a:r>
                    </a:p>
                  </a:txBody>
                  <a:tcPr anchor="ct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Power</a:t>
                      </a:r>
                    </a:p>
                  </a:txBody>
                  <a:tcPr anchor="ct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Electronics &amp; Information  Technology</a:t>
                      </a:r>
                    </a:p>
                  </a:txBody>
                  <a:tcPr anchor="ct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Coal</a:t>
                      </a:r>
                    </a:p>
                  </a:txBody>
                  <a:tcPr anchor="ctr">
                    <a:solidFill>
                      <a:schemeClr val="bg1">
                        <a:lumMod val="85000"/>
                      </a:schemeClr>
                    </a:solidFill>
                  </a:tcPr>
                </a:tc>
                <a:extLst>
                  <a:ext uri="{0D108BD9-81ED-4DB2-BD59-A6C34878D82A}">
                    <a16:rowId xmlns:a16="http://schemas.microsoft.com/office/drawing/2014/main" val="2593988544"/>
                  </a:ext>
                </a:extLst>
              </a:tr>
              <a:tr h="873993">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Mines</a:t>
                      </a:r>
                    </a:p>
                  </a:txBody>
                  <a:tcPr anchor="ct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Steel</a:t>
                      </a:r>
                    </a:p>
                  </a:txBody>
                  <a:tcPr anchor="ct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Agriculture &amp; Farmer welfare</a:t>
                      </a:r>
                    </a:p>
                  </a:txBody>
                  <a:tcPr anchor="ct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Fisheries, Animal Husbandry &amp; Dairying</a:t>
                      </a:r>
                    </a:p>
                  </a:txBody>
                  <a:tcPr anchor="ctr">
                    <a:solidFill>
                      <a:schemeClr val="bg1">
                        <a:lumMod val="85000"/>
                      </a:schemeClr>
                    </a:solidFill>
                  </a:tcPr>
                </a:tc>
                <a:extLst>
                  <a:ext uri="{0D108BD9-81ED-4DB2-BD59-A6C34878D82A}">
                    <a16:rowId xmlns:a16="http://schemas.microsoft.com/office/drawing/2014/main" val="3319375470"/>
                  </a:ext>
                </a:extLst>
              </a:tr>
              <a:tr h="1224742">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Tourism</a:t>
                      </a:r>
                    </a:p>
                  </a:txBody>
                  <a:tcPr anchor="ct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Commerce&amp; Industry</a:t>
                      </a:r>
                    </a:p>
                  </a:txBody>
                  <a:tcPr anchor="ct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Housing &amp; Urban Affairs</a:t>
                      </a:r>
                    </a:p>
                  </a:txBody>
                  <a:tcPr anchor="ct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NITI Aayog</a:t>
                      </a:r>
                    </a:p>
                  </a:txBody>
                  <a:tcPr anchor="ctr">
                    <a:solidFill>
                      <a:schemeClr val="bg1">
                        <a:lumMod val="85000"/>
                      </a:schemeClr>
                    </a:solidFill>
                  </a:tcPr>
                </a:tc>
                <a:extLst>
                  <a:ext uri="{0D108BD9-81ED-4DB2-BD59-A6C34878D82A}">
                    <a16:rowId xmlns:a16="http://schemas.microsoft.com/office/drawing/2014/main" val="1232313836"/>
                  </a:ext>
                </a:extLst>
              </a:tr>
            </a:tbl>
          </a:graphicData>
        </a:graphic>
      </p:graphicFrame>
      <p:graphicFrame>
        <p:nvGraphicFramePr>
          <p:cNvPr id="5" name="Table 5">
            <a:extLst>
              <a:ext uri="{FF2B5EF4-FFF2-40B4-BE49-F238E27FC236}">
                <a16:creationId xmlns:a16="http://schemas.microsoft.com/office/drawing/2014/main" id="{5E1AE437-C142-76D4-59D4-1E7F983FCDB2}"/>
              </a:ext>
            </a:extLst>
          </p:cNvPr>
          <p:cNvGraphicFramePr>
            <a:graphicFrameLocks noGrp="1"/>
          </p:cNvGraphicFramePr>
          <p:nvPr>
            <p:extLst>
              <p:ext uri="{D42A27DB-BD31-4B8C-83A1-F6EECF244321}">
                <p14:modId xmlns:p14="http://schemas.microsoft.com/office/powerpoint/2010/main" val="4060642525"/>
              </p:ext>
            </p:extLst>
          </p:nvPr>
        </p:nvGraphicFramePr>
        <p:xfrm>
          <a:off x="627951" y="5477862"/>
          <a:ext cx="11141259" cy="1124183"/>
        </p:xfrm>
        <a:graphic>
          <a:graphicData uri="http://schemas.openxmlformats.org/drawingml/2006/table">
            <a:tbl>
              <a:tblPr firstRow="1" bandRow="1">
                <a:tableStyleId>{5C22544A-7EE6-4342-B048-85BDC9FD1C3A}</a:tableStyleId>
              </a:tblPr>
              <a:tblGrid>
                <a:gridCol w="3713753">
                  <a:extLst>
                    <a:ext uri="{9D8B030D-6E8A-4147-A177-3AD203B41FA5}">
                      <a16:colId xmlns:a16="http://schemas.microsoft.com/office/drawing/2014/main" val="1879458884"/>
                    </a:ext>
                  </a:extLst>
                </a:gridCol>
                <a:gridCol w="4684306">
                  <a:extLst>
                    <a:ext uri="{9D8B030D-6E8A-4147-A177-3AD203B41FA5}">
                      <a16:colId xmlns:a16="http://schemas.microsoft.com/office/drawing/2014/main" val="2331746982"/>
                    </a:ext>
                  </a:extLst>
                </a:gridCol>
                <a:gridCol w="2743200">
                  <a:extLst>
                    <a:ext uri="{9D8B030D-6E8A-4147-A177-3AD203B41FA5}">
                      <a16:colId xmlns:a16="http://schemas.microsoft.com/office/drawing/2014/main" val="1370774873"/>
                    </a:ext>
                  </a:extLst>
                </a:gridCol>
              </a:tblGrid>
              <a:tr h="666983">
                <a:tc>
                  <a:txBody>
                    <a:bodyPr/>
                    <a:lstStyle/>
                    <a:p>
                      <a:r>
                        <a:rPr lang="en-IN" sz="2400"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Telecommunications</a:t>
                      </a:r>
                    </a:p>
                  </a:txBody>
                  <a:tcPr anchor="ctr">
                    <a:solidFill>
                      <a:schemeClr val="bg1">
                        <a:lumMod val="85000"/>
                      </a:schemeClr>
                    </a:solidFill>
                  </a:tcPr>
                </a:tc>
                <a:tc>
                  <a:txBody>
                    <a:bodyPr/>
                    <a:lstStyle/>
                    <a:p>
                      <a:r>
                        <a:rPr lang="en-IN" sz="2400"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Chemicals &amp; Petrochemicals</a:t>
                      </a:r>
                    </a:p>
                  </a:txBody>
                  <a:tcPr anchor="ctr">
                    <a:solidFill>
                      <a:schemeClr val="bg1">
                        <a:lumMod val="85000"/>
                      </a:schemeClr>
                    </a:solidFill>
                  </a:tcPr>
                </a:tc>
                <a:tc>
                  <a:txBody>
                    <a:bodyPr/>
                    <a:lstStyle/>
                    <a:p>
                      <a:r>
                        <a:rPr lang="en-IN" sz="2400"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Fertilizers</a:t>
                      </a:r>
                    </a:p>
                  </a:txBody>
                  <a:tcPr anchor="ctr">
                    <a:solidFill>
                      <a:schemeClr val="bg1">
                        <a:lumMod val="85000"/>
                      </a:schemeClr>
                    </a:solidFill>
                  </a:tcPr>
                </a:tc>
                <a:extLst>
                  <a:ext uri="{0D108BD9-81ED-4DB2-BD59-A6C34878D82A}">
                    <a16:rowId xmlns:a16="http://schemas.microsoft.com/office/drawing/2014/main" val="3610768238"/>
                  </a:ext>
                </a:extLst>
              </a:tr>
              <a:tr h="386130">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Expenditure</a:t>
                      </a:r>
                    </a:p>
                  </a:txBody>
                  <a:tcPr anchor="ct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Food &amp; PDS</a:t>
                      </a:r>
                    </a:p>
                  </a:txBody>
                  <a:tcPr anchor="ctr">
                    <a:solidFill>
                      <a:schemeClr val="bg1">
                        <a:lumMod val="85000"/>
                      </a:schemeClr>
                    </a:solidFill>
                  </a:tcPr>
                </a:tc>
                <a:tc>
                  <a:txBody>
                    <a:bodyPr/>
                    <a:lstStyle/>
                    <a:p>
                      <a:endPar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nchor="ctr">
                    <a:solidFill>
                      <a:schemeClr val="bg1">
                        <a:lumMod val="85000"/>
                      </a:schemeClr>
                    </a:solidFill>
                  </a:tcPr>
                </a:tc>
                <a:extLst>
                  <a:ext uri="{0D108BD9-81ED-4DB2-BD59-A6C34878D82A}">
                    <a16:rowId xmlns:a16="http://schemas.microsoft.com/office/drawing/2014/main" val="1893672688"/>
                  </a:ext>
                </a:extLst>
              </a:tr>
            </a:tbl>
          </a:graphicData>
        </a:graphic>
      </p:graphicFrame>
    </p:spTree>
    <p:extLst>
      <p:ext uri="{BB962C8B-B14F-4D97-AF65-F5344CB8AC3E}">
        <p14:creationId xmlns:p14="http://schemas.microsoft.com/office/powerpoint/2010/main" val="851175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8A1653-D148-9839-8BED-C745DB4AC4E4}"/>
              </a:ext>
            </a:extLst>
          </p:cNvPr>
          <p:cNvSpPr>
            <a:spLocks noGrp="1"/>
          </p:cNvSpPr>
          <p:nvPr>
            <p:ph type="title"/>
          </p:nvPr>
        </p:nvSpPr>
        <p:spPr>
          <a:xfrm>
            <a:off x="1640156" y="-83813"/>
            <a:ext cx="8911687" cy="663916"/>
          </a:xfrm>
        </p:spPr>
        <p:txBody>
          <a:bodyPr/>
          <a:lstStyle/>
          <a:p>
            <a:pPr algn="ctr"/>
            <a:r>
              <a:rPr lang="en-IN" b="1" dirty="0">
                <a:solidFill>
                  <a:srgbClr val="C00000"/>
                </a:solidFill>
                <a:latin typeface="Microsoft GothicNeo" panose="020B0500000101010101" pitchFamily="34" charset="-127"/>
                <a:ea typeface="Microsoft GothicNeo" panose="020B0500000101010101" pitchFamily="34" charset="-127"/>
                <a:cs typeface="Microsoft GothicNeo" panose="020B0500000101010101" pitchFamily="34" charset="-127"/>
              </a:rPr>
              <a:t>Formulation</a:t>
            </a:r>
          </a:p>
        </p:txBody>
      </p:sp>
      <p:sp>
        <p:nvSpPr>
          <p:cNvPr id="3" name="Content Placeholder 2">
            <a:extLst>
              <a:ext uri="{FF2B5EF4-FFF2-40B4-BE49-F238E27FC236}">
                <a16:creationId xmlns:a16="http://schemas.microsoft.com/office/drawing/2014/main" id="{8B4759CF-53FB-A9DF-5DEB-7374ADD1B534}"/>
              </a:ext>
            </a:extLst>
          </p:cNvPr>
          <p:cNvSpPr>
            <a:spLocks noGrp="1"/>
          </p:cNvSpPr>
          <p:nvPr>
            <p:ph idx="1"/>
          </p:nvPr>
        </p:nvSpPr>
        <p:spPr>
          <a:xfrm>
            <a:off x="304800" y="580103"/>
            <a:ext cx="11887200" cy="6351639"/>
          </a:xfrm>
        </p:spPr>
        <p:txBody>
          <a:bodyPr>
            <a:normAutofit lnSpcReduction="10000"/>
          </a:bodyPr>
          <a:lstStyle/>
          <a:p>
            <a:pPr algn="just"/>
            <a:r>
              <a:rPr lang="en-IN" sz="28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Logistic Division is created in Ministry of Commerce, Headed by Special Secretary</a:t>
            </a:r>
          </a:p>
          <a:p>
            <a:pPr algn="just"/>
            <a:r>
              <a:rPr lang="en-IN" sz="28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Development National Logistic Information Portal</a:t>
            </a:r>
          </a:p>
          <a:p>
            <a:pPr algn="just"/>
            <a:r>
              <a:rPr lang="en-IN" sz="28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Ministries will update regularly </a:t>
            </a:r>
          </a:p>
          <a:p>
            <a:pPr algn="just"/>
            <a:r>
              <a:rPr lang="en-IN" sz="28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Break the silos working in Ministries/Departments, start working in                co-ordination with each other under Gati Shakti Umbrella</a:t>
            </a:r>
          </a:p>
          <a:p>
            <a:pPr algn="just"/>
            <a:r>
              <a:rPr lang="en-IN" sz="28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Digital Master Plan by BISAG-N (</a:t>
            </a:r>
            <a:r>
              <a:rPr lang="en-IN" sz="2800" b="1" dirty="0" err="1">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Bhaskaracharya</a:t>
            </a:r>
            <a:r>
              <a:rPr lang="en-IN" sz="28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 National Institute for Space Applications and Geoinformatics) and GIS (Geographic Information System)</a:t>
            </a:r>
          </a:p>
          <a:p>
            <a:pPr algn="just"/>
            <a:r>
              <a:rPr lang="en-IN" sz="28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Dynamic mapping of all infrastructure projects with real time updating</a:t>
            </a:r>
          </a:p>
          <a:p>
            <a:pPr algn="just"/>
            <a:r>
              <a:rPr lang="en-IN" sz="28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Usage of satellite imaginary of ISRO and Survey of India base maps</a:t>
            </a:r>
          </a:p>
          <a:p>
            <a:pPr algn="just"/>
            <a:r>
              <a:rPr lang="en-IN" sz="28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Maps will be built on MEGHRAJ – GOI Cloud</a:t>
            </a:r>
          </a:p>
          <a:p>
            <a:endPar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endPar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p:txBody>
      </p:sp>
    </p:spTree>
    <p:extLst>
      <p:ext uri="{BB962C8B-B14F-4D97-AF65-F5344CB8AC3E}">
        <p14:creationId xmlns:p14="http://schemas.microsoft.com/office/powerpoint/2010/main" val="21293815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45585-DC31-A6C4-3DD3-49E0A82724E4}"/>
              </a:ext>
            </a:extLst>
          </p:cNvPr>
          <p:cNvSpPr>
            <a:spLocks noGrp="1"/>
          </p:cNvSpPr>
          <p:nvPr>
            <p:ph type="title"/>
          </p:nvPr>
        </p:nvSpPr>
        <p:spPr>
          <a:xfrm>
            <a:off x="2317542" y="12651"/>
            <a:ext cx="8911687" cy="648447"/>
          </a:xfrm>
        </p:spPr>
        <p:txBody>
          <a:bodyPr/>
          <a:lstStyle/>
          <a:p>
            <a:pPr algn="ctr"/>
            <a:r>
              <a:rPr lang="en-IN" b="1" dirty="0">
                <a:solidFill>
                  <a:srgbClr val="C00000"/>
                </a:solidFill>
              </a:rPr>
              <a:t>Frame work</a:t>
            </a:r>
          </a:p>
        </p:txBody>
      </p:sp>
      <p:sp>
        <p:nvSpPr>
          <p:cNvPr id="3" name="Content Placeholder 2">
            <a:extLst>
              <a:ext uri="{FF2B5EF4-FFF2-40B4-BE49-F238E27FC236}">
                <a16:creationId xmlns:a16="http://schemas.microsoft.com/office/drawing/2014/main" id="{41C1BF8C-A4B9-33F7-6EA8-396CB111A960}"/>
              </a:ext>
            </a:extLst>
          </p:cNvPr>
          <p:cNvSpPr>
            <a:spLocks noGrp="1"/>
          </p:cNvSpPr>
          <p:nvPr>
            <p:ph idx="1"/>
          </p:nvPr>
        </p:nvSpPr>
        <p:spPr>
          <a:xfrm>
            <a:off x="0" y="624425"/>
            <a:ext cx="12192000" cy="6150001"/>
          </a:xfrm>
        </p:spPr>
        <p:txBody>
          <a:bodyPr/>
          <a:lstStyle/>
          <a:p>
            <a:endParaRPr lang="en-IN" dirty="0"/>
          </a:p>
        </p:txBody>
      </p:sp>
      <p:sp>
        <p:nvSpPr>
          <p:cNvPr id="4" name="TextBox 3">
            <a:extLst>
              <a:ext uri="{FF2B5EF4-FFF2-40B4-BE49-F238E27FC236}">
                <a16:creationId xmlns:a16="http://schemas.microsoft.com/office/drawing/2014/main" id="{45120EFB-A306-C159-9554-371D6AA6D308}"/>
              </a:ext>
            </a:extLst>
          </p:cNvPr>
          <p:cNvSpPr txBox="1"/>
          <p:nvPr/>
        </p:nvSpPr>
        <p:spPr>
          <a:xfrm>
            <a:off x="243840" y="3294341"/>
            <a:ext cx="1630680" cy="95410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IN" sz="2800" b="1" dirty="0">
                <a:solidFill>
                  <a:srgbClr val="FF0066"/>
                </a:solidFill>
              </a:rPr>
              <a:t>Logistics Division</a:t>
            </a:r>
          </a:p>
        </p:txBody>
      </p:sp>
      <p:sp>
        <p:nvSpPr>
          <p:cNvPr id="5" name="TextBox 4">
            <a:extLst>
              <a:ext uri="{FF2B5EF4-FFF2-40B4-BE49-F238E27FC236}">
                <a16:creationId xmlns:a16="http://schemas.microsoft.com/office/drawing/2014/main" id="{DC11D648-30DB-FECF-951E-1F262FEE2961}"/>
              </a:ext>
            </a:extLst>
          </p:cNvPr>
          <p:cNvSpPr txBox="1"/>
          <p:nvPr/>
        </p:nvSpPr>
        <p:spPr>
          <a:xfrm>
            <a:off x="2499360" y="1302918"/>
            <a:ext cx="3330734" cy="120032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IN" sz="2400" b="1" dirty="0">
                <a:solidFill>
                  <a:schemeClr val="accent1"/>
                </a:solidFill>
              </a:rPr>
              <a:t>ESOG</a:t>
            </a:r>
            <a:r>
              <a:rPr lang="en-IN" sz="2400" dirty="0"/>
              <a:t> </a:t>
            </a:r>
          </a:p>
          <a:p>
            <a:r>
              <a:rPr lang="en-IN" sz="2400" b="1" dirty="0">
                <a:solidFill>
                  <a:srgbClr val="0000FF"/>
                </a:solidFill>
              </a:rPr>
              <a:t>Empowered Group of Secretaries</a:t>
            </a:r>
          </a:p>
        </p:txBody>
      </p:sp>
      <p:sp>
        <p:nvSpPr>
          <p:cNvPr id="6" name="TextBox 5">
            <a:extLst>
              <a:ext uri="{FF2B5EF4-FFF2-40B4-BE49-F238E27FC236}">
                <a16:creationId xmlns:a16="http://schemas.microsoft.com/office/drawing/2014/main" id="{ED3D44EF-E179-0DB1-CA69-966EF05E944B}"/>
              </a:ext>
            </a:extLst>
          </p:cNvPr>
          <p:cNvSpPr txBox="1"/>
          <p:nvPr/>
        </p:nvSpPr>
        <p:spPr>
          <a:xfrm>
            <a:off x="2545080" y="3160872"/>
            <a:ext cx="3330734" cy="120032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IN" sz="2400" b="1" dirty="0">
                <a:solidFill>
                  <a:schemeClr val="accent1"/>
                </a:solidFill>
              </a:rPr>
              <a:t>NPG</a:t>
            </a:r>
          </a:p>
          <a:p>
            <a:r>
              <a:rPr lang="en-IN" sz="2400" b="1" dirty="0">
                <a:solidFill>
                  <a:srgbClr val="0000FF"/>
                </a:solidFill>
              </a:rPr>
              <a:t>Network Planning Group</a:t>
            </a:r>
          </a:p>
        </p:txBody>
      </p:sp>
      <p:sp>
        <p:nvSpPr>
          <p:cNvPr id="7" name="TextBox 6">
            <a:extLst>
              <a:ext uri="{FF2B5EF4-FFF2-40B4-BE49-F238E27FC236}">
                <a16:creationId xmlns:a16="http://schemas.microsoft.com/office/drawing/2014/main" id="{45B6A7DF-DF29-C44D-122E-D95003D1BCC7}"/>
              </a:ext>
            </a:extLst>
          </p:cNvPr>
          <p:cNvSpPr txBox="1"/>
          <p:nvPr/>
        </p:nvSpPr>
        <p:spPr>
          <a:xfrm>
            <a:off x="2545080" y="5033246"/>
            <a:ext cx="3330734" cy="120032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IN" sz="2400" b="1" dirty="0">
                <a:solidFill>
                  <a:schemeClr val="accent1"/>
                </a:solidFill>
              </a:rPr>
              <a:t>TSU</a:t>
            </a:r>
          </a:p>
          <a:p>
            <a:r>
              <a:rPr lang="en-IN" sz="2400" b="1" dirty="0">
                <a:solidFill>
                  <a:srgbClr val="0000FF"/>
                </a:solidFill>
              </a:rPr>
              <a:t>Technical Support Unit</a:t>
            </a:r>
          </a:p>
        </p:txBody>
      </p:sp>
      <p:sp>
        <p:nvSpPr>
          <p:cNvPr id="8" name="TextBox 7">
            <a:extLst>
              <a:ext uri="{FF2B5EF4-FFF2-40B4-BE49-F238E27FC236}">
                <a16:creationId xmlns:a16="http://schemas.microsoft.com/office/drawing/2014/main" id="{33CC476F-23DF-4672-3BBA-9D24646A6FAE}"/>
              </a:ext>
            </a:extLst>
          </p:cNvPr>
          <p:cNvSpPr txBox="1"/>
          <p:nvPr/>
        </p:nvSpPr>
        <p:spPr>
          <a:xfrm>
            <a:off x="6690360" y="697359"/>
            <a:ext cx="5349240" cy="193899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IN" sz="2400" b="1" dirty="0">
                <a:solidFill>
                  <a:schemeClr val="accent6">
                    <a:lumMod val="50000"/>
                  </a:schemeClr>
                </a:solidFill>
              </a:rPr>
              <a:t>Head- Cabinet Secretary</a:t>
            </a:r>
          </a:p>
          <a:p>
            <a:r>
              <a:rPr lang="en-IN" sz="2400" b="1" dirty="0">
                <a:solidFill>
                  <a:schemeClr val="accent6">
                    <a:lumMod val="50000"/>
                  </a:schemeClr>
                </a:solidFill>
              </a:rPr>
              <a:t>Convenor – </a:t>
            </a:r>
            <a:r>
              <a:rPr lang="en-IN" sz="2400" b="1" dirty="0" err="1">
                <a:solidFill>
                  <a:schemeClr val="accent6">
                    <a:lumMod val="50000"/>
                  </a:schemeClr>
                </a:solidFill>
              </a:rPr>
              <a:t>Spl</a:t>
            </a:r>
            <a:r>
              <a:rPr lang="en-IN" sz="2400" b="1" dirty="0">
                <a:solidFill>
                  <a:schemeClr val="accent6">
                    <a:lumMod val="50000"/>
                  </a:schemeClr>
                </a:solidFill>
              </a:rPr>
              <a:t>. Sec- Logistics</a:t>
            </a:r>
          </a:p>
          <a:p>
            <a:r>
              <a:rPr lang="en-IN" sz="2400" b="1" dirty="0">
                <a:solidFill>
                  <a:schemeClr val="accent6">
                    <a:lumMod val="50000"/>
                  </a:schemeClr>
                </a:solidFill>
              </a:rPr>
              <a:t>Members – Secretaries other min. Master Plan. Requirements of various ministries</a:t>
            </a:r>
          </a:p>
        </p:txBody>
      </p:sp>
      <p:sp>
        <p:nvSpPr>
          <p:cNvPr id="9" name="TextBox 8">
            <a:extLst>
              <a:ext uri="{FF2B5EF4-FFF2-40B4-BE49-F238E27FC236}">
                <a16:creationId xmlns:a16="http://schemas.microsoft.com/office/drawing/2014/main" id="{7C493848-332A-4B43-74A8-BF7803F2517A}"/>
              </a:ext>
            </a:extLst>
          </p:cNvPr>
          <p:cNvSpPr txBox="1"/>
          <p:nvPr/>
        </p:nvSpPr>
        <p:spPr>
          <a:xfrm>
            <a:off x="6690360" y="2823999"/>
            <a:ext cx="5349240" cy="193899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IN" sz="2400" b="1" dirty="0">
                <a:solidFill>
                  <a:schemeClr val="accent6">
                    <a:lumMod val="50000"/>
                  </a:schemeClr>
                </a:solidFill>
              </a:rPr>
              <a:t>Network Planning Division from various connectivity infrastructure ministries/Depts. (Director level) Interactions with stake holders. Economic zones connectivity</a:t>
            </a:r>
          </a:p>
        </p:txBody>
      </p:sp>
      <p:sp>
        <p:nvSpPr>
          <p:cNvPr id="10" name="TextBox 9">
            <a:extLst>
              <a:ext uri="{FF2B5EF4-FFF2-40B4-BE49-F238E27FC236}">
                <a16:creationId xmlns:a16="http://schemas.microsoft.com/office/drawing/2014/main" id="{7C3F3A23-C079-20DD-E75B-12EBE09E265E}"/>
              </a:ext>
            </a:extLst>
          </p:cNvPr>
          <p:cNvSpPr txBox="1"/>
          <p:nvPr/>
        </p:nvSpPr>
        <p:spPr>
          <a:xfrm>
            <a:off x="6690360" y="4934971"/>
            <a:ext cx="5349240" cy="156966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IN" sz="2400" b="1" dirty="0">
                <a:solidFill>
                  <a:schemeClr val="accent6">
                    <a:lumMod val="50000"/>
                  </a:schemeClr>
                </a:solidFill>
              </a:rPr>
              <a:t>Logistic Division – 7 representatives from various ministries. 14 domain/subject experts with 15-20 years experience  </a:t>
            </a:r>
          </a:p>
        </p:txBody>
      </p:sp>
      <p:sp>
        <p:nvSpPr>
          <p:cNvPr id="11" name="Arrow: Down 10">
            <a:extLst>
              <a:ext uri="{FF2B5EF4-FFF2-40B4-BE49-F238E27FC236}">
                <a16:creationId xmlns:a16="http://schemas.microsoft.com/office/drawing/2014/main" id="{4FF3692E-AF2E-8544-5315-BD75A411EC16}"/>
              </a:ext>
            </a:extLst>
          </p:cNvPr>
          <p:cNvSpPr/>
          <p:nvPr/>
        </p:nvSpPr>
        <p:spPr>
          <a:xfrm>
            <a:off x="3749040" y="2625626"/>
            <a:ext cx="518160" cy="39674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 name="Arrow: Down 11">
            <a:extLst>
              <a:ext uri="{FF2B5EF4-FFF2-40B4-BE49-F238E27FC236}">
                <a16:creationId xmlns:a16="http://schemas.microsoft.com/office/drawing/2014/main" id="{C4A11D8F-DF88-C81E-7575-79D3BC262283}"/>
              </a:ext>
            </a:extLst>
          </p:cNvPr>
          <p:cNvSpPr/>
          <p:nvPr/>
        </p:nvSpPr>
        <p:spPr>
          <a:xfrm>
            <a:off x="3787140" y="4555253"/>
            <a:ext cx="498713" cy="4043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14" name="Straight Arrow Connector 13">
            <a:extLst>
              <a:ext uri="{FF2B5EF4-FFF2-40B4-BE49-F238E27FC236}">
                <a16:creationId xmlns:a16="http://schemas.microsoft.com/office/drawing/2014/main" id="{F5D56F48-39CD-7B51-C5CC-E17AD0D34179}"/>
              </a:ext>
            </a:extLst>
          </p:cNvPr>
          <p:cNvCxnSpPr/>
          <p:nvPr/>
        </p:nvCxnSpPr>
        <p:spPr>
          <a:xfrm flipV="1">
            <a:off x="1569720" y="3002280"/>
            <a:ext cx="0" cy="200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942729D1-8F2F-25B9-BFA4-0E39C4E6AA84}"/>
              </a:ext>
            </a:extLst>
          </p:cNvPr>
          <p:cNvCxnSpPr/>
          <p:nvPr/>
        </p:nvCxnSpPr>
        <p:spPr>
          <a:xfrm flipV="1">
            <a:off x="1341120" y="2087880"/>
            <a:ext cx="976422" cy="1072992"/>
          </a:xfrm>
          <a:prstGeom prst="straightConnector1">
            <a:avLst/>
          </a:prstGeom>
          <a:ln>
            <a:tailEnd type="triangle"/>
          </a:ln>
          <a:effectLst>
            <a:glow rad="228600">
              <a:schemeClr val="accent1">
                <a:satMod val="175000"/>
                <a:alpha val="40000"/>
              </a:schemeClr>
            </a:glow>
            <a:outerShdw blurRad="38100" dist="25400" dir="5400000" rotWithShape="0">
              <a:srgbClr val="000000">
                <a:alpha val="25000"/>
              </a:srgbClr>
            </a:outerShdw>
          </a:effectLst>
        </p:spPr>
        <p:style>
          <a:lnRef idx="3">
            <a:schemeClr val="accent1"/>
          </a:lnRef>
          <a:fillRef idx="0">
            <a:schemeClr val="accent1"/>
          </a:fillRef>
          <a:effectRef idx="2">
            <a:schemeClr val="accent1"/>
          </a:effectRef>
          <a:fontRef idx="minor">
            <a:schemeClr val="tx1"/>
          </a:fontRef>
        </p:style>
      </p:cxnSp>
      <p:cxnSp>
        <p:nvCxnSpPr>
          <p:cNvPr id="18" name="Straight Arrow Connector 17">
            <a:extLst>
              <a:ext uri="{FF2B5EF4-FFF2-40B4-BE49-F238E27FC236}">
                <a16:creationId xmlns:a16="http://schemas.microsoft.com/office/drawing/2014/main" id="{8D821861-793D-C866-9898-66729E2A6B96}"/>
              </a:ext>
            </a:extLst>
          </p:cNvPr>
          <p:cNvCxnSpPr/>
          <p:nvPr/>
        </p:nvCxnSpPr>
        <p:spPr>
          <a:xfrm>
            <a:off x="2042160" y="3916680"/>
            <a:ext cx="457200" cy="0"/>
          </a:xfrm>
          <a:prstGeom prst="straightConnector1">
            <a:avLst/>
          </a:prstGeom>
          <a:ln>
            <a:tailEnd type="triangle"/>
          </a:ln>
          <a:effectLst>
            <a:glow rad="228600">
              <a:schemeClr val="accent1">
                <a:satMod val="175000"/>
                <a:alpha val="40000"/>
              </a:schemeClr>
            </a:glow>
          </a:effectLst>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76F069F4-4743-F1C6-1117-31F3A8BB983C}"/>
              </a:ext>
            </a:extLst>
          </p:cNvPr>
          <p:cNvCxnSpPr/>
          <p:nvPr/>
        </p:nvCxnSpPr>
        <p:spPr>
          <a:xfrm>
            <a:off x="1332969" y="4435805"/>
            <a:ext cx="1083102" cy="1078157"/>
          </a:xfrm>
          <a:prstGeom prst="straightConnector1">
            <a:avLst/>
          </a:prstGeom>
          <a:ln>
            <a:tailEnd type="triangle"/>
          </a:ln>
          <a:effectLst>
            <a:glow rad="228600">
              <a:schemeClr val="accent1">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21" name="Arrow: Striped Right 20">
            <a:extLst>
              <a:ext uri="{FF2B5EF4-FFF2-40B4-BE49-F238E27FC236}">
                <a16:creationId xmlns:a16="http://schemas.microsoft.com/office/drawing/2014/main" id="{E491CC49-B398-7AE5-8855-8E77E3E58189}"/>
              </a:ext>
            </a:extLst>
          </p:cNvPr>
          <p:cNvSpPr/>
          <p:nvPr/>
        </p:nvSpPr>
        <p:spPr>
          <a:xfrm>
            <a:off x="5875814" y="1809812"/>
            <a:ext cx="677386" cy="278068"/>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2" name="Arrow: Right 21">
            <a:extLst>
              <a:ext uri="{FF2B5EF4-FFF2-40B4-BE49-F238E27FC236}">
                <a16:creationId xmlns:a16="http://schemas.microsoft.com/office/drawing/2014/main" id="{2BD8EE4A-03C2-41B7-1E89-6064812F55C1}"/>
              </a:ext>
            </a:extLst>
          </p:cNvPr>
          <p:cNvSpPr/>
          <p:nvPr/>
        </p:nvSpPr>
        <p:spPr>
          <a:xfrm>
            <a:off x="5921535" y="3622002"/>
            <a:ext cx="768826" cy="27806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3" name="Arrow: Right 22">
            <a:extLst>
              <a:ext uri="{FF2B5EF4-FFF2-40B4-BE49-F238E27FC236}">
                <a16:creationId xmlns:a16="http://schemas.microsoft.com/office/drawing/2014/main" id="{2027307D-F31B-6009-D471-9972B1E9FDE0}"/>
              </a:ext>
            </a:extLst>
          </p:cNvPr>
          <p:cNvSpPr/>
          <p:nvPr/>
        </p:nvSpPr>
        <p:spPr>
          <a:xfrm>
            <a:off x="5921534" y="5288280"/>
            <a:ext cx="768826" cy="40737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20771468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4C1464-16DD-559C-B16C-312572FCD989}"/>
              </a:ext>
            </a:extLst>
          </p:cNvPr>
          <p:cNvSpPr>
            <a:spLocks noGrp="1"/>
          </p:cNvSpPr>
          <p:nvPr>
            <p:ph type="title"/>
          </p:nvPr>
        </p:nvSpPr>
        <p:spPr>
          <a:xfrm>
            <a:off x="1514167" y="-93645"/>
            <a:ext cx="9970780" cy="824113"/>
          </a:xfrm>
        </p:spPr>
        <p:txBody>
          <a:bodyPr/>
          <a:lstStyle/>
          <a:p>
            <a:r>
              <a:rPr lang="en-IN" b="1" dirty="0">
                <a:solidFill>
                  <a:srgbClr val="C00000"/>
                </a:solidFill>
                <a:latin typeface="Microsoft GothicNeo" panose="020B0500000101010101" pitchFamily="34" charset="-127"/>
                <a:ea typeface="Microsoft GothicNeo" panose="020B0500000101010101" pitchFamily="34" charset="-127"/>
                <a:cs typeface="Microsoft GothicNeo" panose="020B0500000101010101" pitchFamily="34" charset="-127"/>
              </a:rPr>
              <a:t>GCT- Gati Shakti Multi Model Cargo Terminal</a:t>
            </a:r>
          </a:p>
        </p:txBody>
      </p:sp>
      <p:sp>
        <p:nvSpPr>
          <p:cNvPr id="3" name="Content Placeholder 2">
            <a:extLst>
              <a:ext uri="{FF2B5EF4-FFF2-40B4-BE49-F238E27FC236}">
                <a16:creationId xmlns:a16="http://schemas.microsoft.com/office/drawing/2014/main" id="{9C2E3171-5465-EC2C-CC68-C9F5C88E16F5}"/>
              </a:ext>
            </a:extLst>
          </p:cNvPr>
          <p:cNvSpPr>
            <a:spLocks noGrp="1"/>
          </p:cNvSpPr>
          <p:nvPr>
            <p:ph idx="1"/>
          </p:nvPr>
        </p:nvSpPr>
        <p:spPr>
          <a:xfrm>
            <a:off x="294968" y="540775"/>
            <a:ext cx="11729884" cy="6317226"/>
          </a:xfrm>
        </p:spPr>
        <p:txBody>
          <a:bodyPr>
            <a:normAutofit/>
          </a:bodyPr>
          <a:lstStyle/>
          <a:p>
            <a:pPr algn="just"/>
            <a:r>
              <a:rPr lang="en-IN" sz="36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FM Master Circular, Dt.15.12.2021</a:t>
            </a:r>
          </a:p>
          <a:p>
            <a:pPr algn="just"/>
            <a:r>
              <a:rPr lang="en-US" sz="3600" b="1" i="0" u="none" strike="noStrike" baseline="0"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To boost investment from industry in development of additional terminals for handling </a:t>
            </a:r>
            <a:r>
              <a:rPr lang="en-IN" sz="3600" b="1" i="0" u="none" strike="noStrike" baseline="0"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rail cargo</a:t>
            </a:r>
          </a:p>
          <a:p>
            <a:pPr algn="just"/>
            <a:r>
              <a:rPr lang="en-US" sz="3600" b="1" i="0" u="none" strike="noStrike" baseline="0"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To replace (and unify) the existing Private Siding/   Private Freight Terminal policy</a:t>
            </a:r>
          </a:p>
          <a:p>
            <a:pPr algn="just"/>
            <a:r>
              <a:rPr lang="en-US" sz="36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All new, under-construction/under-approval Private sidings or PFTs</a:t>
            </a:r>
          </a:p>
          <a:p>
            <a:pPr algn="just"/>
            <a:r>
              <a:rPr lang="en-US" sz="3600" b="1" i="0" u="none" strike="noStrike" baseline="0"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Existing </a:t>
            </a:r>
            <a:r>
              <a:rPr lang="en-US" sz="36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Terminal can migrate by clearing all dues, withdrawal of all pending arbitration/court cases, if any</a:t>
            </a:r>
            <a:endParaRPr lang="en-US" sz="3600" b="1" i="0" u="none" strike="noStrike" baseline="0"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pPr algn="l"/>
            <a:endParaRPr lang="en-US" sz="1800" b="1" i="0" u="none" strike="noStrike" baseline="0"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endParaRPr lang="en-IN" dirty="0"/>
          </a:p>
          <a:p>
            <a:endParaRPr lang="en-IN" dirty="0"/>
          </a:p>
        </p:txBody>
      </p:sp>
    </p:spTree>
    <p:extLst>
      <p:ext uri="{BB962C8B-B14F-4D97-AF65-F5344CB8AC3E}">
        <p14:creationId xmlns:p14="http://schemas.microsoft.com/office/powerpoint/2010/main" val="372121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BDC69-9332-1189-A266-CE28CAA2A19F}"/>
              </a:ext>
            </a:extLst>
          </p:cNvPr>
          <p:cNvSpPr>
            <a:spLocks noGrp="1"/>
          </p:cNvSpPr>
          <p:nvPr>
            <p:ph type="title"/>
          </p:nvPr>
        </p:nvSpPr>
        <p:spPr>
          <a:xfrm>
            <a:off x="2612590" y="27085"/>
            <a:ext cx="8911687" cy="778799"/>
          </a:xfrm>
        </p:spPr>
        <p:txBody>
          <a:bodyPr/>
          <a:lstStyle/>
          <a:p>
            <a:pPr algn="ctr"/>
            <a:r>
              <a:rPr lang="en-IN" b="1" dirty="0">
                <a:solidFill>
                  <a:srgbClr val="C00000"/>
                </a:solidFill>
                <a:latin typeface="Microsoft GothicNeo" panose="020B0500000101010101" pitchFamily="34" charset="-127"/>
                <a:ea typeface="Microsoft GothicNeo" panose="020B0500000101010101" pitchFamily="34" charset="-127"/>
                <a:cs typeface="Microsoft GothicNeo" panose="020B0500000101010101" pitchFamily="34" charset="-127"/>
              </a:rPr>
              <a:t>GCT proposed/identified</a:t>
            </a:r>
          </a:p>
        </p:txBody>
      </p:sp>
      <p:sp>
        <p:nvSpPr>
          <p:cNvPr id="3" name="Content Placeholder 2">
            <a:extLst>
              <a:ext uri="{FF2B5EF4-FFF2-40B4-BE49-F238E27FC236}">
                <a16:creationId xmlns:a16="http://schemas.microsoft.com/office/drawing/2014/main" id="{7FAA46EC-0551-7311-4F34-F7D293E9197F}"/>
              </a:ext>
            </a:extLst>
          </p:cNvPr>
          <p:cNvSpPr>
            <a:spLocks noGrp="1"/>
          </p:cNvSpPr>
          <p:nvPr>
            <p:ph idx="1"/>
          </p:nvPr>
        </p:nvSpPr>
        <p:spPr>
          <a:xfrm>
            <a:off x="144379" y="684854"/>
            <a:ext cx="12047621" cy="5911222"/>
          </a:xfrm>
        </p:spPr>
        <p: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             Target 100 in 3 years – So far commissioned – 6 – Proposed – 74</a:t>
            </a:r>
          </a:p>
          <a:p>
            <a:pPr marL="0" indent="0">
              <a:buNone/>
            </a:pPr>
            <a:endParaRPr lang="en-IN" dirty="0"/>
          </a:p>
        </p:txBody>
      </p:sp>
      <p:graphicFrame>
        <p:nvGraphicFramePr>
          <p:cNvPr id="4" name="Table 4">
            <a:extLst>
              <a:ext uri="{FF2B5EF4-FFF2-40B4-BE49-F238E27FC236}">
                <a16:creationId xmlns:a16="http://schemas.microsoft.com/office/drawing/2014/main" id="{A6097D40-BA81-6A0C-00C6-FC5AE6C59120}"/>
              </a:ext>
            </a:extLst>
          </p:cNvPr>
          <p:cNvGraphicFramePr>
            <a:graphicFrameLocks noGrp="1"/>
          </p:cNvGraphicFramePr>
          <p:nvPr>
            <p:extLst>
              <p:ext uri="{D42A27DB-BD31-4B8C-83A1-F6EECF244321}">
                <p14:modId xmlns:p14="http://schemas.microsoft.com/office/powerpoint/2010/main" val="1354588196"/>
              </p:ext>
            </p:extLst>
          </p:nvPr>
        </p:nvGraphicFramePr>
        <p:xfrm>
          <a:off x="196645" y="1443788"/>
          <a:ext cx="11995354" cy="4486282"/>
        </p:xfrm>
        <a:graphic>
          <a:graphicData uri="http://schemas.openxmlformats.org/drawingml/2006/table">
            <a:tbl>
              <a:tblPr firstRow="1" bandRow="1">
                <a:tableStyleId>{5C22544A-7EE6-4342-B048-85BDC9FD1C3A}</a:tableStyleId>
              </a:tblPr>
              <a:tblGrid>
                <a:gridCol w="3106994">
                  <a:extLst>
                    <a:ext uri="{9D8B030D-6E8A-4147-A177-3AD203B41FA5}">
                      <a16:colId xmlns:a16="http://schemas.microsoft.com/office/drawing/2014/main" val="130467584"/>
                    </a:ext>
                  </a:extLst>
                </a:gridCol>
                <a:gridCol w="2664542">
                  <a:extLst>
                    <a:ext uri="{9D8B030D-6E8A-4147-A177-3AD203B41FA5}">
                      <a16:colId xmlns:a16="http://schemas.microsoft.com/office/drawing/2014/main" val="1093605635"/>
                    </a:ext>
                  </a:extLst>
                </a:gridCol>
                <a:gridCol w="3211913">
                  <a:extLst>
                    <a:ext uri="{9D8B030D-6E8A-4147-A177-3AD203B41FA5}">
                      <a16:colId xmlns:a16="http://schemas.microsoft.com/office/drawing/2014/main" val="1375711056"/>
                    </a:ext>
                  </a:extLst>
                </a:gridCol>
                <a:gridCol w="3011905">
                  <a:extLst>
                    <a:ext uri="{9D8B030D-6E8A-4147-A177-3AD203B41FA5}">
                      <a16:colId xmlns:a16="http://schemas.microsoft.com/office/drawing/2014/main" val="2977142052"/>
                    </a:ext>
                  </a:extLst>
                </a:gridCol>
              </a:tblGrid>
              <a:tr h="856960">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Andhra Pradesh – 4</a:t>
                      </a:r>
                    </a:p>
                  </a:txBody>
                  <a:tcP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Assam -2</a:t>
                      </a:r>
                    </a:p>
                  </a:txBody>
                  <a:tcP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Bihar – 8</a:t>
                      </a:r>
                    </a:p>
                  </a:txBody>
                  <a:tcPr>
                    <a:solidFill>
                      <a:schemeClr val="bg1">
                        <a:lumMod val="85000"/>
                      </a:schemeClr>
                    </a:solidFill>
                  </a:tcPr>
                </a:tc>
                <a:tc>
                  <a:txBody>
                    <a:bodyPr/>
                    <a:lstStyle/>
                    <a:p>
                      <a:r>
                        <a:rPr lang="en-IN" sz="2400" b="1" dirty="0" err="1">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Chattisgarh</a:t>
                      </a:r>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 – 1</a:t>
                      </a:r>
                    </a:p>
                  </a:txBody>
                  <a:tcPr>
                    <a:solidFill>
                      <a:schemeClr val="bg1">
                        <a:lumMod val="85000"/>
                      </a:schemeClr>
                    </a:solidFill>
                  </a:tcPr>
                </a:tc>
                <a:extLst>
                  <a:ext uri="{0D108BD9-81ED-4DB2-BD59-A6C34878D82A}">
                    <a16:rowId xmlns:a16="http://schemas.microsoft.com/office/drawing/2014/main" val="1143158482"/>
                  </a:ext>
                </a:extLst>
              </a:tr>
              <a:tr h="754270">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Delhi – 1</a:t>
                      </a:r>
                    </a:p>
                  </a:txBody>
                  <a:tcP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Gujarat – 3</a:t>
                      </a:r>
                    </a:p>
                  </a:txBody>
                  <a:tcP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Haryana – 2</a:t>
                      </a:r>
                    </a:p>
                  </a:txBody>
                  <a:tcP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Jharkhand – 4</a:t>
                      </a:r>
                    </a:p>
                  </a:txBody>
                  <a:tcPr>
                    <a:solidFill>
                      <a:schemeClr val="bg1">
                        <a:lumMod val="85000"/>
                      </a:schemeClr>
                    </a:solidFill>
                  </a:tcPr>
                </a:tc>
                <a:extLst>
                  <a:ext uri="{0D108BD9-81ED-4DB2-BD59-A6C34878D82A}">
                    <a16:rowId xmlns:a16="http://schemas.microsoft.com/office/drawing/2014/main" val="3739659977"/>
                  </a:ext>
                </a:extLst>
              </a:tr>
              <a:tr h="818892">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Karnataka – 3</a:t>
                      </a:r>
                    </a:p>
                  </a:txBody>
                  <a:tcP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Kerala – 1</a:t>
                      </a:r>
                    </a:p>
                  </a:txBody>
                  <a:tcP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Madhya Pradesh – 1</a:t>
                      </a:r>
                    </a:p>
                  </a:txBody>
                  <a:tcP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Maharashtra – 11</a:t>
                      </a:r>
                    </a:p>
                  </a:txBody>
                  <a:tcPr>
                    <a:solidFill>
                      <a:schemeClr val="bg1">
                        <a:lumMod val="85000"/>
                      </a:schemeClr>
                    </a:solidFill>
                  </a:tcPr>
                </a:tc>
                <a:extLst>
                  <a:ext uri="{0D108BD9-81ED-4DB2-BD59-A6C34878D82A}">
                    <a16:rowId xmlns:a16="http://schemas.microsoft.com/office/drawing/2014/main" val="1124854657"/>
                  </a:ext>
                </a:extLst>
              </a:tr>
              <a:tr h="754270">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Odisha – 4</a:t>
                      </a:r>
                    </a:p>
                  </a:txBody>
                  <a:tcP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Punjab – 6</a:t>
                      </a:r>
                    </a:p>
                  </a:txBody>
                  <a:tcP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Tamil Nadu – 3</a:t>
                      </a:r>
                    </a:p>
                  </a:txBody>
                  <a:tcP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Telangana -5</a:t>
                      </a:r>
                    </a:p>
                  </a:txBody>
                  <a:tcPr>
                    <a:solidFill>
                      <a:schemeClr val="bg1">
                        <a:lumMod val="85000"/>
                      </a:schemeClr>
                    </a:solidFill>
                  </a:tcPr>
                </a:tc>
                <a:extLst>
                  <a:ext uri="{0D108BD9-81ED-4DB2-BD59-A6C34878D82A}">
                    <a16:rowId xmlns:a16="http://schemas.microsoft.com/office/drawing/2014/main" val="3601384026"/>
                  </a:ext>
                </a:extLst>
              </a:tr>
              <a:tr h="1301890">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Uttar Pradesh – 10</a:t>
                      </a:r>
                    </a:p>
                  </a:txBody>
                  <a:tcP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Uttarakhand – 1</a:t>
                      </a:r>
                    </a:p>
                  </a:txBody>
                  <a:tcP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West Bengal - 4</a:t>
                      </a:r>
                    </a:p>
                  </a:txBody>
                  <a:tcPr>
                    <a:solidFill>
                      <a:schemeClr val="bg1">
                        <a:lumMod val="85000"/>
                      </a:schemeClr>
                    </a:solidFill>
                  </a:tcPr>
                </a:tc>
                <a:tc>
                  <a:txBody>
                    <a:bodyPr/>
                    <a:lstStyle/>
                    <a:p>
                      <a:endPar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txBody>
                  <a:tcPr>
                    <a:solidFill>
                      <a:schemeClr val="bg1">
                        <a:lumMod val="85000"/>
                      </a:schemeClr>
                    </a:solidFill>
                  </a:tcPr>
                </a:tc>
                <a:extLst>
                  <a:ext uri="{0D108BD9-81ED-4DB2-BD59-A6C34878D82A}">
                    <a16:rowId xmlns:a16="http://schemas.microsoft.com/office/drawing/2014/main" val="281258096"/>
                  </a:ext>
                </a:extLst>
              </a:tr>
            </a:tbl>
          </a:graphicData>
        </a:graphic>
      </p:graphicFrame>
    </p:spTree>
    <p:extLst>
      <p:ext uri="{BB962C8B-B14F-4D97-AF65-F5344CB8AC3E}">
        <p14:creationId xmlns:p14="http://schemas.microsoft.com/office/powerpoint/2010/main" val="2874107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8CCD0-F165-F478-EF5A-EF1A3A476028}"/>
              </a:ext>
            </a:extLst>
          </p:cNvPr>
          <p:cNvSpPr>
            <a:spLocks noGrp="1"/>
          </p:cNvSpPr>
          <p:nvPr>
            <p:ph type="title"/>
          </p:nvPr>
        </p:nvSpPr>
        <p:spPr>
          <a:xfrm>
            <a:off x="2592925" y="93168"/>
            <a:ext cx="8911687" cy="634419"/>
          </a:xfrm>
        </p:spPr>
        <p:txBody>
          <a:bodyPr>
            <a:normAutofit fontScale="90000"/>
          </a:bodyPr>
          <a:lstStyle/>
          <a:p>
            <a:pPr algn="ctr"/>
            <a:r>
              <a:rPr lang="en-IN" b="1" dirty="0">
                <a:solidFill>
                  <a:srgbClr val="C00000"/>
                </a:solidFill>
                <a:latin typeface="Microsoft GothicNeo" panose="020B0500000101010101" pitchFamily="34" charset="-127"/>
                <a:ea typeface="Microsoft GothicNeo" panose="020B0500000101010101" pitchFamily="34" charset="-127"/>
                <a:cs typeface="Microsoft GothicNeo" panose="020B0500000101010101" pitchFamily="34" charset="-127"/>
              </a:rPr>
              <a:t>GCT - SCR</a:t>
            </a:r>
          </a:p>
        </p:txBody>
      </p:sp>
      <p:sp>
        <p:nvSpPr>
          <p:cNvPr id="3" name="Content Placeholder 2">
            <a:extLst>
              <a:ext uri="{FF2B5EF4-FFF2-40B4-BE49-F238E27FC236}">
                <a16:creationId xmlns:a16="http://schemas.microsoft.com/office/drawing/2014/main" id="{B24F322C-C55C-6ECA-13F9-2BBFCACEF427}"/>
              </a:ext>
            </a:extLst>
          </p:cNvPr>
          <p:cNvSpPr>
            <a:spLocks noGrp="1"/>
          </p:cNvSpPr>
          <p:nvPr>
            <p:ph idx="1"/>
          </p:nvPr>
        </p:nvSpPr>
        <p:spPr>
          <a:xfrm>
            <a:off x="1376517" y="796413"/>
            <a:ext cx="10687664" cy="5567516"/>
          </a:xfrm>
        </p:spPr>
        <p:txBody>
          <a:bodyPr/>
          <a:lstStyle/>
          <a:p>
            <a:r>
              <a:rPr lang="en-IN" sz="28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Commissioned – Indian Oil siding/ </a:t>
            </a:r>
            <a:r>
              <a:rPr lang="en-IN" sz="2800" b="1" dirty="0" err="1">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Nakkanadoddi</a:t>
            </a:r>
            <a:r>
              <a:rPr lang="en-IN" sz="28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 GTL </a:t>
            </a:r>
            <a:r>
              <a:rPr lang="en-IN" sz="2800" b="1" dirty="0" err="1">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Divn</a:t>
            </a:r>
            <a:endParaRPr lang="en-IN" sz="28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r>
              <a:rPr lang="en-IN" sz="28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In progress</a:t>
            </a:r>
          </a:p>
          <a:p>
            <a:pPr marL="0" indent="0">
              <a:buNone/>
            </a:pPr>
            <a:endParaRPr lang="en-IN" sz="28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endParaRPr>
          </a:p>
          <a:p>
            <a:endParaRPr lang="en-IN" dirty="0"/>
          </a:p>
          <a:p>
            <a:endParaRPr lang="en-IN" dirty="0"/>
          </a:p>
          <a:p>
            <a:endParaRPr lang="en-IN" dirty="0"/>
          </a:p>
          <a:p>
            <a:endParaRPr lang="en-IN" dirty="0"/>
          </a:p>
          <a:p>
            <a:endParaRPr lang="en-IN" dirty="0"/>
          </a:p>
          <a:p>
            <a:endParaRPr lang="en-IN" dirty="0"/>
          </a:p>
          <a:p>
            <a:endParaRPr lang="en-IN" dirty="0"/>
          </a:p>
          <a:p>
            <a:r>
              <a:rPr lang="en-IN" sz="28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MIGRATION – APCN/NKD</a:t>
            </a:r>
          </a:p>
        </p:txBody>
      </p:sp>
      <p:graphicFrame>
        <p:nvGraphicFramePr>
          <p:cNvPr id="4" name="Table 4">
            <a:extLst>
              <a:ext uri="{FF2B5EF4-FFF2-40B4-BE49-F238E27FC236}">
                <a16:creationId xmlns:a16="http://schemas.microsoft.com/office/drawing/2014/main" id="{DC1A091C-BB88-043C-78BE-E472AB4CB75F}"/>
              </a:ext>
            </a:extLst>
          </p:cNvPr>
          <p:cNvGraphicFramePr>
            <a:graphicFrameLocks noGrp="1"/>
          </p:cNvGraphicFramePr>
          <p:nvPr>
            <p:extLst>
              <p:ext uri="{D42A27DB-BD31-4B8C-83A1-F6EECF244321}">
                <p14:modId xmlns:p14="http://schemas.microsoft.com/office/powerpoint/2010/main" val="191927998"/>
              </p:ext>
            </p:extLst>
          </p:nvPr>
        </p:nvGraphicFramePr>
        <p:xfrm>
          <a:off x="1484672" y="1858296"/>
          <a:ext cx="10314038" cy="3382296"/>
        </p:xfrm>
        <a:graphic>
          <a:graphicData uri="http://schemas.openxmlformats.org/drawingml/2006/table">
            <a:tbl>
              <a:tblPr firstRow="1" bandRow="1">
                <a:tableStyleId>{5C22544A-7EE6-4342-B048-85BDC9FD1C3A}</a:tableStyleId>
              </a:tblPr>
              <a:tblGrid>
                <a:gridCol w="3435818">
                  <a:extLst>
                    <a:ext uri="{9D8B030D-6E8A-4147-A177-3AD203B41FA5}">
                      <a16:colId xmlns:a16="http://schemas.microsoft.com/office/drawing/2014/main" val="2508999475"/>
                    </a:ext>
                  </a:extLst>
                </a:gridCol>
                <a:gridCol w="3439110">
                  <a:extLst>
                    <a:ext uri="{9D8B030D-6E8A-4147-A177-3AD203B41FA5}">
                      <a16:colId xmlns:a16="http://schemas.microsoft.com/office/drawing/2014/main" val="1451924157"/>
                    </a:ext>
                  </a:extLst>
                </a:gridCol>
                <a:gridCol w="3439110">
                  <a:extLst>
                    <a:ext uri="{9D8B030D-6E8A-4147-A177-3AD203B41FA5}">
                      <a16:colId xmlns:a16="http://schemas.microsoft.com/office/drawing/2014/main" val="1421322675"/>
                    </a:ext>
                  </a:extLst>
                </a:gridCol>
              </a:tblGrid>
              <a:tr h="1259083">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NTPC/ RDM – 30.11.22</a:t>
                      </a:r>
                    </a:p>
                  </a:txBody>
                  <a:tcPr anchor="ct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RANI &amp; OTHERS/STBD-15.07.22</a:t>
                      </a:r>
                    </a:p>
                  </a:txBody>
                  <a:tcPr anchor="ct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BTPS/MUGR – 31.03.23</a:t>
                      </a:r>
                    </a:p>
                  </a:txBody>
                  <a:tcPr anchor="ctr">
                    <a:solidFill>
                      <a:schemeClr val="bg1">
                        <a:lumMod val="85000"/>
                      </a:schemeClr>
                    </a:solidFill>
                  </a:tcPr>
                </a:tc>
                <a:extLst>
                  <a:ext uri="{0D108BD9-81ED-4DB2-BD59-A6C34878D82A}">
                    <a16:rowId xmlns:a16="http://schemas.microsoft.com/office/drawing/2014/main" val="1856526383"/>
                  </a:ext>
                </a:extLst>
              </a:tr>
              <a:tr h="1148888">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JVR-OC/SATHUPALLI – 30.09.22/ Comm May</a:t>
                      </a:r>
                    </a:p>
                  </a:txBody>
                  <a:tcPr anchor="ct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DALMIA CEMENTS – MQR-SEM – LAND</a:t>
                      </a:r>
                    </a:p>
                  </a:txBody>
                  <a:tcPr anchor="ct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SREE CEMENT/SUH – DRAWINGS APPROVED</a:t>
                      </a:r>
                    </a:p>
                  </a:txBody>
                  <a:tcPr anchor="ctr">
                    <a:solidFill>
                      <a:schemeClr val="bg1">
                        <a:lumMod val="85000"/>
                      </a:schemeClr>
                    </a:solidFill>
                  </a:tcPr>
                </a:tc>
                <a:extLst>
                  <a:ext uri="{0D108BD9-81ED-4DB2-BD59-A6C34878D82A}">
                    <a16:rowId xmlns:a16="http://schemas.microsoft.com/office/drawing/2014/main" val="3943043774"/>
                  </a:ext>
                </a:extLst>
              </a:tr>
              <a:tr h="974325">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VARALAXMI/OPL- IPA</a:t>
                      </a:r>
                    </a:p>
                  </a:txBody>
                  <a:tcPr anchor="ct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MEDHA/NPL – IPA</a:t>
                      </a:r>
                    </a:p>
                  </a:txBody>
                  <a:tcPr anchor="ctr">
                    <a:solidFill>
                      <a:schemeClr val="bg1">
                        <a:lumMod val="85000"/>
                      </a:schemeClr>
                    </a:solidFill>
                  </a:tcPr>
                </a:tc>
                <a:tc>
                  <a:txBody>
                    <a:bodyPr/>
                    <a:lstStyle/>
                    <a:p>
                      <a:r>
                        <a:rPr lang="en-IN" sz="2400" b="1" dirty="0">
                          <a:solidFill>
                            <a:srgbClr val="0000FF"/>
                          </a:solidFill>
                          <a:latin typeface="Microsoft GothicNeo" panose="020B0500000101010101" pitchFamily="34" charset="-127"/>
                          <a:ea typeface="Microsoft GothicNeo" panose="020B0500000101010101" pitchFamily="34" charset="-127"/>
                          <a:cs typeface="Microsoft GothicNeo" panose="020B0500000101010101" pitchFamily="34" charset="-127"/>
                        </a:rPr>
                        <a:t>RAMCO/JPTN - DPR</a:t>
                      </a:r>
                    </a:p>
                  </a:txBody>
                  <a:tcPr anchor="ctr">
                    <a:solidFill>
                      <a:schemeClr val="bg1">
                        <a:lumMod val="85000"/>
                      </a:schemeClr>
                    </a:solidFill>
                  </a:tcPr>
                </a:tc>
                <a:extLst>
                  <a:ext uri="{0D108BD9-81ED-4DB2-BD59-A6C34878D82A}">
                    <a16:rowId xmlns:a16="http://schemas.microsoft.com/office/drawing/2014/main" val="1775246769"/>
                  </a:ext>
                </a:extLst>
              </a:tr>
            </a:tbl>
          </a:graphicData>
        </a:graphic>
      </p:graphicFrame>
    </p:spTree>
    <p:extLst>
      <p:ext uri="{BB962C8B-B14F-4D97-AF65-F5344CB8AC3E}">
        <p14:creationId xmlns:p14="http://schemas.microsoft.com/office/powerpoint/2010/main" val="151106006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TM02892315[[fn=Wisp]]</Template>
  <TotalTime>589</TotalTime>
  <Words>1301</Words>
  <Application>Microsoft Office PowerPoint</Application>
  <PresentationFormat>Widescreen</PresentationFormat>
  <Paragraphs>258</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Microsoft GothicNeo</vt:lpstr>
      <vt:lpstr>Arial</vt:lpstr>
      <vt:lpstr>Century Gothic</vt:lpstr>
      <vt:lpstr>CIDFont+F1</vt:lpstr>
      <vt:lpstr>Wingdings 3</vt:lpstr>
      <vt:lpstr>Wisp</vt:lpstr>
      <vt:lpstr>PowerPoint Presentation</vt:lpstr>
      <vt:lpstr>Gati Shakti - National Master Plan</vt:lpstr>
      <vt:lpstr>Growth Engines</vt:lpstr>
      <vt:lpstr>Stake Holders</vt:lpstr>
      <vt:lpstr>Formulation</vt:lpstr>
      <vt:lpstr>Frame work</vt:lpstr>
      <vt:lpstr>GCT- Gati Shakti Multi Model Cargo Terminal</vt:lpstr>
      <vt:lpstr>GCT proposed/identified</vt:lpstr>
      <vt:lpstr>GCT - SCR</vt:lpstr>
      <vt:lpstr>Differences </vt:lpstr>
      <vt:lpstr>Differences </vt:lpstr>
      <vt:lpstr>Differences </vt:lpstr>
      <vt:lpstr>Committee</vt:lpstr>
      <vt:lpstr>Process</vt:lpstr>
      <vt:lpstr>GCT  - Advantages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Venkateshwarlu Konga</dc:creator>
  <cp:lastModifiedBy>Venkateshwarlu Konga</cp:lastModifiedBy>
  <cp:revision>11</cp:revision>
  <dcterms:created xsi:type="dcterms:W3CDTF">2022-05-16T15:49:10Z</dcterms:created>
  <dcterms:modified xsi:type="dcterms:W3CDTF">2022-07-03T04:36:40Z</dcterms:modified>
</cp:coreProperties>
</file>