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256" r:id="rId3"/>
    <p:sldId id="335" r:id="rId4"/>
    <p:sldId id="336" r:id="rId5"/>
    <p:sldId id="333" r:id="rId6"/>
    <p:sldId id="326" r:id="rId7"/>
    <p:sldId id="297" r:id="rId8"/>
    <p:sldId id="325" r:id="rId9"/>
    <p:sldId id="262" r:id="rId10"/>
    <p:sldId id="328" r:id="rId11"/>
    <p:sldId id="329" r:id="rId12"/>
    <p:sldId id="271" r:id="rId13"/>
    <p:sldId id="272" r:id="rId14"/>
    <p:sldId id="273" r:id="rId15"/>
    <p:sldId id="274" r:id="rId16"/>
    <p:sldId id="306" r:id="rId17"/>
    <p:sldId id="307" r:id="rId18"/>
    <p:sldId id="499" r:id="rId19"/>
    <p:sldId id="341" r:id="rId20"/>
    <p:sldId id="320" r:id="rId21"/>
    <p:sldId id="298" r:id="rId22"/>
    <p:sldId id="279" r:id="rId23"/>
    <p:sldId id="343" r:id="rId24"/>
    <p:sldId id="288" r:id="rId25"/>
    <p:sldId id="310" r:id="rId26"/>
    <p:sldId id="321" r:id="rId27"/>
    <p:sldId id="311" r:id="rId28"/>
    <p:sldId id="501" r:id="rId29"/>
    <p:sldId id="503" r:id="rId30"/>
    <p:sldId id="502" r:id="rId31"/>
    <p:sldId id="500" r:id="rId32"/>
    <p:sldId id="492" r:id="rId33"/>
    <p:sldId id="494" r:id="rId34"/>
    <p:sldId id="436" r:id="rId35"/>
    <p:sldId id="388" r:id="rId36"/>
    <p:sldId id="495" r:id="rId37"/>
    <p:sldId id="301" r:id="rId38"/>
    <p:sldId id="434" r:id="rId39"/>
    <p:sldId id="428" r:id="rId40"/>
    <p:sldId id="433" r:id="rId41"/>
    <p:sldId id="289" r:id="rId42"/>
    <p:sldId id="3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CE140-3DAB-47F9-A21E-05B8B5C144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02B1B947-D3C4-4D45-BB3B-35C8CCF1B785}">
      <dgm:prSet phldrT="[Text]" custT="1"/>
      <dgm:spPr/>
      <dgm:t>
        <a:bodyPr/>
        <a:lstStyle/>
        <a:p>
          <a:r>
            <a:rPr lang="en-IN" sz="4800" b="1" dirty="0">
              <a:solidFill>
                <a:srgbClr val="CC00FF"/>
              </a:solidFill>
            </a:rPr>
            <a:t>FOIS</a:t>
          </a:r>
        </a:p>
        <a:p>
          <a:endParaRPr lang="en-IN" sz="2100" dirty="0"/>
        </a:p>
      </dgm:t>
    </dgm:pt>
    <dgm:pt modelId="{E44062C5-AD87-4ADF-A2CE-11527E384984}" type="parTrans" cxnId="{07A7C2B0-F442-4729-BDC1-2014B35B09EB}">
      <dgm:prSet/>
      <dgm:spPr/>
      <dgm:t>
        <a:bodyPr/>
        <a:lstStyle/>
        <a:p>
          <a:endParaRPr lang="en-IN"/>
        </a:p>
      </dgm:t>
    </dgm:pt>
    <dgm:pt modelId="{8793200B-2B72-4A4D-B4AD-7F01F154A7E7}" type="sibTrans" cxnId="{07A7C2B0-F442-4729-BDC1-2014B35B09EB}">
      <dgm:prSet/>
      <dgm:spPr/>
      <dgm:t>
        <a:bodyPr/>
        <a:lstStyle/>
        <a:p>
          <a:endParaRPr lang="en-IN"/>
        </a:p>
      </dgm:t>
    </dgm:pt>
    <dgm:pt modelId="{060BA7E9-2790-4658-AB66-32029A1BE2EC}">
      <dgm:prSet phldrT="[Text]" custT="1"/>
      <dgm:spPr/>
      <dgm:t>
        <a:bodyPr/>
        <a:lstStyle/>
        <a:p>
          <a:r>
            <a:rPr lang="en-IN" sz="4800" b="1" dirty="0">
              <a:solidFill>
                <a:srgbClr val="7030A0"/>
              </a:solidFill>
            </a:rPr>
            <a:t>RMS</a:t>
          </a:r>
        </a:p>
        <a:p>
          <a:r>
            <a:rPr lang="en-IN" sz="4000" b="1" dirty="0">
              <a:solidFill>
                <a:srgbClr val="FF0000"/>
              </a:solidFill>
            </a:rPr>
            <a:t>Rake Management System</a:t>
          </a:r>
        </a:p>
      </dgm:t>
    </dgm:pt>
    <dgm:pt modelId="{4D0070AE-2BEA-4421-A8FF-A9021C263CBA}" type="parTrans" cxnId="{03A312E4-A8CE-498F-8F2E-D2B6248796CC}">
      <dgm:prSet/>
      <dgm:spPr/>
      <dgm:t>
        <a:bodyPr/>
        <a:lstStyle/>
        <a:p>
          <a:endParaRPr lang="en-IN"/>
        </a:p>
      </dgm:t>
    </dgm:pt>
    <dgm:pt modelId="{CD3237F0-3B58-41F7-967F-E593AB4E37AB}" type="sibTrans" cxnId="{03A312E4-A8CE-498F-8F2E-D2B6248796CC}">
      <dgm:prSet/>
      <dgm:spPr/>
      <dgm:t>
        <a:bodyPr/>
        <a:lstStyle/>
        <a:p>
          <a:endParaRPr lang="en-IN"/>
        </a:p>
      </dgm:t>
    </dgm:pt>
    <dgm:pt modelId="{B44C1460-2DF9-4F22-849F-CD14564C2048}">
      <dgm:prSet phldrT="[Text]" custT="1"/>
      <dgm:spPr/>
      <dgm:t>
        <a:bodyPr/>
        <a:lstStyle/>
        <a:p>
          <a:r>
            <a:rPr lang="en-IN" sz="4800" b="1" dirty="0">
              <a:solidFill>
                <a:srgbClr val="7030A0"/>
              </a:solidFill>
            </a:rPr>
            <a:t>TMS</a:t>
          </a:r>
        </a:p>
        <a:p>
          <a:r>
            <a:rPr lang="en-IN" sz="4000" b="1" dirty="0">
              <a:solidFill>
                <a:srgbClr val="FF0000"/>
              </a:solidFill>
            </a:rPr>
            <a:t>Terminal Management System</a:t>
          </a:r>
        </a:p>
      </dgm:t>
    </dgm:pt>
    <dgm:pt modelId="{8E2A9B7C-871F-4696-BDA7-35CB862C5157}" type="parTrans" cxnId="{3164F53F-B023-4FE8-A98C-4092FBF72DFE}">
      <dgm:prSet/>
      <dgm:spPr/>
      <dgm:t>
        <a:bodyPr/>
        <a:lstStyle/>
        <a:p>
          <a:endParaRPr lang="en-IN"/>
        </a:p>
      </dgm:t>
    </dgm:pt>
    <dgm:pt modelId="{DA75AC43-72D6-459E-A13E-328110A3B43F}" type="sibTrans" cxnId="{3164F53F-B023-4FE8-A98C-4092FBF72DFE}">
      <dgm:prSet/>
      <dgm:spPr/>
      <dgm:t>
        <a:bodyPr/>
        <a:lstStyle/>
        <a:p>
          <a:endParaRPr lang="en-IN"/>
        </a:p>
      </dgm:t>
    </dgm:pt>
    <dgm:pt modelId="{1A388FF8-15D8-4FD0-84F3-2D9F42CA7114}" type="pres">
      <dgm:prSet presAssocID="{0F2CE140-3DAB-47F9-A21E-05B8B5C144EA}" presName="hierChild1" presStyleCnt="0">
        <dgm:presLayoutVars>
          <dgm:chPref val="1"/>
          <dgm:dir/>
          <dgm:animOne val="branch"/>
          <dgm:animLvl val="lvl"/>
          <dgm:resizeHandles/>
        </dgm:presLayoutVars>
      </dgm:prSet>
      <dgm:spPr/>
    </dgm:pt>
    <dgm:pt modelId="{78865005-CA66-43BE-B700-CA0DA982E4C7}" type="pres">
      <dgm:prSet presAssocID="{02B1B947-D3C4-4D45-BB3B-35C8CCF1B785}" presName="hierRoot1" presStyleCnt="0"/>
      <dgm:spPr/>
    </dgm:pt>
    <dgm:pt modelId="{15B514EF-6C11-438B-930E-91B4974D13AB}" type="pres">
      <dgm:prSet presAssocID="{02B1B947-D3C4-4D45-BB3B-35C8CCF1B785}" presName="composite" presStyleCnt="0"/>
      <dgm:spPr/>
    </dgm:pt>
    <dgm:pt modelId="{05FCCFC6-C3BC-4F5A-A080-C89D4A1097C3}" type="pres">
      <dgm:prSet presAssocID="{02B1B947-D3C4-4D45-BB3B-35C8CCF1B785}" presName="background" presStyleLbl="node0" presStyleIdx="0" presStyleCnt="1"/>
      <dgm:spPr/>
    </dgm:pt>
    <dgm:pt modelId="{4B74202F-2075-44AC-9057-B3F8BAF063C3}" type="pres">
      <dgm:prSet presAssocID="{02B1B947-D3C4-4D45-BB3B-35C8CCF1B785}" presName="text" presStyleLbl="fgAcc0" presStyleIdx="0" presStyleCnt="1" custScaleY="58869" custLinFactNeighborX="38" custLinFactNeighborY="-322">
        <dgm:presLayoutVars>
          <dgm:chPref val="3"/>
        </dgm:presLayoutVars>
      </dgm:prSet>
      <dgm:spPr/>
    </dgm:pt>
    <dgm:pt modelId="{5EE28FD2-4919-4376-8725-57BE56DE3FA9}" type="pres">
      <dgm:prSet presAssocID="{02B1B947-D3C4-4D45-BB3B-35C8CCF1B785}" presName="hierChild2" presStyleCnt="0"/>
      <dgm:spPr/>
    </dgm:pt>
    <dgm:pt modelId="{0CF3F764-65B4-4AD7-AE12-B0E7E7A43AF6}" type="pres">
      <dgm:prSet presAssocID="{4D0070AE-2BEA-4421-A8FF-A9021C263CBA}" presName="Name10" presStyleLbl="parChTrans1D2" presStyleIdx="0" presStyleCnt="2"/>
      <dgm:spPr/>
    </dgm:pt>
    <dgm:pt modelId="{C1E3A190-3227-4349-A2BD-C2EB53112C49}" type="pres">
      <dgm:prSet presAssocID="{060BA7E9-2790-4658-AB66-32029A1BE2EC}" presName="hierRoot2" presStyleCnt="0"/>
      <dgm:spPr/>
    </dgm:pt>
    <dgm:pt modelId="{B8CBBAAA-FF4C-43A4-9530-C699E6296C65}" type="pres">
      <dgm:prSet presAssocID="{060BA7E9-2790-4658-AB66-32029A1BE2EC}" presName="composite2" presStyleCnt="0"/>
      <dgm:spPr/>
    </dgm:pt>
    <dgm:pt modelId="{58A280CC-5F71-4BB0-B3E4-85B8D27C5388}" type="pres">
      <dgm:prSet presAssocID="{060BA7E9-2790-4658-AB66-32029A1BE2EC}" presName="background2" presStyleLbl="node2" presStyleIdx="0" presStyleCnt="2"/>
      <dgm:spPr/>
    </dgm:pt>
    <dgm:pt modelId="{AAEF31E7-CE9E-4D32-A7A2-3363AD2562F8}" type="pres">
      <dgm:prSet presAssocID="{060BA7E9-2790-4658-AB66-32029A1BE2EC}" presName="text2" presStyleLbl="fgAcc2" presStyleIdx="0" presStyleCnt="2" custScaleX="92523" custScaleY="107108">
        <dgm:presLayoutVars>
          <dgm:chPref val="3"/>
        </dgm:presLayoutVars>
      </dgm:prSet>
      <dgm:spPr/>
    </dgm:pt>
    <dgm:pt modelId="{36CC2CC8-8DDE-4686-A6E1-07552F9BD438}" type="pres">
      <dgm:prSet presAssocID="{060BA7E9-2790-4658-AB66-32029A1BE2EC}" presName="hierChild3" presStyleCnt="0"/>
      <dgm:spPr/>
    </dgm:pt>
    <dgm:pt modelId="{4F86A347-5D78-463E-ABDD-1653CEB4D9F8}" type="pres">
      <dgm:prSet presAssocID="{8E2A9B7C-871F-4696-BDA7-35CB862C5157}" presName="Name10" presStyleLbl="parChTrans1D2" presStyleIdx="1" presStyleCnt="2"/>
      <dgm:spPr/>
    </dgm:pt>
    <dgm:pt modelId="{5F5C0729-8BD2-4322-AD81-E074EDDC47B9}" type="pres">
      <dgm:prSet presAssocID="{B44C1460-2DF9-4F22-849F-CD14564C2048}" presName="hierRoot2" presStyleCnt="0"/>
      <dgm:spPr/>
    </dgm:pt>
    <dgm:pt modelId="{80C8DB5E-DF26-4178-A220-367543C35022}" type="pres">
      <dgm:prSet presAssocID="{B44C1460-2DF9-4F22-849F-CD14564C2048}" presName="composite2" presStyleCnt="0"/>
      <dgm:spPr/>
    </dgm:pt>
    <dgm:pt modelId="{59EDB030-161A-4139-8641-DD5CBD3B598B}" type="pres">
      <dgm:prSet presAssocID="{B44C1460-2DF9-4F22-849F-CD14564C2048}" presName="background2" presStyleLbl="node2" presStyleIdx="1" presStyleCnt="2"/>
      <dgm:spPr/>
    </dgm:pt>
    <dgm:pt modelId="{BFB06065-857B-4A17-9789-78F5DD25C64D}" type="pres">
      <dgm:prSet presAssocID="{B44C1460-2DF9-4F22-849F-CD14564C2048}" presName="text2" presStyleLbl="fgAcc2" presStyleIdx="1" presStyleCnt="2" custScaleY="105394">
        <dgm:presLayoutVars>
          <dgm:chPref val="3"/>
        </dgm:presLayoutVars>
      </dgm:prSet>
      <dgm:spPr/>
    </dgm:pt>
    <dgm:pt modelId="{91E7383A-E974-4ACC-8C26-6E7EAE9C264E}" type="pres">
      <dgm:prSet presAssocID="{B44C1460-2DF9-4F22-849F-CD14564C2048}" presName="hierChild3" presStyleCnt="0"/>
      <dgm:spPr/>
    </dgm:pt>
  </dgm:ptLst>
  <dgm:cxnLst>
    <dgm:cxn modelId="{A0E6F915-D355-4C82-99CE-C3BF516484C2}" type="presOf" srcId="{4D0070AE-2BEA-4421-A8FF-A9021C263CBA}" destId="{0CF3F764-65B4-4AD7-AE12-B0E7E7A43AF6}" srcOrd="0" destOrd="0" presId="urn:microsoft.com/office/officeart/2005/8/layout/hierarchy1"/>
    <dgm:cxn modelId="{3164F53F-B023-4FE8-A98C-4092FBF72DFE}" srcId="{02B1B947-D3C4-4D45-BB3B-35C8CCF1B785}" destId="{B44C1460-2DF9-4F22-849F-CD14564C2048}" srcOrd="1" destOrd="0" parTransId="{8E2A9B7C-871F-4696-BDA7-35CB862C5157}" sibTransId="{DA75AC43-72D6-459E-A13E-328110A3B43F}"/>
    <dgm:cxn modelId="{66029E9D-00C2-4C4A-B119-C22D7AA434AE}" type="presOf" srcId="{0F2CE140-3DAB-47F9-A21E-05B8B5C144EA}" destId="{1A388FF8-15D8-4FD0-84F3-2D9F42CA7114}" srcOrd="0" destOrd="0" presId="urn:microsoft.com/office/officeart/2005/8/layout/hierarchy1"/>
    <dgm:cxn modelId="{380BEDAE-CE78-4736-A0FF-7FBE8DEEB27E}" type="presOf" srcId="{060BA7E9-2790-4658-AB66-32029A1BE2EC}" destId="{AAEF31E7-CE9E-4D32-A7A2-3363AD2562F8}" srcOrd="0" destOrd="0" presId="urn:microsoft.com/office/officeart/2005/8/layout/hierarchy1"/>
    <dgm:cxn modelId="{07A7C2B0-F442-4729-BDC1-2014B35B09EB}" srcId="{0F2CE140-3DAB-47F9-A21E-05B8B5C144EA}" destId="{02B1B947-D3C4-4D45-BB3B-35C8CCF1B785}" srcOrd="0" destOrd="0" parTransId="{E44062C5-AD87-4ADF-A2CE-11527E384984}" sibTransId="{8793200B-2B72-4A4D-B4AD-7F01F154A7E7}"/>
    <dgm:cxn modelId="{DD9F9DDD-291C-4B2B-8568-CCBB2D7FBB21}" type="presOf" srcId="{02B1B947-D3C4-4D45-BB3B-35C8CCF1B785}" destId="{4B74202F-2075-44AC-9057-B3F8BAF063C3}" srcOrd="0" destOrd="0" presId="urn:microsoft.com/office/officeart/2005/8/layout/hierarchy1"/>
    <dgm:cxn modelId="{03A312E4-A8CE-498F-8F2E-D2B6248796CC}" srcId="{02B1B947-D3C4-4D45-BB3B-35C8CCF1B785}" destId="{060BA7E9-2790-4658-AB66-32029A1BE2EC}" srcOrd="0" destOrd="0" parTransId="{4D0070AE-2BEA-4421-A8FF-A9021C263CBA}" sibTransId="{CD3237F0-3B58-41F7-967F-E593AB4E37AB}"/>
    <dgm:cxn modelId="{549498E8-9F89-468D-8488-545319991F10}" type="presOf" srcId="{B44C1460-2DF9-4F22-849F-CD14564C2048}" destId="{BFB06065-857B-4A17-9789-78F5DD25C64D}" srcOrd="0" destOrd="0" presId="urn:microsoft.com/office/officeart/2005/8/layout/hierarchy1"/>
    <dgm:cxn modelId="{DFA076EC-94B6-4B65-9926-E625BF130DCA}" type="presOf" srcId="{8E2A9B7C-871F-4696-BDA7-35CB862C5157}" destId="{4F86A347-5D78-463E-ABDD-1653CEB4D9F8}" srcOrd="0" destOrd="0" presId="urn:microsoft.com/office/officeart/2005/8/layout/hierarchy1"/>
    <dgm:cxn modelId="{01C0D922-1CE2-4D38-A0A3-637AB48899F9}" type="presParOf" srcId="{1A388FF8-15D8-4FD0-84F3-2D9F42CA7114}" destId="{78865005-CA66-43BE-B700-CA0DA982E4C7}" srcOrd="0" destOrd="0" presId="urn:microsoft.com/office/officeart/2005/8/layout/hierarchy1"/>
    <dgm:cxn modelId="{120DF211-DF2E-45AD-971E-45D8999153F7}" type="presParOf" srcId="{78865005-CA66-43BE-B700-CA0DA982E4C7}" destId="{15B514EF-6C11-438B-930E-91B4974D13AB}" srcOrd="0" destOrd="0" presId="urn:microsoft.com/office/officeart/2005/8/layout/hierarchy1"/>
    <dgm:cxn modelId="{EA194602-3A30-4850-A57F-64A1FDD712AD}" type="presParOf" srcId="{15B514EF-6C11-438B-930E-91B4974D13AB}" destId="{05FCCFC6-C3BC-4F5A-A080-C89D4A1097C3}" srcOrd="0" destOrd="0" presId="urn:microsoft.com/office/officeart/2005/8/layout/hierarchy1"/>
    <dgm:cxn modelId="{A935B55C-7CDF-4120-AAD1-65CF86E04940}" type="presParOf" srcId="{15B514EF-6C11-438B-930E-91B4974D13AB}" destId="{4B74202F-2075-44AC-9057-B3F8BAF063C3}" srcOrd="1" destOrd="0" presId="urn:microsoft.com/office/officeart/2005/8/layout/hierarchy1"/>
    <dgm:cxn modelId="{3C6EDAC0-28DB-49B3-B3E7-7887EB1C8B4A}" type="presParOf" srcId="{78865005-CA66-43BE-B700-CA0DA982E4C7}" destId="{5EE28FD2-4919-4376-8725-57BE56DE3FA9}" srcOrd="1" destOrd="0" presId="urn:microsoft.com/office/officeart/2005/8/layout/hierarchy1"/>
    <dgm:cxn modelId="{7CA80EAF-D796-4BA5-BA9F-649552AC291C}" type="presParOf" srcId="{5EE28FD2-4919-4376-8725-57BE56DE3FA9}" destId="{0CF3F764-65B4-4AD7-AE12-B0E7E7A43AF6}" srcOrd="0" destOrd="0" presId="urn:microsoft.com/office/officeart/2005/8/layout/hierarchy1"/>
    <dgm:cxn modelId="{AEFFDFBC-869F-4DFA-9B17-7A13676A85D3}" type="presParOf" srcId="{5EE28FD2-4919-4376-8725-57BE56DE3FA9}" destId="{C1E3A190-3227-4349-A2BD-C2EB53112C49}" srcOrd="1" destOrd="0" presId="urn:microsoft.com/office/officeart/2005/8/layout/hierarchy1"/>
    <dgm:cxn modelId="{61702279-512F-4033-8BF2-E8476583B5E7}" type="presParOf" srcId="{C1E3A190-3227-4349-A2BD-C2EB53112C49}" destId="{B8CBBAAA-FF4C-43A4-9530-C699E6296C65}" srcOrd="0" destOrd="0" presId="urn:microsoft.com/office/officeart/2005/8/layout/hierarchy1"/>
    <dgm:cxn modelId="{049BA754-5526-4D78-87E0-9A1D9F8B448B}" type="presParOf" srcId="{B8CBBAAA-FF4C-43A4-9530-C699E6296C65}" destId="{58A280CC-5F71-4BB0-B3E4-85B8D27C5388}" srcOrd="0" destOrd="0" presId="urn:microsoft.com/office/officeart/2005/8/layout/hierarchy1"/>
    <dgm:cxn modelId="{B5A3731B-6D6F-4680-9680-EE72912DF136}" type="presParOf" srcId="{B8CBBAAA-FF4C-43A4-9530-C699E6296C65}" destId="{AAEF31E7-CE9E-4D32-A7A2-3363AD2562F8}" srcOrd="1" destOrd="0" presId="urn:microsoft.com/office/officeart/2005/8/layout/hierarchy1"/>
    <dgm:cxn modelId="{C6A82D8B-0024-4E76-8C21-61FB85F91851}" type="presParOf" srcId="{C1E3A190-3227-4349-A2BD-C2EB53112C49}" destId="{36CC2CC8-8DDE-4686-A6E1-07552F9BD438}" srcOrd="1" destOrd="0" presId="urn:microsoft.com/office/officeart/2005/8/layout/hierarchy1"/>
    <dgm:cxn modelId="{FDFB2340-A446-43DF-82D7-E5EC7B2A16AF}" type="presParOf" srcId="{5EE28FD2-4919-4376-8725-57BE56DE3FA9}" destId="{4F86A347-5D78-463E-ABDD-1653CEB4D9F8}" srcOrd="2" destOrd="0" presId="urn:microsoft.com/office/officeart/2005/8/layout/hierarchy1"/>
    <dgm:cxn modelId="{3B275506-BC0A-4F2F-816A-1318B272E495}" type="presParOf" srcId="{5EE28FD2-4919-4376-8725-57BE56DE3FA9}" destId="{5F5C0729-8BD2-4322-AD81-E074EDDC47B9}" srcOrd="3" destOrd="0" presId="urn:microsoft.com/office/officeart/2005/8/layout/hierarchy1"/>
    <dgm:cxn modelId="{E45E806E-2025-4AF3-B347-F2A461DDB9A8}" type="presParOf" srcId="{5F5C0729-8BD2-4322-AD81-E074EDDC47B9}" destId="{80C8DB5E-DF26-4178-A220-367543C35022}" srcOrd="0" destOrd="0" presId="urn:microsoft.com/office/officeart/2005/8/layout/hierarchy1"/>
    <dgm:cxn modelId="{4D4FB77C-EFF7-4954-86B9-87814956355C}" type="presParOf" srcId="{80C8DB5E-DF26-4178-A220-367543C35022}" destId="{59EDB030-161A-4139-8641-DD5CBD3B598B}" srcOrd="0" destOrd="0" presId="urn:microsoft.com/office/officeart/2005/8/layout/hierarchy1"/>
    <dgm:cxn modelId="{4DC43928-370D-4B49-A9E6-08E46E550E83}" type="presParOf" srcId="{80C8DB5E-DF26-4178-A220-367543C35022}" destId="{BFB06065-857B-4A17-9789-78F5DD25C64D}" srcOrd="1" destOrd="0" presId="urn:microsoft.com/office/officeart/2005/8/layout/hierarchy1"/>
    <dgm:cxn modelId="{D3EED85E-E551-4F59-BD95-F14736027553}" type="presParOf" srcId="{5F5C0729-8BD2-4322-AD81-E074EDDC47B9}" destId="{91E7383A-E974-4ACC-8C26-6E7EAE9C26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6A347-5D78-463E-ABDD-1653CEB4D9F8}">
      <dsp:nvSpPr>
        <dsp:cNvPr id="0" name=""/>
        <dsp:cNvSpPr/>
      </dsp:nvSpPr>
      <dsp:spPr>
        <a:xfrm>
          <a:off x="4095056" y="1548997"/>
          <a:ext cx="2184702" cy="1115994"/>
        </a:xfrm>
        <a:custGeom>
          <a:avLst/>
          <a:gdLst/>
          <a:ahLst/>
          <a:cxnLst/>
          <a:rect l="0" t="0" r="0" b="0"/>
          <a:pathLst>
            <a:path>
              <a:moveTo>
                <a:pt x="0" y="0"/>
              </a:moveTo>
              <a:lnTo>
                <a:pt x="0" y="762999"/>
              </a:lnTo>
              <a:lnTo>
                <a:pt x="2184702" y="762999"/>
              </a:lnTo>
              <a:lnTo>
                <a:pt x="2184702" y="1115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3F764-65B4-4AD7-AE12-B0E7E7A43AF6}">
      <dsp:nvSpPr>
        <dsp:cNvPr id="0" name=""/>
        <dsp:cNvSpPr/>
      </dsp:nvSpPr>
      <dsp:spPr>
        <a:xfrm>
          <a:off x="1765004" y="1548997"/>
          <a:ext cx="2330051" cy="1115994"/>
        </a:xfrm>
        <a:custGeom>
          <a:avLst/>
          <a:gdLst/>
          <a:ahLst/>
          <a:cxnLst/>
          <a:rect l="0" t="0" r="0" b="0"/>
          <a:pathLst>
            <a:path>
              <a:moveTo>
                <a:pt x="2330051" y="0"/>
              </a:moveTo>
              <a:lnTo>
                <a:pt x="2330051" y="762999"/>
              </a:lnTo>
              <a:lnTo>
                <a:pt x="0" y="762999"/>
              </a:lnTo>
              <a:lnTo>
                <a:pt x="0" y="1115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CCFC6-C3BC-4F5A-A080-C89D4A1097C3}">
      <dsp:nvSpPr>
        <dsp:cNvPr id="0" name=""/>
        <dsp:cNvSpPr/>
      </dsp:nvSpPr>
      <dsp:spPr>
        <a:xfrm>
          <a:off x="2189835" y="124584"/>
          <a:ext cx="3810442" cy="1424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4202F-2075-44AC-9057-B3F8BAF063C3}">
      <dsp:nvSpPr>
        <dsp:cNvPr id="0" name=""/>
        <dsp:cNvSpPr/>
      </dsp:nvSpPr>
      <dsp:spPr>
        <a:xfrm>
          <a:off x="2613217" y="526798"/>
          <a:ext cx="3810442" cy="14244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solidFill>
                <a:srgbClr val="CC00FF"/>
              </a:solidFill>
            </a:rPr>
            <a:t>FOIS</a:t>
          </a:r>
        </a:p>
        <a:p>
          <a:pPr marL="0" lvl="0" indent="0" algn="ctr" defTabSz="2133600">
            <a:lnSpc>
              <a:spcPct val="90000"/>
            </a:lnSpc>
            <a:spcBef>
              <a:spcPct val="0"/>
            </a:spcBef>
            <a:spcAft>
              <a:spcPct val="35000"/>
            </a:spcAft>
            <a:buNone/>
          </a:pPr>
          <a:endParaRPr lang="en-IN" sz="2100" kern="1200" dirty="0"/>
        </a:p>
      </dsp:txBody>
      <dsp:txXfrm>
        <a:off x="2654937" y="568518"/>
        <a:ext cx="3727002" cy="1340972"/>
      </dsp:txXfrm>
    </dsp:sp>
    <dsp:sp modelId="{58A280CC-5F71-4BB0-B3E4-85B8D27C5388}">
      <dsp:nvSpPr>
        <dsp:cNvPr id="0" name=""/>
        <dsp:cNvSpPr/>
      </dsp:nvSpPr>
      <dsp:spPr>
        <a:xfrm>
          <a:off x="2236" y="2664992"/>
          <a:ext cx="3525535" cy="25916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EF31E7-CE9E-4D32-A7A2-3363AD2562F8}">
      <dsp:nvSpPr>
        <dsp:cNvPr id="0" name=""/>
        <dsp:cNvSpPr/>
      </dsp:nvSpPr>
      <dsp:spPr>
        <a:xfrm>
          <a:off x="425619" y="3067205"/>
          <a:ext cx="3525535" cy="25916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solidFill>
                <a:srgbClr val="7030A0"/>
              </a:solidFill>
            </a:rPr>
            <a:t>RMS</a:t>
          </a:r>
        </a:p>
        <a:p>
          <a:pPr marL="0" lvl="0" indent="0" algn="ctr" defTabSz="2133600">
            <a:lnSpc>
              <a:spcPct val="90000"/>
            </a:lnSpc>
            <a:spcBef>
              <a:spcPct val="0"/>
            </a:spcBef>
            <a:spcAft>
              <a:spcPct val="35000"/>
            </a:spcAft>
            <a:buNone/>
          </a:pPr>
          <a:r>
            <a:rPr lang="en-IN" sz="4000" b="1" kern="1200" dirty="0">
              <a:solidFill>
                <a:srgbClr val="FF0000"/>
              </a:solidFill>
            </a:rPr>
            <a:t>Rake Management System</a:t>
          </a:r>
        </a:p>
      </dsp:txBody>
      <dsp:txXfrm>
        <a:off x="501525" y="3143111"/>
        <a:ext cx="3373723" cy="2439806"/>
      </dsp:txXfrm>
    </dsp:sp>
    <dsp:sp modelId="{59EDB030-161A-4139-8641-DD5CBD3B598B}">
      <dsp:nvSpPr>
        <dsp:cNvPr id="0" name=""/>
        <dsp:cNvSpPr/>
      </dsp:nvSpPr>
      <dsp:spPr>
        <a:xfrm>
          <a:off x="4374537" y="2664992"/>
          <a:ext cx="3810442" cy="2550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06065-857B-4A17-9789-78F5DD25C64D}">
      <dsp:nvSpPr>
        <dsp:cNvPr id="0" name=""/>
        <dsp:cNvSpPr/>
      </dsp:nvSpPr>
      <dsp:spPr>
        <a:xfrm>
          <a:off x="4797920" y="3067205"/>
          <a:ext cx="3810442" cy="2550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solidFill>
                <a:srgbClr val="7030A0"/>
              </a:solidFill>
            </a:rPr>
            <a:t>TMS</a:t>
          </a:r>
        </a:p>
        <a:p>
          <a:pPr marL="0" lvl="0" indent="0" algn="ctr" defTabSz="2133600">
            <a:lnSpc>
              <a:spcPct val="90000"/>
            </a:lnSpc>
            <a:spcBef>
              <a:spcPct val="0"/>
            </a:spcBef>
            <a:spcAft>
              <a:spcPct val="35000"/>
            </a:spcAft>
            <a:buNone/>
          </a:pPr>
          <a:r>
            <a:rPr lang="en-IN" sz="4000" b="1" kern="1200" dirty="0">
              <a:solidFill>
                <a:srgbClr val="FF0000"/>
              </a:solidFill>
            </a:rPr>
            <a:t>Terminal Management System</a:t>
          </a:r>
        </a:p>
      </dsp:txBody>
      <dsp:txXfrm>
        <a:off x="4872611" y="3141896"/>
        <a:ext cx="3661060" cy="24007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5E2BA-7494-4599-A3C3-FF3CB52D7391}" type="datetimeFigureOut">
              <a:rPr lang="en-IN" smtClean="0"/>
              <a:t>04-07-2022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F1ED3-D108-4F89-B508-28617D92FADC}" type="slidenum">
              <a:rPr lang="en-IN" smtClean="0"/>
              <a:t>‹#›</a:t>
            </a:fld>
            <a:endParaRPr lang="en-IN"/>
          </a:p>
        </p:txBody>
      </p:sp>
    </p:spTree>
    <p:extLst>
      <p:ext uri="{BB962C8B-B14F-4D97-AF65-F5344CB8AC3E}">
        <p14:creationId xmlns:p14="http://schemas.microsoft.com/office/powerpoint/2010/main" val="87994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A87ABFD-E2F7-4BCB-8136-CCDCEFE512CE}"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72707"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2708"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847F4DF-E02C-4E7D-B62E-7947F02FE52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1239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3908"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5CE05-ED6A-437C-891F-A66BE285EC5D}"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68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736C0F0-59AA-4E98-865C-82703D027387}" type="slidenum">
              <a:rPr lang="en-IN" smtClean="0"/>
              <a:t>37</a:t>
            </a:fld>
            <a:endParaRPr lang="en-IN"/>
          </a:p>
        </p:txBody>
      </p:sp>
    </p:spTree>
    <p:extLst>
      <p:ext uri="{BB962C8B-B14F-4D97-AF65-F5344CB8AC3E}">
        <p14:creationId xmlns:p14="http://schemas.microsoft.com/office/powerpoint/2010/main" val="1311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 reports will be generated automatically for the non-matching.</a:t>
            </a:r>
            <a:endParaRPr lang="en-IN" dirty="0"/>
          </a:p>
        </p:txBody>
      </p:sp>
      <p:sp>
        <p:nvSpPr>
          <p:cNvPr id="4" name="Slide Number Placeholder 3"/>
          <p:cNvSpPr>
            <a:spLocks noGrp="1"/>
          </p:cNvSpPr>
          <p:nvPr>
            <p:ph type="sldNum" sz="quarter" idx="10"/>
          </p:nvPr>
        </p:nvSpPr>
        <p:spPr/>
        <p:txBody>
          <a:bodyPr/>
          <a:lstStyle/>
          <a:p>
            <a:fld id="{4736C0F0-59AA-4E98-865C-82703D027387}" type="slidenum">
              <a:rPr lang="en-IN" smtClean="0"/>
              <a:t>39</a:t>
            </a:fld>
            <a:endParaRPr lang="en-IN"/>
          </a:p>
        </p:txBody>
      </p:sp>
    </p:spTree>
    <p:extLst>
      <p:ext uri="{BB962C8B-B14F-4D97-AF65-F5344CB8AC3E}">
        <p14:creationId xmlns:p14="http://schemas.microsoft.com/office/powerpoint/2010/main" val="241455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7BA65E7-C6B1-4635-A456-C369364B1B52}"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Tree>
    <p:extLst>
      <p:ext uri="{BB962C8B-B14F-4D97-AF65-F5344CB8AC3E}">
        <p14:creationId xmlns:p14="http://schemas.microsoft.com/office/powerpoint/2010/main" val="356772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D3834FF-9A90-428C-A593-33425716EA27}"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113667"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74D0F8C-D75C-4619-A781-CB5EE6C85AA1}" type="slidenum">
              <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mn-cs"/>
            </a:endParaRPr>
          </a:p>
        </p:txBody>
      </p:sp>
      <p:sp>
        <p:nvSpPr>
          <p:cNvPr id="11366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36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3824748-D10E-449B-B615-033CA48A0407}"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8852"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E133302-EF7B-4680-ABE0-03553DA099F4}"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880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8068"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FC478A-A658-4AE2-852A-91C59918F2B0}"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890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9092"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3686B47-426A-4F90-8913-38A1C29894AF}"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901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0116"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42783EB-7926-4354-8AB0-FA57CF41B85A}"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1140"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D115BA0-79C4-4EC6-9D78-A4601CEABBC1}"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icrosoft YaHei" charset="-122"/>
                <a:cs typeface="Segoe UI"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sz="1200" b="0" i="0" u="none" strike="noStrike" kern="1200" cap="none" spc="0" normalizeH="0" baseline="0" noProof="0">
              <a:ln>
                <a:noFill/>
              </a:ln>
              <a:solidFill>
                <a:srgbClr val="000000"/>
              </a:solidFill>
              <a:effectLst/>
              <a:uLnTx/>
              <a:uFillTx/>
              <a:latin typeface="Times New Roman" pitchFamily="16" charset="0"/>
              <a:ea typeface="Microsoft YaHei" charset="-122"/>
              <a:cs typeface="Segoe UI" charset="0"/>
            </a:endParaRPr>
          </a:p>
        </p:txBody>
      </p:sp>
      <p:sp>
        <p:nvSpPr>
          <p:cNvPr id="1228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2884"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idx="10"/>
          </p:nvPr>
        </p:nvSpPr>
        <p:spPr>
          <a:ln/>
        </p:spPr>
        <p:txBody>
          <a:bodyPr/>
          <a:lstStyle>
            <a:lvl1pPr>
              <a:defRPr/>
            </a:lvl1pPr>
          </a:lstStyle>
          <a:p>
            <a:pPr>
              <a:defRPr/>
            </a:pPr>
            <a:fld id="{66EF8CD4-050A-4B3F-B6EC-FC6441DFACE5}" type="slidenum">
              <a:rPr lang="en-US"/>
              <a:pPr>
                <a:defRPr/>
              </a:pPr>
              <a:t>‹#›</a:t>
            </a:fld>
            <a:endParaRPr lang="en-US"/>
          </a:p>
        </p:txBody>
      </p:sp>
    </p:spTree>
    <p:extLst>
      <p:ext uri="{BB962C8B-B14F-4D97-AF65-F5344CB8AC3E}">
        <p14:creationId xmlns:p14="http://schemas.microsoft.com/office/powerpoint/2010/main" val="397483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B22D5DA7-9507-4C1B-835F-D1972C839CD9}" type="slidenum">
              <a:rPr lang="en-US"/>
              <a:pPr>
                <a:defRPr/>
              </a:pPr>
              <a:t>‹#›</a:t>
            </a:fld>
            <a:endParaRPr lang="en-US"/>
          </a:p>
        </p:txBody>
      </p:sp>
    </p:spTree>
    <p:extLst>
      <p:ext uri="{BB962C8B-B14F-4D97-AF65-F5344CB8AC3E}">
        <p14:creationId xmlns:p14="http://schemas.microsoft.com/office/powerpoint/2010/main" val="52508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1"/>
            <a:ext cx="2588684"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1"/>
            <a:ext cx="75692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EE1BB927-55C2-4316-9742-17031B8A88B9}" type="slidenum">
              <a:rPr lang="en-US"/>
              <a:pPr>
                <a:defRPr/>
              </a:pPr>
              <a:t>‹#›</a:t>
            </a:fld>
            <a:endParaRPr lang="en-US"/>
          </a:p>
        </p:txBody>
      </p:sp>
    </p:spTree>
    <p:extLst>
      <p:ext uri="{BB962C8B-B14F-4D97-AF65-F5344CB8AC3E}">
        <p14:creationId xmlns:p14="http://schemas.microsoft.com/office/powerpoint/2010/main" val="95233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A336-BB9A-473A-A00B-E979176DC25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6647716E-49C5-41B6-A4C9-9E7207D207D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718CB9-0798-4889-8D47-8FB828DEEF7E}"/>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5" name="Footer Placeholder 4">
            <a:extLst>
              <a:ext uri="{FF2B5EF4-FFF2-40B4-BE49-F238E27FC236}">
                <a16:creationId xmlns:a16="http://schemas.microsoft.com/office/drawing/2014/main" id="{FAEBA91D-827B-4BF4-9594-24B2FC6432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825AAB-4757-427D-9989-E6221CA2265A}"/>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838963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F9A7-E7AD-493D-885D-EE96E86561A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8A721C-4D2A-4BBB-8A70-F9B19581EC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2D3BB4-85D9-496C-8250-B52B71707859}"/>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5" name="Footer Placeholder 4">
            <a:extLst>
              <a:ext uri="{FF2B5EF4-FFF2-40B4-BE49-F238E27FC236}">
                <a16:creationId xmlns:a16="http://schemas.microsoft.com/office/drawing/2014/main" id="{72FFC019-DE42-43B3-A132-B1160B1446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02412D-B9B0-4A74-B1F6-6F8B94F77402}"/>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87553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E886-B98E-433E-B537-1E00EDF4DEAB}"/>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896554-2A0E-46A8-9FF0-2C4176BD823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4BFA6-1281-423A-9756-3614AAADF380}"/>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5" name="Footer Placeholder 4">
            <a:extLst>
              <a:ext uri="{FF2B5EF4-FFF2-40B4-BE49-F238E27FC236}">
                <a16:creationId xmlns:a16="http://schemas.microsoft.com/office/drawing/2014/main" id="{F2206A56-725A-4ED7-8890-98B9773883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E89EBF-7031-4DA7-B343-F3FB166E8051}"/>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3717770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EF89-FB3A-460A-8D25-FFFBBA6FED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DF99E56-703B-495D-ADE3-F31C5619C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A764B92-2634-4F08-9492-45F84F9333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C8C0821-079C-4CD7-A622-5A9DCA5D4014}"/>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6" name="Footer Placeholder 5">
            <a:extLst>
              <a:ext uri="{FF2B5EF4-FFF2-40B4-BE49-F238E27FC236}">
                <a16:creationId xmlns:a16="http://schemas.microsoft.com/office/drawing/2014/main" id="{83212D0F-83FB-44BA-AE67-A4E671F6C7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2CADCF-338F-4056-90B3-63D051CEDBE0}"/>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294184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9D2F-0E06-41F4-9194-F8283DE15270}"/>
              </a:ext>
            </a:extLst>
          </p:cNvPr>
          <p:cNvSpPr>
            <a:spLocks noGrp="1"/>
          </p:cNvSpPr>
          <p:nvPr>
            <p:ph type="title"/>
          </p:nvPr>
        </p:nvSpPr>
        <p:spPr>
          <a:xfrm>
            <a:off x="839788" y="365127"/>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DD00505-D595-4B0C-A5EA-11C59CF4473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6DB04D9-DE02-4535-A9FD-CAE25EB7AF3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F973896-6F33-42C9-8030-A49C53B7D04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FB1F9-45F0-4FB4-A801-FED26DAD1A4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0A1C361-C0DD-460C-B41C-2236E028CAC5}"/>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8" name="Footer Placeholder 7">
            <a:extLst>
              <a:ext uri="{FF2B5EF4-FFF2-40B4-BE49-F238E27FC236}">
                <a16:creationId xmlns:a16="http://schemas.microsoft.com/office/drawing/2014/main" id="{9FEC9D63-6A7B-4CB4-BE94-BD9C3A419A9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CB4EFDD-30EB-4A38-AA31-C1111CFAA11F}"/>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433979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5201-CABF-456F-ACCF-AF1F2D6296A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5C3A558-50EB-4F84-9A51-0E578FE0D865}"/>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4" name="Footer Placeholder 3">
            <a:extLst>
              <a:ext uri="{FF2B5EF4-FFF2-40B4-BE49-F238E27FC236}">
                <a16:creationId xmlns:a16="http://schemas.microsoft.com/office/drawing/2014/main" id="{3ED74775-D4D9-49A7-867E-F0AE26156F6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BE84AA7-7C57-4769-8BC5-0257072592C1}"/>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301627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1EF7A-131F-4CC0-9995-E71EF52B75E6}"/>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3" name="Footer Placeholder 2">
            <a:extLst>
              <a:ext uri="{FF2B5EF4-FFF2-40B4-BE49-F238E27FC236}">
                <a16:creationId xmlns:a16="http://schemas.microsoft.com/office/drawing/2014/main" id="{2B3C3C37-2B80-402D-AA9D-B40B7253D90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EE1A106-2038-487D-894A-72D2E8F12E82}"/>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1772777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3647-F347-4085-876E-9A50BDBE2D6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9D5CD99-3DD9-4022-8225-FBD6DAD902A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4F19D72-1DF7-49A5-8985-284F1E35D3D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F9E7DC-518C-44A7-873B-8DED14796273}"/>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6" name="Footer Placeholder 5">
            <a:extLst>
              <a:ext uri="{FF2B5EF4-FFF2-40B4-BE49-F238E27FC236}">
                <a16:creationId xmlns:a16="http://schemas.microsoft.com/office/drawing/2014/main" id="{7AB17463-AB84-4F77-988D-A346C8E770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8BEAFC5-644A-48D0-B427-C5127C00BA69}"/>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186310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A97A27B1-AF35-4815-9594-C2EEFF4FC813}" type="slidenum">
              <a:rPr lang="en-US"/>
              <a:pPr>
                <a:defRPr/>
              </a:pPr>
              <a:t>‹#›</a:t>
            </a:fld>
            <a:endParaRPr lang="en-US"/>
          </a:p>
        </p:txBody>
      </p:sp>
    </p:spTree>
    <p:extLst>
      <p:ext uri="{BB962C8B-B14F-4D97-AF65-F5344CB8AC3E}">
        <p14:creationId xmlns:p14="http://schemas.microsoft.com/office/powerpoint/2010/main" val="2291115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049D-8DAD-4D63-99CB-6B809B2EA57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B517B4A-C66F-4C70-8087-C17254D11CB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4E28DFAC-DD08-4438-9685-19DA744DC0F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17A647A-A3D3-4411-8B1D-A7215036032D}"/>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6" name="Footer Placeholder 5">
            <a:extLst>
              <a:ext uri="{FF2B5EF4-FFF2-40B4-BE49-F238E27FC236}">
                <a16:creationId xmlns:a16="http://schemas.microsoft.com/office/drawing/2014/main" id="{B2F4EAA3-B842-4C76-A046-14B39D0781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4C28411-30C2-483F-8DBB-A95AB961D958}"/>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79854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9CCD-73B7-483A-A253-21DCA6BE74F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E6E03DD-CABE-477C-8077-73D883620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3E3C75-32D7-40FD-840D-EAC5A2AFA9DE}"/>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5" name="Footer Placeholder 4">
            <a:extLst>
              <a:ext uri="{FF2B5EF4-FFF2-40B4-BE49-F238E27FC236}">
                <a16:creationId xmlns:a16="http://schemas.microsoft.com/office/drawing/2014/main" id="{39DB74D1-89A6-4758-B93A-30B16F1B27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05FDD5-45A9-4C8D-BAE0-4B50FF8CBFFD}"/>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308218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C53A57-1754-4168-8232-CE30EE0E7B95}"/>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16E2ACD-ABD7-4991-BC65-6C8AAD1560C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8FABF4-FF18-481A-8F51-6FAF598B6DD0}"/>
              </a:ext>
            </a:extLst>
          </p:cNvPr>
          <p:cNvSpPr>
            <a:spLocks noGrp="1"/>
          </p:cNvSpPr>
          <p:nvPr>
            <p:ph type="dt" sz="half" idx="10"/>
          </p:nvPr>
        </p:nvSpPr>
        <p:spPr/>
        <p:txBody>
          <a:bodyPr/>
          <a:lstStyle/>
          <a:p>
            <a:fld id="{7783D815-03C3-4A74-91AE-E0818ADEBD69}" type="datetimeFigureOut">
              <a:rPr lang="en-IN" smtClean="0"/>
              <a:t>04-07-2022</a:t>
            </a:fld>
            <a:endParaRPr lang="en-IN"/>
          </a:p>
        </p:txBody>
      </p:sp>
      <p:sp>
        <p:nvSpPr>
          <p:cNvPr id="5" name="Footer Placeholder 4">
            <a:extLst>
              <a:ext uri="{FF2B5EF4-FFF2-40B4-BE49-F238E27FC236}">
                <a16:creationId xmlns:a16="http://schemas.microsoft.com/office/drawing/2014/main" id="{8539B4C0-6D1A-4168-BCC6-8D9D7AE46B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00ED8A-D9C2-450B-BD99-B8AC5B4701AB}"/>
              </a:ext>
            </a:extLst>
          </p:cNvPr>
          <p:cNvSpPr>
            <a:spLocks noGrp="1"/>
          </p:cNvSpPr>
          <p:nvPr>
            <p:ph type="sldNum" sz="quarter" idx="12"/>
          </p:nvPr>
        </p:nvSpPr>
        <p:spPr/>
        <p:txBody>
          <a:bodyPr/>
          <a:lstStyle/>
          <a:p>
            <a:fld id="{C8C6985C-9A50-4320-A0F7-FB246C9A8E23}" type="slidenum">
              <a:rPr lang="en-IN" smtClean="0"/>
              <a:t>‹#›</a:t>
            </a:fld>
            <a:endParaRPr lang="en-IN"/>
          </a:p>
        </p:txBody>
      </p:sp>
    </p:spTree>
    <p:extLst>
      <p:ext uri="{BB962C8B-B14F-4D97-AF65-F5344CB8AC3E}">
        <p14:creationId xmlns:p14="http://schemas.microsoft.com/office/powerpoint/2010/main" val="46203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1C1F0730-BC89-4A2B-8596-685A716F1AD9}" type="slidenum">
              <a:rPr lang="en-US"/>
              <a:pPr>
                <a:defRPr/>
              </a:pPr>
              <a:t>‹#›</a:t>
            </a:fld>
            <a:endParaRPr lang="en-US"/>
          </a:p>
        </p:txBody>
      </p:sp>
    </p:spTree>
    <p:extLst>
      <p:ext uri="{BB962C8B-B14F-4D97-AF65-F5344CB8AC3E}">
        <p14:creationId xmlns:p14="http://schemas.microsoft.com/office/powerpoint/2010/main" val="350082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pPr>
              <a:defRPr/>
            </a:pPr>
            <a:fld id="{2C43DF51-92D8-4702-BC57-5D4408CAD418}" type="slidenum">
              <a:rPr lang="en-US"/>
              <a:pPr>
                <a:defRPr/>
              </a:pPr>
              <a:t>‹#›</a:t>
            </a:fld>
            <a:endParaRPr lang="en-US"/>
          </a:p>
        </p:txBody>
      </p:sp>
    </p:spTree>
    <p:extLst>
      <p:ext uri="{BB962C8B-B14F-4D97-AF65-F5344CB8AC3E}">
        <p14:creationId xmlns:p14="http://schemas.microsoft.com/office/powerpoint/2010/main" val="29280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pPr>
              <a:defRPr/>
            </a:pPr>
            <a:fld id="{1749B097-AEC8-4BAA-B631-B522D787692B}" type="slidenum">
              <a:rPr lang="en-US"/>
              <a:pPr>
                <a:defRPr/>
              </a:pPr>
              <a:t>‹#›</a:t>
            </a:fld>
            <a:endParaRPr lang="en-US"/>
          </a:p>
        </p:txBody>
      </p:sp>
    </p:spTree>
    <p:extLst>
      <p:ext uri="{BB962C8B-B14F-4D97-AF65-F5344CB8AC3E}">
        <p14:creationId xmlns:p14="http://schemas.microsoft.com/office/powerpoint/2010/main" val="70724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25EB9500-943C-49BF-ABB7-50147246283E}" type="slidenum">
              <a:rPr lang="en-US"/>
              <a:pPr>
                <a:defRPr/>
              </a:pPr>
              <a:t>‹#›</a:t>
            </a:fld>
            <a:endParaRPr lang="en-US"/>
          </a:p>
        </p:txBody>
      </p:sp>
    </p:spTree>
    <p:extLst>
      <p:ext uri="{BB962C8B-B14F-4D97-AF65-F5344CB8AC3E}">
        <p14:creationId xmlns:p14="http://schemas.microsoft.com/office/powerpoint/2010/main" val="229522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71C54CA-6ABC-413F-8CAA-E31CB8D95A38}" type="slidenum">
              <a:rPr lang="en-US"/>
              <a:pPr>
                <a:defRPr/>
              </a:pPr>
              <a:t>‹#›</a:t>
            </a:fld>
            <a:endParaRPr lang="en-US"/>
          </a:p>
        </p:txBody>
      </p:sp>
    </p:spTree>
    <p:extLst>
      <p:ext uri="{BB962C8B-B14F-4D97-AF65-F5344CB8AC3E}">
        <p14:creationId xmlns:p14="http://schemas.microsoft.com/office/powerpoint/2010/main" val="422998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134E97F-D492-44A0-BDDA-A8C25D0F4403}" type="slidenum">
              <a:rPr lang="en-US"/>
              <a:pPr>
                <a:defRPr/>
              </a:pPr>
              <a:t>‹#›</a:t>
            </a:fld>
            <a:endParaRPr lang="en-US"/>
          </a:p>
        </p:txBody>
      </p:sp>
    </p:spTree>
    <p:extLst>
      <p:ext uri="{BB962C8B-B14F-4D97-AF65-F5344CB8AC3E}">
        <p14:creationId xmlns:p14="http://schemas.microsoft.com/office/powerpoint/2010/main" val="342771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2DF38F2-22BF-42D9-B742-953F14A98AD5}" type="slidenum">
              <a:rPr lang="en-US"/>
              <a:pPr>
                <a:defRPr/>
              </a:pPr>
              <a:t>‹#›</a:t>
            </a:fld>
            <a:endParaRPr lang="en-US"/>
          </a:p>
        </p:txBody>
      </p:sp>
    </p:spTree>
    <p:extLst>
      <p:ext uri="{BB962C8B-B14F-4D97-AF65-F5344CB8AC3E}">
        <p14:creationId xmlns:p14="http://schemas.microsoft.com/office/powerpoint/2010/main" val="421031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609601"/>
            <a:ext cx="10361084"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914401" y="1981201"/>
            <a:ext cx="10361084"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Text Box 3"/>
          <p:cNvSpPr txBox="1">
            <a:spLocks noChangeArrowheads="1"/>
          </p:cNvSpPr>
          <p:nvPr/>
        </p:nvSpPr>
        <p:spPr bwMode="auto">
          <a:xfrm>
            <a:off x="914400" y="6248400"/>
            <a:ext cx="2540000" cy="457200"/>
          </a:xfrm>
          <a:prstGeom prst="rect">
            <a:avLst/>
          </a:prstGeom>
          <a:noFill/>
          <a:ln w="9525" cap="flat">
            <a:noFill/>
            <a:round/>
            <a:headEnd/>
            <a:tailEnd/>
          </a:ln>
          <a:effectLst/>
        </p:spPr>
        <p:txBody>
          <a:bodyPr wrap="none" anchor="ctr"/>
          <a:lstStyle/>
          <a:p>
            <a:pPr>
              <a:defRPr/>
            </a:pPr>
            <a:endParaRPr lang="en-US" sz="1800"/>
          </a:p>
        </p:txBody>
      </p:sp>
      <p:sp>
        <p:nvSpPr>
          <p:cNvPr id="1028" name="Text Box 4"/>
          <p:cNvSpPr txBox="1">
            <a:spLocks noChangeArrowheads="1"/>
          </p:cNvSpPr>
          <p:nvPr/>
        </p:nvSpPr>
        <p:spPr bwMode="auto">
          <a:xfrm>
            <a:off x="4165600" y="6248400"/>
            <a:ext cx="3860800" cy="457200"/>
          </a:xfrm>
          <a:prstGeom prst="rect">
            <a:avLst/>
          </a:prstGeom>
          <a:noFill/>
          <a:ln w="9525" cap="flat">
            <a:noFill/>
            <a:round/>
            <a:headEnd/>
            <a:tailEnd/>
          </a:ln>
          <a:effectLst/>
        </p:spPr>
        <p:txBody>
          <a:bodyPr wrap="none" anchor="ctr"/>
          <a:lstStyle/>
          <a:p>
            <a:pPr>
              <a:defRPr/>
            </a:pPr>
            <a:endParaRPr lang="en-US" sz="1800"/>
          </a:p>
        </p:txBody>
      </p:sp>
      <p:sp>
        <p:nvSpPr>
          <p:cNvPr id="1029" name="Rectangle 5"/>
          <p:cNvSpPr>
            <a:spLocks noGrp="1" noChangeArrowheads="1"/>
          </p:cNvSpPr>
          <p:nvPr>
            <p:ph type="sldNum"/>
          </p:nvPr>
        </p:nvSpPr>
        <p:spPr bwMode="auto">
          <a:xfrm>
            <a:off x="8737601" y="6248401"/>
            <a:ext cx="2537884"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Segoe UI" charset="0"/>
              </a:defRPr>
            </a:lvl1pPr>
          </a:lstStyle>
          <a:p>
            <a:pPr>
              <a:defRPr/>
            </a:pPr>
            <a:fld id="{B3953A95-2CDE-4B84-9702-421BBF7E388F}" type="slidenum">
              <a:rPr lang="en-US"/>
              <a:pPr>
                <a:defRPr/>
              </a:pPr>
              <a:t>‹#›</a:t>
            </a:fld>
            <a:endParaRPr lang="en-US"/>
          </a:p>
        </p:txBody>
      </p:sp>
    </p:spTree>
    <p:extLst>
      <p:ext uri="{BB962C8B-B14F-4D97-AF65-F5344CB8AC3E}">
        <p14:creationId xmlns:p14="http://schemas.microsoft.com/office/powerpoint/2010/main" val="1533703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F3893-19B4-4123-94C2-7F152EDD6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C38C85-3DE1-4FF2-822E-7376649A3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6BBBB1-3359-4202-90B4-626800B1C46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83D815-03C3-4A74-91AE-E0818ADEBD69}" type="datetimeFigureOut">
              <a:rPr lang="en-IN" smtClean="0"/>
              <a:t>04-07-2022</a:t>
            </a:fld>
            <a:endParaRPr lang="en-IN"/>
          </a:p>
        </p:txBody>
      </p:sp>
      <p:sp>
        <p:nvSpPr>
          <p:cNvPr id="5" name="Footer Placeholder 4">
            <a:extLst>
              <a:ext uri="{FF2B5EF4-FFF2-40B4-BE49-F238E27FC236}">
                <a16:creationId xmlns:a16="http://schemas.microsoft.com/office/drawing/2014/main" id="{7A363A51-FB7A-4606-BED3-6C2CEA9D3C7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DAA40F7-7969-4501-B15F-F471DFD7DA4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C6985C-9A50-4320-A0F7-FB246C9A8E23}" type="slidenum">
              <a:rPr lang="en-IN" smtClean="0"/>
              <a:t>‹#›</a:t>
            </a:fld>
            <a:endParaRPr lang="en-IN"/>
          </a:p>
        </p:txBody>
      </p:sp>
    </p:spTree>
    <p:extLst>
      <p:ext uri="{BB962C8B-B14F-4D97-AF65-F5344CB8AC3E}">
        <p14:creationId xmlns:p14="http://schemas.microsoft.com/office/powerpoint/2010/main" val="2742476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r" defTabSz="449263" fontAlgn="base">
              <a:spcBef>
                <a:spcPct val="0"/>
              </a:spcBef>
              <a:spcAft>
                <a:spcPct val="0"/>
              </a:spcAft>
              <a:buSzPct val="100000"/>
            </a:pPr>
            <a:fld id="{04FD8F03-AD8B-42CB-9079-BC291D54E04E}" type="slidenum">
              <a:rPr lang="en-US" sz="1400">
                <a:solidFill>
                  <a:srgbClr val="000000"/>
                </a:solidFill>
              </a:rPr>
              <a:pPr algn="r" defTabSz="449263" fontAlgn="base">
                <a:spcBef>
                  <a:spcPct val="0"/>
                </a:spcBef>
                <a:spcAft>
                  <a:spcPct val="0"/>
                </a:spcAft>
                <a:buSzPct val="100000"/>
              </a:pPr>
              <a:t>1</a:t>
            </a:fld>
            <a:endParaRPr lang="en-US" sz="1400">
              <a:solidFill>
                <a:srgbClr val="000000"/>
              </a:solidFill>
            </a:endParaRPr>
          </a:p>
        </p:txBody>
      </p:sp>
      <p:sp>
        <p:nvSpPr>
          <p:cNvPr id="2051" name="Text Box 2"/>
          <p:cNvSpPr txBox="1">
            <a:spLocks noChangeArrowheads="1"/>
          </p:cNvSpPr>
          <p:nvPr/>
        </p:nvSpPr>
        <p:spPr bwMode="auto">
          <a:xfrm>
            <a:off x="2209800" y="609600"/>
            <a:ext cx="830088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6600" b="1" dirty="0">
                <a:solidFill>
                  <a:srgbClr val="CC0099"/>
                </a:solidFill>
              </a:rPr>
              <a:t>FOIS, PMS &amp; TAMS</a:t>
            </a:r>
          </a:p>
          <a:p>
            <a:pPr algn="ctr" defTabSz="449263" fontAlgn="base">
              <a:spcBef>
                <a:spcPct val="0"/>
              </a:spcBef>
              <a:spcAft>
                <a:spcPct val="0"/>
              </a:spcAft>
              <a:buSzPct val="100000"/>
            </a:pPr>
            <a:endParaRPr lang="en-US" sz="4400" b="1" dirty="0">
              <a:solidFill>
                <a:srgbClr val="CC0099"/>
              </a:solidFill>
            </a:endParaRPr>
          </a:p>
        </p:txBody>
      </p:sp>
      <p:sp>
        <p:nvSpPr>
          <p:cNvPr id="3075" name="Text Box 3"/>
          <p:cNvSpPr txBox="1">
            <a:spLocks noChangeArrowheads="1"/>
          </p:cNvSpPr>
          <p:nvPr/>
        </p:nvSpPr>
        <p:spPr bwMode="auto">
          <a:xfrm>
            <a:off x="2526890" y="4724400"/>
            <a:ext cx="9202994" cy="1597742"/>
          </a:xfrm>
          <a:prstGeom prst="rect">
            <a:avLst/>
          </a:prstGeom>
          <a:noFill/>
          <a:ln w="9525" cap="flat">
            <a:noFill/>
            <a:round/>
            <a:headEnd/>
            <a:tailEnd/>
          </a:ln>
          <a:effectLst/>
        </p:spPr>
        <p:txBody>
          <a:bodyPr/>
          <a:lstStyle/>
          <a:p>
            <a:pPr marL="342900" indent="-341313" algn="r" defTabSz="449263" fontAlgn="base">
              <a:lnSpc>
                <a:spcPct val="90000"/>
              </a:lnSpc>
              <a:spcBef>
                <a:spcPts val="800"/>
              </a:spcBef>
              <a:spcAft>
                <a:spcPct val="0"/>
              </a:spcAft>
              <a:buSzPct val="10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b="1" dirty="0">
                <a:solidFill>
                  <a:srgbClr val="0000FF"/>
                </a:solidFill>
                <a:latin typeface="Times New Roman" pitchFamily="16" charset="0"/>
                <a:ea typeface="Microsoft YaHei" charset="-122"/>
              </a:rPr>
              <a:t>K. </a:t>
            </a:r>
            <a:r>
              <a:rPr lang="en-US" sz="3200" b="1" dirty="0" err="1">
                <a:solidFill>
                  <a:srgbClr val="0000FF"/>
                </a:solidFill>
                <a:latin typeface="Times New Roman" pitchFamily="16" charset="0"/>
                <a:ea typeface="Microsoft YaHei" charset="-122"/>
              </a:rPr>
              <a:t>Venkateshwarlu</a:t>
            </a:r>
            <a:endParaRPr lang="en-US" sz="3200" b="1" dirty="0">
              <a:solidFill>
                <a:srgbClr val="0000FF"/>
              </a:solidFill>
              <a:latin typeface="Times New Roman" pitchFamily="16" charset="0"/>
              <a:ea typeface="Microsoft YaHei" charset="-122"/>
            </a:endParaRPr>
          </a:p>
          <a:p>
            <a:pPr marL="342900" indent="-341313" algn="r" defTabSz="449263" fontAlgn="base">
              <a:lnSpc>
                <a:spcPct val="90000"/>
              </a:lnSpc>
              <a:spcBef>
                <a:spcPts val="800"/>
              </a:spcBef>
              <a:spcAft>
                <a:spcPct val="0"/>
              </a:spcAft>
              <a:buSzPct val="10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b="1" dirty="0">
                <a:solidFill>
                  <a:srgbClr val="0000FF"/>
                </a:solidFill>
                <a:latin typeface="Times New Roman" pitchFamily="16" charset="0"/>
                <a:ea typeface="Microsoft YaHei" charset="-122"/>
              </a:rPr>
              <a:t>ADFM/ HYB</a:t>
            </a:r>
          </a:p>
          <a:p>
            <a:pPr marL="342900" indent="-341313" algn="r" defTabSz="449263" fontAlgn="base">
              <a:lnSpc>
                <a:spcPct val="90000"/>
              </a:lnSpc>
              <a:spcBef>
                <a:spcPts val="800"/>
              </a:spcBef>
              <a:spcAft>
                <a:spcPct val="0"/>
              </a:spcAft>
              <a:buSzPct val="10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b="1" dirty="0">
                <a:solidFill>
                  <a:srgbClr val="0000FF"/>
                </a:solidFill>
                <a:latin typeface="Times New Roman" pitchFamily="16" charset="0"/>
                <a:ea typeface="Microsoft YaHei" charset="-122"/>
              </a:rPr>
              <a:t>9701372103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ppt_x</p:attrName>
                                        </p:attrNameLst>
                                      </p:cBhvr>
                                      <p:tavLst>
                                        <p:tav tm="100000">
                                          <p:val>
                                            <p:strVal val="0-#ppt_w/2"/>
                                          </p:val>
                                        </p:tav>
                                        <p:tav>
                                          <p:val>
                                            <p:strVal val="#ppt_x"/>
                                          </p:val>
                                        </p:tav>
                                      </p:tavLst>
                                    </p:anim>
                                    <p:anim calcmode="lin" valueType="num">
                                      <p:cBhvr>
                                        <p:cTn id="8" dur="1000" fill="hold"/>
                                        <p:tgtEl>
                                          <p:spTgt spid="3075">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3075">
                                            <p:txEl>
                                              <p:pRg st="1" end="1"/>
                                            </p:txEl>
                                          </p:spTgt>
                                        </p:tgtEl>
                                        <p:attrNameLst>
                                          <p:attrName>style.visibility</p:attrName>
                                        </p:attrNameLst>
                                      </p:cBhvr>
                                      <p:to>
                                        <p:strVal val="visible"/>
                                      </p:to>
                                    </p:set>
                                    <p:anim calcmode="lin" valueType="num">
                                      <p:cBhvr>
                                        <p:cTn id="13" dur="1000" fill="hold"/>
                                        <p:tgtEl>
                                          <p:spTgt spid="3075">
                                            <p:txEl>
                                              <p:pRg st="1" end="1"/>
                                            </p:txEl>
                                          </p:spTgt>
                                        </p:tgtEl>
                                        <p:attrNameLst>
                                          <p:attrName>ppt_x</p:attrName>
                                        </p:attrNameLst>
                                      </p:cBhvr>
                                      <p:tavLst>
                                        <p:tav tm="100000">
                                          <p:val>
                                            <p:strVal val="0-#ppt_w/2"/>
                                          </p:val>
                                        </p:tav>
                                        <p:tav>
                                          <p:val>
                                            <p:strVal val="#ppt_x"/>
                                          </p:val>
                                        </p:tav>
                                      </p:tavLst>
                                    </p:anim>
                                    <p:anim calcmode="lin" valueType="num">
                                      <p:cBhvr>
                                        <p:cTn id="14" dur="1000" fill="hold"/>
                                        <p:tgtEl>
                                          <p:spTgt spid="3075">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3075">
                                            <p:txEl>
                                              <p:pRg st="2" end="2"/>
                                            </p:txEl>
                                          </p:spTgt>
                                        </p:tgtEl>
                                        <p:attrNameLst>
                                          <p:attrName>style.visibility</p:attrName>
                                        </p:attrNameLst>
                                      </p:cBhvr>
                                      <p:to>
                                        <p:strVal val="visible"/>
                                      </p:to>
                                    </p:set>
                                    <p:anim calcmode="lin" valueType="num">
                                      <p:cBhvr>
                                        <p:cTn id="19" dur="1000" fill="hold"/>
                                        <p:tgtEl>
                                          <p:spTgt spid="3075">
                                            <p:txEl>
                                              <p:pRg st="2" end="2"/>
                                            </p:txEl>
                                          </p:spTgt>
                                        </p:tgtEl>
                                        <p:attrNameLst>
                                          <p:attrName>ppt_x</p:attrName>
                                        </p:attrNameLst>
                                      </p:cBhvr>
                                      <p:tavLst>
                                        <p:tav tm="100000">
                                          <p:val>
                                            <p:strVal val="0-#ppt_w/2"/>
                                          </p:val>
                                        </p:tav>
                                        <p:tav>
                                          <p:val>
                                            <p:strVal val="#ppt_x"/>
                                          </p:val>
                                        </p:tav>
                                      </p:tavLst>
                                    </p:anim>
                                    <p:anim calcmode="lin" valueType="num">
                                      <p:cBhvr>
                                        <p:cTn id="20" dur="1000" fill="hold"/>
                                        <p:tgtEl>
                                          <p:spTgt spid="3075">
                                            <p:txEl>
                                              <p:pRg st="2" end="2"/>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560" y="304800"/>
            <a:ext cx="7924800" cy="5386090"/>
          </a:xfrm>
          <a:prstGeom prst="rect">
            <a:avLst/>
          </a:prstGeom>
        </p:spPr>
        <p:txBody>
          <a:bodyPr wrap="square">
            <a:spAutoFit/>
          </a:bodyPr>
          <a:lstStyle/>
          <a:p>
            <a:pPr defTabSz="449263" eaLnBrk="0" fontAlgn="base" hangingPunct="0">
              <a:spcBef>
                <a:spcPct val="0"/>
              </a:spcBef>
              <a:spcAft>
                <a:spcPct val="0"/>
              </a:spcAft>
              <a:buClr>
                <a:srgbClr val="000000"/>
              </a:buClr>
              <a:buSzPct val="100000"/>
            </a:pPr>
            <a:endParaRPr lang="en-IN" sz="2400" dirty="0">
              <a:solidFill>
                <a:srgbClr val="FFFFFF"/>
              </a:solidFill>
              <a:latin typeface="Times New Roman" pitchFamily="16" charset="0"/>
              <a:ea typeface="Microsoft YaHei" charset="-122"/>
            </a:endParaRPr>
          </a:p>
          <a:p>
            <a:pPr algn="ctr" defTabSz="449263" eaLnBrk="0" fontAlgn="base" hangingPunct="0">
              <a:spcBef>
                <a:spcPct val="0"/>
              </a:spcBef>
              <a:spcAft>
                <a:spcPct val="0"/>
              </a:spcAft>
              <a:buClr>
                <a:srgbClr val="000000"/>
              </a:buClr>
              <a:buSzPct val="100000"/>
            </a:pPr>
            <a:r>
              <a:rPr lang="en-IN" sz="4000" b="1" dirty="0">
                <a:solidFill>
                  <a:srgbClr val="CC00FF"/>
                </a:solidFill>
                <a:latin typeface="Times New Roman" pitchFamily="16" charset="0"/>
                <a:ea typeface="Microsoft YaHei" charset="-122"/>
              </a:rPr>
              <a:t>FUNCTIONS OF RMS</a:t>
            </a:r>
          </a:p>
          <a:p>
            <a:pPr defTabSz="449263" eaLnBrk="0" fontAlgn="base" hangingPunct="0">
              <a:spcBef>
                <a:spcPct val="0"/>
              </a:spcBef>
              <a:spcAft>
                <a:spcPct val="0"/>
              </a:spcAft>
              <a:buClr>
                <a:srgbClr val="000000"/>
              </a:buClr>
              <a:buSzPct val="100000"/>
            </a:pPr>
            <a:r>
              <a:rPr lang="en-IN" sz="4000" b="1" dirty="0">
                <a:solidFill>
                  <a:srgbClr val="CC00FF"/>
                </a:solidFill>
                <a:latin typeface="Times New Roman" pitchFamily="16" charset="0"/>
                <a:ea typeface="Microsoft YaHei" charset="-122"/>
              </a:rPr>
              <a:t> </a:t>
            </a:r>
          </a:p>
          <a:p>
            <a:pPr defTabSz="449263" eaLnBrk="0" fontAlgn="base" hangingPunct="0">
              <a:spcBef>
                <a:spcPct val="0"/>
              </a:spcBef>
              <a:spcAft>
                <a:spcPct val="0"/>
              </a:spcAft>
              <a:buClr>
                <a:srgbClr val="000000"/>
              </a:buClr>
              <a:buSzPct val="100000"/>
            </a:pPr>
            <a:r>
              <a:rPr lang="en-IN" sz="4000" b="1" dirty="0">
                <a:solidFill>
                  <a:srgbClr val="FF0000"/>
                </a:solidFill>
                <a:latin typeface="Times New Roman" pitchFamily="16" charset="0"/>
                <a:ea typeface="Microsoft YaHei" charset="-122"/>
              </a:rPr>
              <a:t>INTERCHANGE</a:t>
            </a:r>
          </a:p>
          <a:p>
            <a:pPr defTabSz="449263" eaLnBrk="0" fontAlgn="base" hangingPunct="0">
              <a:spcBef>
                <a:spcPct val="0"/>
              </a:spcBef>
              <a:spcAft>
                <a:spcPct val="0"/>
              </a:spcAft>
              <a:buClr>
                <a:srgbClr val="000000"/>
              </a:buClr>
              <a:buSzPct val="100000"/>
            </a:pPr>
            <a:r>
              <a:rPr lang="en-IN" sz="4000" b="1" dirty="0">
                <a:solidFill>
                  <a:srgbClr val="FF0000"/>
                </a:solidFill>
                <a:latin typeface="Times New Roman" pitchFamily="16" charset="0"/>
                <a:ea typeface="Microsoft YaHei" charset="-122"/>
              </a:rPr>
              <a:t> </a:t>
            </a:r>
            <a:r>
              <a:rPr lang="en-IN" sz="3200" b="1" u="sng" dirty="0">
                <a:solidFill>
                  <a:srgbClr val="3333CC"/>
                </a:solidFill>
                <a:latin typeface="Times New Roman" pitchFamily="16" charset="0"/>
                <a:ea typeface="Microsoft YaHei" charset="-122"/>
              </a:rPr>
              <a:t>Divisional and Zonal</a:t>
            </a:r>
          </a:p>
          <a:p>
            <a:pPr defTabSz="449263" eaLnBrk="0" fontAlgn="base" hangingPunct="0">
              <a:spcBef>
                <a:spcPct val="0"/>
              </a:spcBef>
              <a:spcAft>
                <a:spcPct val="0"/>
              </a:spcAft>
              <a:buClr>
                <a:srgbClr val="000000"/>
              </a:buClr>
              <a:buSzPct val="100000"/>
            </a:pPr>
            <a:r>
              <a:rPr lang="en-IN" sz="3200" b="1" u="sng" dirty="0">
                <a:solidFill>
                  <a:srgbClr val="3333CC"/>
                </a:solidFill>
                <a:latin typeface="Times New Roman" pitchFamily="16" charset="0"/>
                <a:ea typeface="Microsoft YaHei" charset="-122"/>
              </a:rPr>
              <a:t>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•Indicates days performance of a Division or Zone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•Improve performance by handing more trains </a:t>
            </a:r>
          </a:p>
        </p:txBody>
      </p:sp>
    </p:spTree>
    <p:extLst>
      <p:ext uri="{BB962C8B-B14F-4D97-AF65-F5344CB8AC3E}">
        <p14:creationId xmlns:p14="http://schemas.microsoft.com/office/powerpoint/2010/main" val="272851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0821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4400" b="1">
                <a:solidFill>
                  <a:srgbClr val="FF00FF"/>
                </a:solidFill>
              </a:rPr>
              <a:t>FUNCTIONS OF TMS</a:t>
            </a:r>
          </a:p>
        </p:txBody>
      </p:sp>
      <p:sp>
        <p:nvSpPr>
          <p:cNvPr id="20483" name="Text Box 2"/>
          <p:cNvSpPr txBox="1">
            <a:spLocks noChangeArrowheads="1"/>
          </p:cNvSpPr>
          <p:nvPr/>
        </p:nvSpPr>
        <p:spPr bwMode="auto">
          <a:xfrm>
            <a:off x="1981200" y="1156355"/>
            <a:ext cx="84978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9pPr>
          </a:lstStyle>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Indent Registration with WDRF collection details</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Forwarding Note preparation</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Commercial placement of a Rake</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Release of the Rake as loaded or empty as the case may be</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Loading-Unloading-Removal</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Rebooking of a rake, if applicable</a:t>
            </a:r>
          </a:p>
          <a:p>
            <a:pPr defTabSz="449263" fontAlgn="base">
              <a:lnSpc>
                <a:spcPct val="120000"/>
              </a:lnSpc>
              <a:spcBef>
                <a:spcPts val="800"/>
              </a:spcBef>
              <a:spcAft>
                <a:spcPct val="0"/>
              </a:spcAft>
              <a:buClr>
                <a:srgbClr val="0000FF"/>
              </a:buClr>
              <a:buSzPct val="100000"/>
            </a:pPr>
            <a:endParaRPr lang="en-US" sz="3200" b="1" dirty="0">
              <a:solidFill>
                <a:srgbClr val="0000FF"/>
              </a:solidFill>
            </a:endParaRPr>
          </a:p>
          <a:p>
            <a:pPr defTabSz="449263" fontAlgn="base">
              <a:lnSpc>
                <a:spcPct val="120000"/>
              </a:lnSpc>
              <a:spcBef>
                <a:spcPts val="800"/>
              </a:spcBef>
              <a:spcAft>
                <a:spcPct val="0"/>
              </a:spcAft>
              <a:buClr>
                <a:srgbClr val="0000FF"/>
              </a:buClr>
              <a:buSzPct val="100000"/>
            </a:pPr>
            <a:endParaRPr lang="en-US" sz="3200" b="1" dirty="0">
              <a:solidFill>
                <a:srgbClr val="0000FF"/>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208213" y="1"/>
            <a:ext cx="7772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4400" b="1">
                <a:solidFill>
                  <a:srgbClr val="FF00FF"/>
                </a:solidFill>
              </a:rPr>
              <a:t>FUNCTIONS OF TMS</a:t>
            </a:r>
          </a:p>
        </p:txBody>
      </p:sp>
      <p:sp>
        <p:nvSpPr>
          <p:cNvPr id="21507" name="Text Box 2"/>
          <p:cNvSpPr txBox="1">
            <a:spLocks noChangeArrowheads="1"/>
          </p:cNvSpPr>
          <p:nvPr/>
        </p:nvSpPr>
        <p:spPr bwMode="auto">
          <a:xfrm>
            <a:off x="2063750" y="836614"/>
            <a:ext cx="80645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9pPr>
          </a:lstStyle>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Filling up of Loading/Unloading register</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Feeding consignment removal details</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Checking for automatic accrual of Demurrage and Wharfage charges</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RR generation with automatic accrual of freight charges</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Issue of Railway Receipt for various types of traffic including for Container Traffic with various concessions/ surcharges.</a:t>
            </a:r>
          </a:p>
          <a:p>
            <a:pPr defTabSz="449263" eaLnBrk="0" fontAlgn="base" hangingPunct="0">
              <a:spcBef>
                <a:spcPts val="800"/>
              </a:spcBef>
              <a:spcAft>
                <a:spcPct val="0"/>
              </a:spcAft>
              <a:buClr>
                <a:srgbClr val="0000FF"/>
              </a:buClr>
              <a:buSzPct val="100000"/>
            </a:pPr>
            <a:endParaRPr lang="en-IN" sz="3200" b="1" dirty="0">
              <a:solidFill>
                <a:srgbClr val="0000FF"/>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208213" y="1"/>
            <a:ext cx="7772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4400" b="1">
                <a:solidFill>
                  <a:srgbClr val="FF00FF"/>
                </a:solidFill>
              </a:rPr>
              <a:t>FUNCTIONS OF TMS</a:t>
            </a:r>
          </a:p>
        </p:txBody>
      </p:sp>
      <p:sp>
        <p:nvSpPr>
          <p:cNvPr id="22531" name="Text Box 2"/>
          <p:cNvSpPr txBox="1">
            <a:spLocks noChangeArrowheads="1"/>
          </p:cNvSpPr>
          <p:nvPr/>
        </p:nvSpPr>
        <p:spPr bwMode="auto">
          <a:xfrm>
            <a:off x="2063750" y="836614"/>
            <a:ext cx="80645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9pPr>
          </a:lstStyle>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Provision for feeding of payment details of Freight or e-payment</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Provision for feeding waival details of DC and WC</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Provision for feeding of  balance DC and WC collections</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Reporting for Remission of station earnings into bank/cash office</a:t>
            </a:r>
          </a:p>
          <a:p>
            <a:pPr defTabSz="449263" eaLnBrk="0" fontAlgn="base" hangingPunct="0">
              <a:spcBef>
                <a:spcPts val="800"/>
              </a:spcBef>
              <a:spcAft>
                <a:spcPct val="0"/>
              </a:spcAft>
              <a:buClr>
                <a:srgbClr val="0000FF"/>
              </a:buClr>
              <a:buSzPct val="100000"/>
            </a:pPr>
            <a:endParaRPr lang="en-IN" sz="3200" b="1" dirty="0">
              <a:solidFill>
                <a:srgbClr val="0000FF"/>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208213" y="1"/>
            <a:ext cx="7772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4400" b="1">
                <a:solidFill>
                  <a:srgbClr val="FF00FF"/>
                </a:solidFill>
              </a:rPr>
              <a:t>FUNCTIONS OF TMS</a:t>
            </a:r>
          </a:p>
        </p:txBody>
      </p:sp>
      <p:sp>
        <p:nvSpPr>
          <p:cNvPr id="23555" name="Text Box 2"/>
          <p:cNvSpPr txBox="1">
            <a:spLocks noChangeArrowheads="1"/>
          </p:cNvSpPr>
          <p:nvPr/>
        </p:nvSpPr>
        <p:spPr bwMode="auto">
          <a:xfrm>
            <a:off x="2063750" y="836614"/>
            <a:ext cx="80645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9pPr>
          </a:lstStyle>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Provision for feeding of various charges pertaining to goods working at a station/siding</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Automatic preparation of Goods balance sheet in the system</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Provision for various queries</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Provision for getting various reports(save/print) </a:t>
            </a:r>
          </a:p>
          <a:p>
            <a:pPr defTabSz="449263" eaLnBrk="0" fontAlgn="base" hangingPunct="0">
              <a:spcBef>
                <a:spcPts val="800"/>
              </a:spcBef>
              <a:spcAft>
                <a:spcPct val="0"/>
              </a:spcAft>
              <a:buClr>
                <a:srgbClr val="0000FF"/>
              </a:buClr>
              <a:buSzPct val="100000"/>
              <a:buFont typeface="Times New Roman" pitchFamily="16" charset="0"/>
              <a:buChar char="•"/>
            </a:pPr>
            <a:r>
              <a:rPr lang="en-US" sz="3200" b="1" dirty="0">
                <a:solidFill>
                  <a:srgbClr val="0000FF"/>
                </a:solidFill>
              </a:rPr>
              <a:t>TMS Queries</a:t>
            </a:r>
          </a:p>
          <a:p>
            <a:pPr defTabSz="449263" eaLnBrk="0" fontAlgn="base" hangingPunct="0">
              <a:spcBef>
                <a:spcPts val="800"/>
              </a:spcBef>
              <a:spcAft>
                <a:spcPct val="0"/>
              </a:spcAft>
              <a:buClr>
                <a:srgbClr val="0000FF"/>
              </a:buClr>
              <a:buSzPct val="100000"/>
            </a:pPr>
            <a:endParaRPr lang="en-IN" sz="3200" b="1" dirty="0">
              <a:solidFill>
                <a:srgbClr val="0000FF"/>
              </a:solidFill>
            </a:endParaRPr>
          </a:p>
          <a:p>
            <a:pPr defTabSz="449263" eaLnBrk="0" fontAlgn="base" hangingPunct="0">
              <a:spcBef>
                <a:spcPts val="800"/>
              </a:spcBef>
              <a:spcAft>
                <a:spcPct val="0"/>
              </a:spcAft>
              <a:buClr>
                <a:srgbClr val="0000FF"/>
              </a:buClr>
              <a:buSzPct val="100000"/>
            </a:pPr>
            <a:endParaRPr lang="en-IN" sz="3200" b="1" dirty="0">
              <a:solidFill>
                <a:srgbClr val="0000FF"/>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2209800" y="188913"/>
            <a:ext cx="7772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eaLnBrk="0" fontAlgn="base" hangingPunct="0">
              <a:spcBef>
                <a:spcPct val="0"/>
              </a:spcBef>
              <a:spcAft>
                <a:spcPct val="0"/>
              </a:spcAft>
              <a:buSzPct val="100000"/>
            </a:pPr>
            <a:r>
              <a:rPr lang="en-US" sz="4400" b="1">
                <a:solidFill>
                  <a:srgbClr val="FF0000"/>
                </a:solidFill>
              </a:rPr>
              <a:t>FOIS-Balance Sheet </a:t>
            </a:r>
          </a:p>
        </p:txBody>
      </p:sp>
      <p:sp>
        <p:nvSpPr>
          <p:cNvPr id="69635" name="Text Box 2"/>
          <p:cNvSpPr txBox="1">
            <a:spLocks noChangeArrowheads="1"/>
          </p:cNvSpPr>
          <p:nvPr/>
        </p:nvSpPr>
        <p:spPr bwMode="auto">
          <a:xfrm>
            <a:off x="2209800" y="1412875"/>
            <a:ext cx="77724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9pPr>
          </a:lstStyle>
          <a:p>
            <a:pPr defTabSz="449263" eaLnBrk="0" fontAlgn="base" hangingPunct="0">
              <a:spcBef>
                <a:spcPts val="1000"/>
              </a:spcBef>
              <a:spcAft>
                <a:spcPct val="0"/>
              </a:spcAft>
              <a:buClr>
                <a:srgbClr val="000000"/>
              </a:buClr>
              <a:buSzPct val="100000"/>
              <a:buFont typeface="Times New Roman" pitchFamily="16" charset="0"/>
              <a:buChar char="•"/>
            </a:pPr>
            <a:r>
              <a:rPr lang="en-US" sz="4000">
                <a:solidFill>
                  <a:srgbClr val="000000"/>
                </a:solidFill>
              </a:rPr>
              <a:t>Main Menu</a:t>
            </a:r>
          </a:p>
          <a:p>
            <a:pPr defTabSz="449263" eaLnBrk="0" fontAlgn="base" hangingPunct="0">
              <a:spcBef>
                <a:spcPts val="1000"/>
              </a:spcBef>
              <a:spcAft>
                <a:spcPct val="0"/>
              </a:spcAft>
              <a:buClr>
                <a:srgbClr val="000000"/>
              </a:buClr>
              <a:buSzPct val="100000"/>
              <a:buFont typeface="Times New Roman" pitchFamily="16" charset="0"/>
              <a:buChar char="•"/>
            </a:pPr>
            <a:r>
              <a:rPr lang="en-US" sz="4000">
                <a:solidFill>
                  <a:srgbClr val="000000"/>
                </a:solidFill>
              </a:rPr>
              <a:t>Queries</a:t>
            </a:r>
          </a:p>
          <a:p>
            <a:pPr defTabSz="449263" eaLnBrk="0" fontAlgn="base" hangingPunct="0">
              <a:spcBef>
                <a:spcPts val="1000"/>
              </a:spcBef>
              <a:spcAft>
                <a:spcPct val="0"/>
              </a:spcAft>
              <a:buClr>
                <a:srgbClr val="000000"/>
              </a:buClr>
              <a:buSzPct val="100000"/>
              <a:buFont typeface="Times New Roman" pitchFamily="16" charset="0"/>
              <a:buChar char="•"/>
            </a:pPr>
            <a:r>
              <a:rPr lang="en-US" sz="4000">
                <a:solidFill>
                  <a:srgbClr val="000000"/>
                </a:solidFill>
              </a:rPr>
              <a:t>Charges</a:t>
            </a:r>
          </a:p>
          <a:p>
            <a:pPr defTabSz="449263" eaLnBrk="0" fontAlgn="base" hangingPunct="0">
              <a:spcBef>
                <a:spcPts val="1000"/>
              </a:spcBef>
              <a:spcAft>
                <a:spcPct val="0"/>
              </a:spcAft>
              <a:buClr>
                <a:srgbClr val="000000"/>
              </a:buClr>
              <a:buSzPct val="100000"/>
              <a:buFont typeface="Times New Roman" pitchFamily="16" charset="0"/>
              <a:buChar char="•"/>
            </a:pPr>
            <a:r>
              <a:rPr lang="en-US" sz="4000">
                <a:solidFill>
                  <a:srgbClr val="000000"/>
                </a:solidFill>
              </a:rPr>
              <a:t>Balance Sheet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3181350" y="1"/>
            <a:ext cx="5829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6858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3300" dirty="0">
                <a:solidFill>
                  <a:srgbClr val="FF0000"/>
                </a:solidFill>
              </a:rPr>
              <a:t>FOIS-Balance Sheet </a:t>
            </a:r>
          </a:p>
        </p:txBody>
      </p:sp>
      <p:pic>
        <p:nvPicPr>
          <p:cNvPr id="706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485775"/>
            <a:ext cx="8839199" cy="53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Table 2">
            <a:extLst>
              <a:ext uri="{FF2B5EF4-FFF2-40B4-BE49-F238E27FC236}">
                <a16:creationId xmlns:a16="http://schemas.microsoft.com/office/drawing/2014/main" id="{F312E748-B358-4CCD-B10B-F167C2A2CFEA}"/>
              </a:ext>
            </a:extLst>
          </p:cNvPr>
          <p:cNvGraphicFramePr>
            <a:graphicFrameLocks noGrp="1"/>
          </p:cNvGraphicFramePr>
          <p:nvPr/>
        </p:nvGraphicFramePr>
        <p:xfrm>
          <a:off x="2914650" y="5805489"/>
          <a:ext cx="6096000" cy="124808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477955021"/>
                    </a:ext>
                  </a:extLst>
                </a:gridCol>
                <a:gridCol w="1524000">
                  <a:extLst>
                    <a:ext uri="{9D8B030D-6E8A-4147-A177-3AD203B41FA5}">
                      <a16:colId xmlns:a16="http://schemas.microsoft.com/office/drawing/2014/main" val="4043452304"/>
                    </a:ext>
                  </a:extLst>
                </a:gridCol>
                <a:gridCol w="1524000">
                  <a:extLst>
                    <a:ext uri="{9D8B030D-6E8A-4147-A177-3AD203B41FA5}">
                      <a16:colId xmlns:a16="http://schemas.microsoft.com/office/drawing/2014/main" val="2665983987"/>
                    </a:ext>
                  </a:extLst>
                </a:gridCol>
                <a:gridCol w="1524000">
                  <a:extLst>
                    <a:ext uri="{9D8B030D-6E8A-4147-A177-3AD203B41FA5}">
                      <a16:colId xmlns:a16="http://schemas.microsoft.com/office/drawing/2014/main" val="2695986430"/>
                    </a:ext>
                  </a:extLst>
                </a:gridCol>
              </a:tblGrid>
              <a:tr h="316968">
                <a:tc>
                  <a:txBody>
                    <a:bodyPr/>
                    <a:lstStyle/>
                    <a:p>
                      <a:r>
                        <a:rPr lang="en-IN" dirty="0"/>
                        <a:t>OB</a:t>
                      </a:r>
                    </a:p>
                  </a:txBody>
                  <a:tcPr/>
                </a:tc>
                <a:tc>
                  <a:txBody>
                    <a:bodyPr/>
                    <a:lstStyle/>
                    <a:p>
                      <a:pPr algn="r"/>
                      <a:r>
                        <a:rPr lang="en-IN" dirty="0"/>
                        <a:t>101475</a:t>
                      </a:r>
                    </a:p>
                  </a:txBody>
                  <a:tcPr/>
                </a:tc>
                <a:tc>
                  <a:txBody>
                    <a:bodyPr/>
                    <a:lstStyle/>
                    <a:p>
                      <a:r>
                        <a:rPr lang="en-IN" dirty="0"/>
                        <a:t>CRN</a:t>
                      </a:r>
                    </a:p>
                  </a:txBody>
                  <a:tcPr/>
                </a:tc>
                <a:tc>
                  <a:txBody>
                    <a:bodyPr/>
                    <a:lstStyle/>
                    <a:p>
                      <a:pPr algn="r"/>
                      <a:r>
                        <a:rPr lang="en-IN" dirty="0"/>
                        <a:t>977651</a:t>
                      </a:r>
                    </a:p>
                  </a:txBody>
                  <a:tcPr/>
                </a:tc>
                <a:extLst>
                  <a:ext uri="{0D108BD9-81ED-4DB2-BD59-A6C34878D82A}">
                    <a16:rowId xmlns:a16="http://schemas.microsoft.com/office/drawing/2014/main" val="2203278765"/>
                  </a:ext>
                </a:extLst>
              </a:tr>
              <a:tr h="316968">
                <a:tc>
                  <a:txBody>
                    <a:bodyPr/>
                    <a:lstStyle/>
                    <a:p>
                      <a:r>
                        <a:rPr lang="en-IN" dirty="0"/>
                        <a:t>OW PAID L</a:t>
                      </a:r>
                    </a:p>
                  </a:txBody>
                  <a:tcPr/>
                </a:tc>
                <a:tc>
                  <a:txBody>
                    <a:bodyPr/>
                    <a:lstStyle/>
                    <a:p>
                      <a:pPr algn="r"/>
                      <a:r>
                        <a:rPr lang="en-IN" dirty="0"/>
                        <a:t>883476</a:t>
                      </a:r>
                    </a:p>
                  </a:txBody>
                  <a:tcPr/>
                </a:tc>
                <a:tc>
                  <a:txBody>
                    <a:bodyPr/>
                    <a:lstStyle/>
                    <a:p>
                      <a:r>
                        <a:rPr lang="en-IN" dirty="0"/>
                        <a:t>SPL CR</a:t>
                      </a:r>
                    </a:p>
                  </a:txBody>
                  <a:tcPr/>
                </a:tc>
                <a:tc>
                  <a:txBody>
                    <a:bodyPr/>
                    <a:lstStyle/>
                    <a:p>
                      <a:pPr algn="r"/>
                      <a:r>
                        <a:rPr lang="en-IN" dirty="0"/>
                        <a:t>200</a:t>
                      </a:r>
                    </a:p>
                  </a:txBody>
                  <a:tcPr/>
                </a:tc>
                <a:extLst>
                  <a:ext uri="{0D108BD9-81ED-4DB2-BD59-A6C34878D82A}">
                    <a16:rowId xmlns:a16="http://schemas.microsoft.com/office/drawing/2014/main" val="3944564835"/>
                  </a:ext>
                </a:extLst>
              </a:tr>
              <a:tr h="316968">
                <a:tc>
                  <a:txBody>
                    <a:bodyPr/>
                    <a:lstStyle/>
                    <a:p>
                      <a:r>
                        <a:rPr lang="en-IN" dirty="0"/>
                        <a:t>DEMURRAGE</a:t>
                      </a:r>
                    </a:p>
                  </a:txBody>
                  <a:tcPr/>
                </a:tc>
                <a:tc>
                  <a:txBody>
                    <a:bodyPr/>
                    <a:lstStyle/>
                    <a:p>
                      <a:pPr algn="r"/>
                      <a:r>
                        <a:rPr lang="en-IN" dirty="0"/>
                        <a:t>18900</a:t>
                      </a:r>
                    </a:p>
                  </a:txBody>
                  <a:tcPr/>
                </a:tc>
                <a:tc>
                  <a:txBody>
                    <a:bodyPr/>
                    <a:lstStyle/>
                    <a:p>
                      <a:r>
                        <a:rPr lang="en-IN" dirty="0"/>
                        <a:t>OUTSTANDING</a:t>
                      </a:r>
                    </a:p>
                  </a:txBody>
                  <a:tcPr/>
                </a:tc>
                <a:tc>
                  <a:txBody>
                    <a:bodyPr/>
                    <a:lstStyle/>
                    <a:p>
                      <a:pPr algn="r"/>
                      <a:r>
                        <a:rPr lang="en-IN" dirty="0"/>
                        <a:t>26000</a:t>
                      </a:r>
                    </a:p>
                  </a:txBody>
                  <a:tcPr/>
                </a:tc>
                <a:extLst>
                  <a:ext uri="{0D108BD9-81ED-4DB2-BD59-A6C34878D82A}">
                    <a16:rowId xmlns:a16="http://schemas.microsoft.com/office/drawing/2014/main" val="3979676477"/>
                  </a:ext>
                </a:extLst>
              </a:tr>
              <a:tr h="254008">
                <a:tc>
                  <a:txBody>
                    <a:bodyPr/>
                    <a:lstStyle/>
                    <a:p>
                      <a:r>
                        <a:rPr lang="en-IN" dirty="0"/>
                        <a:t>TOTAL</a:t>
                      </a:r>
                    </a:p>
                  </a:txBody>
                  <a:tcPr/>
                </a:tc>
                <a:tc>
                  <a:txBody>
                    <a:bodyPr/>
                    <a:lstStyle/>
                    <a:p>
                      <a:pPr algn="r"/>
                      <a:r>
                        <a:rPr lang="en-IN" dirty="0"/>
                        <a:t>1003851</a:t>
                      </a:r>
                    </a:p>
                  </a:txBody>
                  <a:tcPr/>
                </a:tc>
                <a:tc>
                  <a:txBody>
                    <a:bodyPr/>
                    <a:lstStyle/>
                    <a:p>
                      <a:r>
                        <a:rPr lang="en-IN" dirty="0"/>
                        <a:t>TOTAL</a:t>
                      </a:r>
                    </a:p>
                  </a:txBody>
                  <a:tcPr/>
                </a:tc>
                <a:tc>
                  <a:txBody>
                    <a:bodyPr/>
                    <a:lstStyle/>
                    <a:p>
                      <a:pPr algn="r"/>
                      <a:r>
                        <a:rPr lang="en-IN" dirty="0"/>
                        <a:t>1003851</a:t>
                      </a:r>
                    </a:p>
                  </a:txBody>
                  <a:tcPr/>
                </a:tc>
                <a:extLst>
                  <a:ext uri="{0D108BD9-81ED-4DB2-BD59-A6C34878D82A}">
                    <a16:rowId xmlns:a16="http://schemas.microsoft.com/office/drawing/2014/main" val="3016078612"/>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8134-1982-4085-6E0E-E2596CA6E7DF}"/>
              </a:ext>
            </a:extLst>
          </p:cNvPr>
          <p:cNvSpPr>
            <a:spLocks noGrp="1"/>
          </p:cNvSpPr>
          <p:nvPr>
            <p:ph type="title"/>
          </p:nvPr>
        </p:nvSpPr>
        <p:spPr>
          <a:xfrm>
            <a:off x="914401" y="-88490"/>
            <a:ext cx="10361084" cy="774289"/>
          </a:xfrm>
        </p:spPr>
        <p:txBody>
          <a:bodyPr/>
          <a:lstStyle/>
          <a:p>
            <a:r>
              <a:rPr lang="en-US" altLang="en-US" b="1" dirty="0">
                <a:solidFill>
                  <a:srgbClr val="FF0000"/>
                </a:solidFill>
              </a:rPr>
              <a:t>PMS Features</a:t>
            </a:r>
            <a:endParaRPr lang="en-IN" b="1" dirty="0">
              <a:solidFill>
                <a:srgbClr val="FF0000"/>
              </a:solidFill>
            </a:endParaRPr>
          </a:p>
        </p:txBody>
      </p:sp>
      <p:sp>
        <p:nvSpPr>
          <p:cNvPr id="3" name="Content Placeholder 2">
            <a:extLst>
              <a:ext uri="{FF2B5EF4-FFF2-40B4-BE49-F238E27FC236}">
                <a16:creationId xmlns:a16="http://schemas.microsoft.com/office/drawing/2014/main" id="{A3BBE8C5-B70A-B780-BF6E-877DF9B28A60}"/>
              </a:ext>
            </a:extLst>
          </p:cNvPr>
          <p:cNvSpPr>
            <a:spLocks noGrp="1"/>
          </p:cNvSpPr>
          <p:nvPr>
            <p:ph idx="1"/>
          </p:nvPr>
        </p:nvSpPr>
        <p:spPr>
          <a:xfrm>
            <a:off x="186813" y="892276"/>
            <a:ext cx="11088672" cy="5408615"/>
          </a:xfrm>
        </p:spPr>
        <p:txBody>
          <a:bodyPr/>
          <a:lstStyle/>
          <a:p>
            <a:pPr algn="just"/>
            <a:r>
              <a:rPr lang="en-US" altLang="en-US" b="1" dirty="0">
                <a:solidFill>
                  <a:srgbClr val="0000FF"/>
                </a:solidFill>
                <a:effectLst/>
                <a:latin typeface="Times New Roman" panose="02020603050405020304" pitchFamily="18" charset="0"/>
              </a:rPr>
              <a:t>Direct capture of parcel weight Electronically</a:t>
            </a:r>
          </a:p>
          <a:p>
            <a:pPr algn="just"/>
            <a:r>
              <a:rPr lang="en-US" altLang="en-US" b="1" dirty="0">
                <a:solidFill>
                  <a:srgbClr val="0000FF"/>
                </a:solidFill>
                <a:effectLst/>
                <a:latin typeface="Times New Roman" panose="02020603050405020304" pitchFamily="18" charset="0"/>
              </a:rPr>
              <a:t>Tracking parcel with help of barcode technology</a:t>
            </a:r>
          </a:p>
          <a:p>
            <a:pPr algn="just"/>
            <a:r>
              <a:rPr lang="en-US" altLang="en-US" sz="3200" b="1" dirty="0">
                <a:solidFill>
                  <a:srgbClr val="0000FF"/>
                </a:solidFill>
                <a:latin typeface="Times New Roman" panose="02020603050405020304" pitchFamily="18" charset="0"/>
              </a:rPr>
              <a:t>Any route booking through single window at any counter. No need to go to another booking window after filling forwarding note, hence single window can be followed for weighing, cash payment and issue of Parcel Way bill</a:t>
            </a:r>
          </a:p>
          <a:p>
            <a:pPr algn="just"/>
            <a:r>
              <a:rPr lang="en-US" altLang="en-US" sz="3200" b="1" dirty="0">
                <a:solidFill>
                  <a:srgbClr val="0000FF"/>
                </a:solidFill>
                <a:effectLst/>
                <a:latin typeface="Times New Roman" panose="02020603050405020304" pitchFamily="18" charset="0"/>
              </a:rPr>
              <a:t>Advance loading guidance according to availability of space</a:t>
            </a:r>
          </a:p>
          <a:p>
            <a:pPr algn="just"/>
            <a:r>
              <a:rPr lang="en-US" altLang="en-US" sz="3200" b="1" dirty="0">
                <a:solidFill>
                  <a:srgbClr val="0000FF"/>
                </a:solidFill>
                <a:effectLst/>
                <a:latin typeface="Times New Roman" panose="02020603050405020304" pitchFamily="18" charset="0"/>
              </a:rPr>
              <a:t>Prior information about the inward traffic</a:t>
            </a:r>
          </a:p>
          <a:p>
            <a:endParaRPr lang="en-IN" dirty="0"/>
          </a:p>
        </p:txBody>
      </p:sp>
    </p:spTree>
    <p:extLst>
      <p:ext uri="{BB962C8B-B14F-4D97-AF65-F5344CB8AC3E}">
        <p14:creationId xmlns:p14="http://schemas.microsoft.com/office/powerpoint/2010/main" val="423439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id="{573FFC60-AEB8-7437-C670-48B0FE71ADBA}"/>
              </a:ext>
            </a:extLst>
          </p:cNvPr>
          <p:cNvSpPr>
            <a:spLocks noChangeArrowheads="1"/>
          </p:cNvSpPr>
          <p:nvPr/>
        </p:nvSpPr>
        <p:spPr bwMode="auto">
          <a:xfrm>
            <a:off x="1828800" y="1"/>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b="1" dirty="0">
                <a:solidFill>
                  <a:srgbClr val="FF0000"/>
                </a:solidFill>
                <a:latin typeface="+mj-lt"/>
              </a:rPr>
              <a:t>MODULES</a:t>
            </a:r>
          </a:p>
        </p:txBody>
      </p:sp>
      <p:sp>
        <p:nvSpPr>
          <p:cNvPr id="49158" name="Rectangle 6">
            <a:extLst>
              <a:ext uri="{FF2B5EF4-FFF2-40B4-BE49-F238E27FC236}">
                <a16:creationId xmlns:a16="http://schemas.microsoft.com/office/drawing/2014/main" id="{17B5A551-7625-0760-99C0-D2845209D5DF}"/>
              </a:ext>
            </a:extLst>
          </p:cNvPr>
          <p:cNvSpPr>
            <a:spLocks noChangeArrowheads="1"/>
          </p:cNvSpPr>
          <p:nvPr/>
        </p:nvSpPr>
        <p:spPr bwMode="auto">
          <a:xfrm>
            <a:off x="216309" y="1193362"/>
            <a:ext cx="11346425"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6125" indent="228600">
              <a:tabLst>
                <a:tab pos="457200" algn="l"/>
              </a:tabLst>
              <a:defRPr sz="2400">
                <a:solidFill>
                  <a:schemeClr val="tx1"/>
                </a:solidFill>
                <a:latin typeface="Times New Roman" panose="02020603050405020304" pitchFamily="18" charset="0"/>
              </a:defRPr>
            </a:lvl1pPr>
            <a:lvl2pPr marL="1089025">
              <a:tabLst>
                <a:tab pos="457200" algn="l"/>
              </a:tabLst>
              <a:defRPr sz="2400">
                <a:solidFill>
                  <a:schemeClr val="tx1"/>
                </a:solidFill>
                <a:latin typeface="Times New Roman" panose="02020603050405020304" pitchFamily="18" charset="0"/>
              </a:defRPr>
            </a:lvl2pPr>
            <a:lvl3pPr marL="1203325">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None/>
            </a:pPr>
            <a:endParaRPr lang="en-US" altLang="en-US" sz="2800" dirty="0">
              <a:cs typeface="Times New Roman" panose="02020603050405020304" pitchFamily="18" charset="0"/>
            </a:endParaRPr>
          </a:p>
          <a:p>
            <a:pPr algn="just">
              <a:buFont typeface="Wingdings" panose="05000000000000000000" pitchFamily="2" charset="2"/>
              <a:buChar char="v"/>
            </a:pPr>
            <a:r>
              <a:rPr lang="en-US" altLang="en-US" sz="3200" b="1" dirty="0">
                <a:solidFill>
                  <a:srgbClr val="0000FF"/>
                </a:solidFill>
              </a:rPr>
              <a:t> </a:t>
            </a:r>
            <a:r>
              <a:rPr lang="en-US" altLang="en-US" sz="3600" b="1" dirty="0">
                <a:solidFill>
                  <a:srgbClr val="0000FF"/>
                </a:solidFill>
              </a:rPr>
              <a:t>Forwarding Note</a:t>
            </a:r>
            <a:endParaRPr lang="en-US" altLang="en-US" sz="3600" b="1" dirty="0">
              <a:solidFill>
                <a:srgbClr val="0000FF"/>
              </a:solidFill>
              <a:cs typeface="Times New Roman" panose="02020603050405020304" pitchFamily="18" charset="0"/>
            </a:endParaRPr>
          </a:p>
          <a:p>
            <a:pPr lvl="1" algn="just">
              <a:lnSpc>
                <a:spcPct val="150000"/>
              </a:lnSpc>
              <a:buFont typeface="Wingdings" panose="05000000000000000000" pitchFamily="2" charset="2"/>
              <a:buNone/>
            </a:pPr>
            <a:r>
              <a:rPr lang="en-US" altLang="en-US" sz="3600" b="1" dirty="0">
                <a:solidFill>
                  <a:srgbClr val="0000FF"/>
                </a:solidFill>
                <a:cs typeface="Times New Roman" panose="02020603050405020304" pitchFamily="18" charset="0"/>
              </a:rPr>
              <a:t>With the help of Electronic weighing machine weight of parcel is directly captured and sent to the system in this module. After complete information of consignment is filled, a unique forwarding note number is generated</a:t>
            </a:r>
          </a:p>
          <a:p>
            <a:pPr lvl="1" algn="just">
              <a:buFont typeface="Wingdings" panose="05000000000000000000" pitchFamily="2" charset="2"/>
              <a:buNone/>
            </a:pPr>
            <a:endParaRPr lang="en-US" altLang="en-US" sz="2800" dirty="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fill="hold"/>
                                        <p:tgtEl>
                                          <p:spTgt spid="49158"/>
                                        </p:tgtEl>
                                        <p:attrNameLst>
                                          <p:attrName>ppt_x</p:attrName>
                                        </p:attrNameLst>
                                      </p:cBhvr>
                                      <p:tavLst>
                                        <p:tav tm="0">
                                          <p:val>
                                            <p:strVal val="#ppt_x"/>
                                          </p:val>
                                        </p:tav>
                                        <p:tav tm="100000">
                                          <p:val>
                                            <p:strVal val="#ppt_x"/>
                                          </p:val>
                                        </p:tav>
                                      </p:tavLst>
                                    </p:anim>
                                    <p:anim calcmode="lin" valueType="num">
                                      <p:cBhvr additive="base">
                                        <p:cTn id="8"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777EC91D-09D4-0702-089E-54E288523B7D}"/>
              </a:ext>
            </a:extLst>
          </p:cNvPr>
          <p:cNvSpPr>
            <a:spLocks noGrp="1" noChangeArrowheads="1"/>
          </p:cNvSpPr>
          <p:nvPr>
            <p:ph type="title"/>
          </p:nvPr>
        </p:nvSpPr>
        <p:spPr>
          <a:xfrm>
            <a:off x="835743" y="-114994"/>
            <a:ext cx="10361084" cy="728459"/>
          </a:xfrm>
        </p:spPr>
        <p:txBody>
          <a:bodyPr/>
          <a:lstStyle/>
          <a:p>
            <a:r>
              <a:rPr lang="en-US" altLang="en-US" b="1" dirty="0">
                <a:solidFill>
                  <a:srgbClr val="FF0000"/>
                </a:solidFill>
              </a:rPr>
              <a:t>Modules </a:t>
            </a:r>
          </a:p>
        </p:txBody>
      </p:sp>
      <p:sp>
        <p:nvSpPr>
          <p:cNvPr id="186372" name="Rectangle 4">
            <a:extLst>
              <a:ext uri="{FF2B5EF4-FFF2-40B4-BE49-F238E27FC236}">
                <a16:creationId xmlns:a16="http://schemas.microsoft.com/office/drawing/2014/main" id="{FADE55EC-B5D9-4706-3FD9-95EE7E4DEF32}"/>
              </a:ext>
            </a:extLst>
          </p:cNvPr>
          <p:cNvSpPr>
            <a:spLocks noChangeArrowheads="1"/>
          </p:cNvSpPr>
          <p:nvPr/>
        </p:nvSpPr>
        <p:spPr bwMode="auto">
          <a:xfrm>
            <a:off x="344129" y="613465"/>
            <a:ext cx="11503741" cy="636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a:defRPr sz="2400">
                <a:solidFill>
                  <a:schemeClr val="tx1"/>
                </a:solidFill>
                <a:latin typeface="Times New Roman" panose="02020603050405020304" pitchFamily="18" charset="0"/>
              </a:defRPr>
            </a:lvl1pPr>
            <a:lvl2pPr marL="6569075">
              <a:defRPr sz="2400">
                <a:solidFill>
                  <a:schemeClr val="tx1"/>
                </a:solidFill>
                <a:latin typeface="Times New Roman" panose="02020603050405020304" pitchFamily="18" charset="0"/>
              </a:defRPr>
            </a:lvl2pPr>
            <a:lvl3pPr marL="6683375">
              <a:defRPr sz="2400">
                <a:solidFill>
                  <a:schemeClr val="tx1"/>
                </a:solidFill>
                <a:latin typeface="Times New Roman" panose="02020603050405020304" pitchFamily="18" charset="0"/>
              </a:defRPr>
            </a:lvl3pPr>
            <a:lvl4pPr marL="6797675">
              <a:defRPr sz="2400">
                <a:solidFill>
                  <a:schemeClr val="tx1"/>
                </a:solidFill>
                <a:latin typeface="Times New Roman" panose="02020603050405020304" pitchFamily="18" charset="0"/>
              </a:defRPr>
            </a:lvl4pPr>
            <a:lvl5pPr marL="6911975">
              <a:defRPr sz="2400">
                <a:solidFill>
                  <a:schemeClr val="tx1"/>
                </a:solidFill>
                <a:latin typeface="Times New Roman" panose="02020603050405020304" pitchFamily="18" charset="0"/>
              </a:defRPr>
            </a:lvl5pPr>
            <a:lvl6pPr marL="7369175" fontAlgn="base">
              <a:spcBef>
                <a:spcPct val="0"/>
              </a:spcBef>
              <a:spcAft>
                <a:spcPct val="0"/>
              </a:spcAft>
              <a:defRPr sz="2400">
                <a:solidFill>
                  <a:schemeClr val="tx1"/>
                </a:solidFill>
                <a:latin typeface="Times New Roman" panose="02020603050405020304" pitchFamily="18" charset="0"/>
              </a:defRPr>
            </a:lvl6pPr>
            <a:lvl7pPr marL="7826375" fontAlgn="base">
              <a:spcBef>
                <a:spcPct val="0"/>
              </a:spcBef>
              <a:spcAft>
                <a:spcPct val="0"/>
              </a:spcAft>
              <a:defRPr sz="2400">
                <a:solidFill>
                  <a:schemeClr val="tx1"/>
                </a:solidFill>
                <a:latin typeface="Times New Roman" panose="02020603050405020304" pitchFamily="18" charset="0"/>
              </a:defRPr>
            </a:lvl7pPr>
            <a:lvl8pPr marL="8283575" fontAlgn="base">
              <a:spcBef>
                <a:spcPct val="0"/>
              </a:spcBef>
              <a:spcAft>
                <a:spcPct val="0"/>
              </a:spcAft>
              <a:defRPr sz="2400">
                <a:solidFill>
                  <a:schemeClr val="tx1"/>
                </a:solidFill>
                <a:latin typeface="Times New Roman" panose="02020603050405020304" pitchFamily="18" charset="0"/>
              </a:defRPr>
            </a:lvl8pPr>
            <a:lvl9pPr marL="8740775" fontAlgn="base">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v"/>
            </a:pPr>
            <a:r>
              <a:rPr lang="en-US" altLang="en-US" sz="3600" b="1" u="sng" dirty="0">
                <a:solidFill>
                  <a:srgbClr val="0000FF"/>
                </a:solidFill>
              </a:rPr>
              <a:t>Booking of parcel, Luggage and VP</a:t>
            </a:r>
          </a:p>
          <a:p>
            <a:pPr eaLnBrk="1" hangingPunct="1">
              <a:lnSpc>
                <a:spcPct val="150000"/>
              </a:lnSpc>
              <a:buFont typeface="Wingdings" panose="05000000000000000000" pitchFamily="2" charset="2"/>
              <a:buNone/>
            </a:pPr>
            <a:r>
              <a:rPr lang="en-US" altLang="en-US" sz="3600" b="1" dirty="0">
                <a:solidFill>
                  <a:srgbClr val="0000FF"/>
                </a:solidFill>
              </a:rPr>
              <a:t>    Forwarding Note number generated in above module is fed into the booking module, thereby details of consignment to be booked by party comes into the screen and freight is calculated automatically. A unique 10-digit no. called PRR (Progressive Reference Record) No. is generated.</a:t>
            </a:r>
          </a:p>
          <a:p>
            <a:pPr eaLnBrk="1" hangingPunct="1">
              <a:lnSpc>
                <a:spcPct val="150000"/>
              </a:lnSpc>
              <a:buFont typeface="Wingdings" panose="05000000000000000000" pitchFamily="2" charset="2"/>
              <a:buNone/>
            </a:pPr>
            <a:r>
              <a:rPr lang="en-US" altLang="en-US" sz="3600" b="1" dirty="0">
                <a:solidFill>
                  <a:srgbClr val="0000FF"/>
                </a:solidFill>
              </a:rPr>
              <a:t>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 calcmode="lin" valueType="num">
                                      <p:cBhvr additive="base">
                                        <p:cTn id="7" dur="500" fill="hold"/>
                                        <p:tgtEl>
                                          <p:spTgt spid="186372"/>
                                        </p:tgtEl>
                                        <p:attrNameLst>
                                          <p:attrName>ppt_x</p:attrName>
                                        </p:attrNameLst>
                                      </p:cBhvr>
                                      <p:tavLst>
                                        <p:tav tm="0">
                                          <p:val>
                                            <p:strVal val="#ppt_x"/>
                                          </p:val>
                                        </p:tav>
                                        <p:tav tm="100000">
                                          <p:val>
                                            <p:strVal val="#ppt_x"/>
                                          </p:val>
                                        </p:tav>
                                      </p:tavLst>
                                    </p:anim>
                                    <p:anim calcmode="lin" valueType="num">
                                      <p:cBhvr additive="base">
                                        <p:cTn id="8" dur="500" fill="hold"/>
                                        <p:tgtEl>
                                          <p:spTgt spid="186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5E0475-ED8F-1647-064F-C175D41D1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921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a:extLst>
              <a:ext uri="{FF2B5EF4-FFF2-40B4-BE49-F238E27FC236}">
                <a16:creationId xmlns:a16="http://schemas.microsoft.com/office/drawing/2014/main" id="{40884F01-967A-B2F0-D648-55FCB60D1890}"/>
              </a:ext>
            </a:extLst>
          </p:cNvPr>
          <p:cNvSpPr>
            <a:spLocks noGrp="1" noChangeArrowheads="1"/>
          </p:cNvSpPr>
          <p:nvPr>
            <p:ph type="body" idx="1"/>
          </p:nvPr>
        </p:nvSpPr>
        <p:spPr>
          <a:xfrm>
            <a:off x="914401" y="1061885"/>
            <a:ext cx="10361084" cy="5032530"/>
          </a:xfrm>
        </p:spPr>
        <p:txBody>
          <a:bodyPr/>
          <a:lstStyle/>
          <a:p>
            <a:r>
              <a:rPr lang="en-US" altLang="en-US" sz="3600" b="1" u="sng" dirty="0">
                <a:solidFill>
                  <a:srgbClr val="0000FF"/>
                </a:solidFill>
                <a:latin typeface="Times New Roman" panose="02020603050405020304" pitchFamily="18" charset="0"/>
              </a:rPr>
              <a:t>Barcode generation</a:t>
            </a:r>
          </a:p>
          <a:p>
            <a:pPr lvl="1" algn="just"/>
            <a:r>
              <a:rPr lang="en-US" altLang="en-US" sz="3600" b="1" dirty="0">
                <a:solidFill>
                  <a:srgbClr val="0000FF"/>
                </a:solidFill>
                <a:effectLst/>
                <a:latin typeface="Times New Roman" panose="02020603050405020304" pitchFamily="18" charset="0"/>
              </a:rPr>
              <a:t> For above unique PRR no. a Barcode Label is generated and pasted on the items to be sent for one to one tracking of consignment.</a:t>
            </a:r>
          </a:p>
          <a:p>
            <a:pPr lvl="1" algn="just"/>
            <a:r>
              <a:rPr lang="en-US" altLang="en-US" sz="3600" b="1" dirty="0">
                <a:solidFill>
                  <a:srgbClr val="0000FF"/>
                </a:solidFill>
                <a:effectLst/>
                <a:latin typeface="Times New Roman" panose="02020603050405020304" pitchFamily="18" charset="0"/>
              </a:rPr>
              <a:t>Barcode Label contains information about the consignment in coded form.</a:t>
            </a:r>
          </a:p>
          <a:p>
            <a:pPr>
              <a:buFont typeface="Wingdings" panose="05000000000000000000" pitchFamily="2" charset="2"/>
              <a:buNone/>
            </a:pPr>
            <a:endParaRPr lang="en-US" altLang="en-US" sz="2800" dirty="0">
              <a:latin typeface="Times New Roman" panose="02020603050405020304" pitchFamily="18" charset="0"/>
            </a:endParaRPr>
          </a:p>
        </p:txBody>
      </p:sp>
      <p:sp>
        <p:nvSpPr>
          <p:cNvPr id="152580" name="Rectangle 4">
            <a:extLst>
              <a:ext uri="{FF2B5EF4-FFF2-40B4-BE49-F238E27FC236}">
                <a16:creationId xmlns:a16="http://schemas.microsoft.com/office/drawing/2014/main" id="{B1D1A448-D24F-673E-A590-35525E40F940}"/>
              </a:ext>
            </a:extLst>
          </p:cNvPr>
          <p:cNvSpPr>
            <a:spLocks noChangeArrowheads="1"/>
          </p:cNvSpPr>
          <p:nvPr/>
        </p:nvSpPr>
        <p:spPr bwMode="auto">
          <a:xfrm>
            <a:off x="1828800" y="1"/>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b="1" dirty="0">
                <a:solidFill>
                  <a:srgbClr val="FF0000"/>
                </a:solidFill>
                <a:latin typeface="+mj-lt"/>
              </a:rPr>
              <a:t>MODULES</a:t>
            </a:r>
          </a:p>
        </p:txBody>
      </p:sp>
    </p:spTree>
  </p:cSld>
  <p:clrMapOvr>
    <a:masterClrMapping/>
  </p:clrMapOvr>
  <p:transition>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39DBB77-921D-8DA4-B7B1-104F4116D1CC}"/>
              </a:ext>
            </a:extLst>
          </p:cNvPr>
          <p:cNvSpPr>
            <a:spLocks noChangeArrowheads="1"/>
          </p:cNvSpPr>
          <p:nvPr/>
        </p:nvSpPr>
        <p:spPr bwMode="auto">
          <a:xfrm>
            <a:off x="2119313" y="582613"/>
            <a:ext cx="9144000" cy="403290"/>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24" tIns="79350">
            <a:spAutoFit/>
          </a:bodyPr>
          <a:lstStyle/>
          <a:p>
            <a:endParaRPr lang="en-IN"/>
          </a:p>
        </p:txBody>
      </p:sp>
      <p:pic>
        <p:nvPicPr>
          <p:cNvPr id="39940" name="Picture 4">
            <a:extLst>
              <a:ext uri="{FF2B5EF4-FFF2-40B4-BE49-F238E27FC236}">
                <a16:creationId xmlns:a16="http://schemas.microsoft.com/office/drawing/2014/main" id="{A1F51B50-E088-8F5E-65A0-D3059519E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09600"/>
            <a:ext cx="4000500" cy="5486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947" name="Object 11">
            <a:extLst>
              <a:ext uri="{FF2B5EF4-FFF2-40B4-BE49-F238E27FC236}">
                <a16:creationId xmlns:a16="http://schemas.microsoft.com/office/drawing/2014/main" id="{CD936529-47F8-FC62-7CFD-81319FB18B77}"/>
              </a:ext>
            </a:extLst>
          </p:cNvPr>
          <p:cNvGraphicFramePr>
            <a:graphicFrameLocks noChangeAspect="1"/>
          </p:cNvGraphicFramePr>
          <p:nvPr/>
        </p:nvGraphicFramePr>
        <p:xfrm>
          <a:off x="1828800" y="76200"/>
          <a:ext cx="4191000" cy="4191000"/>
        </p:xfrm>
        <a:graphic>
          <a:graphicData uri="http://schemas.openxmlformats.org/presentationml/2006/ole">
            <mc:AlternateContent xmlns:mc="http://schemas.openxmlformats.org/markup-compatibility/2006">
              <mc:Choice xmlns:v="urn:schemas-microsoft-com:vml" Requires="v">
                <p:oleObj name="Bitmap Image" r:id="rId3" imgW="2962689" imgH="2962689" progId="Paint.Picture">
                  <p:embed/>
                </p:oleObj>
              </mc:Choice>
              <mc:Fallback>
                <p:oleObj name="Bitmap Image" r:id="rId3" imgW="2962689" imgH="2962689" progId="Paint.Picture">
                  <p:embed/>
                  <p:pic>
                    <p:nvPicPr>
                      <p:cNvPr id="39947" name="Object 11">
                        <a:extLst>
                          <a:ext uri="{FF2B5EF4-FFF2-40B4-BE49-F238E27FC236}">
                            <a16:creationId xmlns:a16="http://schemas.microsoft.com/office/drawing/2014/main" id="{CD936529-47F8-FC62-7CFD-81319FB18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8" name="Text Box 12">
            <a:extLst>
              <a:ext uri="{FF2B5EF4-FFF2-40B4-BE49-F238E27FC236}">
                <a16:creationId xmlns:a16="http://schemas.microsoft.com/office/drawing/2014/main" id="{DD619AF2-5C6B-EAAA-09BE-466172C3BC81}"/>
              </a:ext>
            </a:extLst>
          </p:cNvPr>
          <p:cNvSpPr txBox="1">
            <a:spLocks noChangeArrowheads="1"/>
          </p:cNvSpPr>
          <p:nvPr/>
        </p:nvSpPr>
        <p:spPr bwMode="auto">
          <a:xfrm>
            <a:off x="1828800" y="4267200"/>
            <a:ext cx="4191000" cy="27051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00"/>
                </a:solidFill>
              </a:rPr>
              <a:t>Above Barcode When read by scanner reads as below</a:t>
            </a:r>
          </a:p>
          <a:p>
            <a:pPr>
              <a:spcBef>
                <a:spcPct val="50000"/>
              </a:spcBef>
            </a:pPr>
            <a:r>
              <a:rPr lang="en-US" altLang="en-US" b="1">
                <a:solidFill>
                  <a:srgbClr val="000000"/>
                </a:solidFill>
              </a:rPr>
              <a:t>\09921101003980001HWH^</a:t>
            </a:r>
          </a:p>
          <a:p>
            <a:pPr>
              <a:spcBef>
                <a:spcPct val="50000"/>
              </a:spcBef>
            </a:pPr>
            <a:r>
              <a:rPr lang="en-US" altLang="en-US" b="1">
                <a:solidFill>
                  <a:srgbClr val="000000"/>
                </a:solidFill>
              </a:rPr>
              <a:t>099 </a:t>
            </a:r>
            <a:r>
              <a:rPr lang="en-US" altLang="en-US" b="1">
                <a:solidFill>
                  <a:srgbClr val="000000"/>
                </a:solidFill>
                <a:sym typeface="Wingdings" panose="05000000000000000000" pitchFamily="2" charset="2"/>
              </a:rPr>
              <a:t> </a:t>
            </a:r>
            <a:r>
              <a:rPr lang="en-US" altLang="en-US" b="1">
                <a:solidFill>
                  <a:srgbClr val="000000"/>
                </a:solidFill>
              </a:rPr>
              <a:t>Wt of package.</a:t>
            </a:r>
          </a:p>
          <a:p>
            <a:pPr>
              <a:spcBef>
                <a:spcPct val="50000"/>
              </a:spcBef>
            </a:pPr>
            <a:r>
              <a:rPr lang="en-US" altLang="en-US" b="1">
                <a:solidFill>
                  <a:srgbClr val="000000"/>
                </a:solidFill>
              </a:rPr>
              <a:t>2110100398  </a:t>
            </a:r>
            <a:r>
              <a:rPr lang="en-US" altLang="en-US" b="1">
                <a:solidFill>
                  <a:srgbClr val="000000"/>
                </a:solidFill>
                <a:sym typeface="Wingdings" panose="05000000000000000000" pitchFamily="2" charset="2"/>
              </a:rPr>
              <a:t> PRR No</a:t>
            </a:r>
          </a:p>
          <a:p>
            <a:pPr>
              <a:spcBef>
                <a:spcPct val="50000"/>
              </a:spcBef>
            </a:pPr>
            <a:r>
              <a:rPr lang="en-US" altLang="en-US" b="1">
                <a:solidFill>
                  <a:srgbClr val="000000"/>
                </a:solidFill>
                <a:sym typeface="Wingdings" panose="05000000000000000000" pitchFamily="2" charset="2"/>
              </a:rPr>
              <a:t>0001  Item No</a:t>
            </a:r>
          </a:p>
          <a:p>
            <a:pPr>
              <a:spcBef>
                <a:spcPct val="50000"/>
              </a:spcBef>
            </a:pPr>
            <a:r>
              <a:rPr lang="en-US" altLang="en-US" b="1">
                <a:solidFill>
                  <a:srgbClr val="000000"/>
                </a:solidFill>
                <a:sym typeface="Wingdings" panose="05000000000000000000" pitchFamily="2" charset="2"/>
              </a:rPr>
              <a:t>HWH  Destination Stn</a:t>
            </a:r>
            <a:endParaRPr lang="en-US" altLang="en-US" b="1">
              <a:solidFill>
                <a:srgbClr val="000000"/>
              </a:solidFill>
            </a:endParaRPr>
          </a:p>
        </p:txBody>
      </p:sp>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B4725F4-0598-9A73-7DCD-72E77A9B2941}"/>
              </a:ext>
            </a:extLst>
          </p:cNvPr>
          <p:cNvSpPr>
            <a:spLocks noGrp="1" noChangeArrowheads="1"/>
          </p:cNvSpPr>
          <p:nvPr>
            <p:ph type="title"/>
          </p:nvPr>
        </p:nvSpPr>
        <p:spPr>
          <a:xfrm>
            <a:off x="993059" y="0"/>
            <a:ext cx="10361084" cy="777620"/>
          </a:xfrm>
        </p:spPr>
        <p:txBody>
          <a:bodyPr/>
          <a:lstStyle/>
          <a:p>
            <a:r>
              <a:rPr lang="en-US" altLang="en-US" b="1" dirty="0">
                <a:solidFill>
                  <a:srgbClr val="FF0000"/>
                </a:solidFill>
              </a:rPr>
              <a:t>Barcode Scanner</a:t>
            </a:r>
          </a:p>
        </p:txBody>
      </p:sp>
      <p:sp>
        <p:nvSpPr>
          <p:cNvPr id="194563" name="Rectangle 3">
            <a:extLst>
              <a:ext uri="{FF2B5EF4-FFF2-40B4-BE49-F238E27FC236}">
                <a16:creationId xmlns:a16="http://schemas.microsoft.com/office/drawing/2014/main" id="{61DF2EB2-DB56-F097-ABE7-991DA2D002C9}"/>
              </a:ext>
            </a:extLst>
          </p:cNvPr>
          <p:cNvSpPr>
            <a:spLocks noGrp="1" noChangeArrowheads="1"/>
          </p:cNvSpPr>
          <p:nvPr>
            <p:ph type="body" idx="1"/>
          </p:nvPr>
        </p:nvSpPr>
        <p:spPr>
          <a:xfrm>
            <a:off x="285135" y="855405"/>
            <a:ext cx="11405420" cy="5889523"/>
          </a:xfrm>
        </p:spPr>
        <p:txBody>
          <a:bodyPr/>
          <a:lstStyle/>
          <a:p>
            <a:pPr algn="just">
              <a:lnSpc>
                <a:spcPct val="90000"/>
              </a:lnSpc>
            </a:pPr>
            <a:r>
              <a:rPr lang="en-US" altLang="en-US" sz="3600" b="1" dirty="0">
                <a:solidFill>
                  <a:srgbClr val="0000FF"/>
                </a:solidFill>
                <a:latin typeface="Times New Roman" panose="02020603050405020304" pitchFamily="18" charset="0"/>
              </a:rPr>
              <a:t>Barcode scanner is a portable Sophisticated Hand Held Device used to read Barcode Labels pasted  on every package during Loading &amp; Unloading of Packages from train so that every package can be tracked accurately out of a lot.</a:t>
            </a:r>
          </a:p>
          <a:p>
            <a:pPr algn="just">
              <a:lnSpc>
                <a:spcPct val="90000"/>
              </a:lnSpc>
            </a:pPr>
            <a:r>
              <a:rPr lang="en-US" altLang="en-US" sz="3600" b="1" dirty="0">
                <a:solidFill>
                  <a:srgbClr val="0000FF"/>
                </a:solidFill>
                <a:latin typeface="Times New Roman" panose="02020603050405020304" pitchFamily="18" charset="0"/>
              </a:rPr>
              <a:t>Data is then transferred &amp; updated to system from Barcode Scanner.</a:t>
            </a:r>
          </a:p>
          <a:p>
            <a:pPr algn="just">
              <a:lnSpc>
                <a:spcPct val="90000"/>
              </a:lnSpc>
            </a:pPr>
            <a:r>
              <a:rPr lang="en-US" altLang="en-US" sz="3600" b="1" dirty="0">
                <a:solidFill>
                  <a:srgbClr val="0000FF"/>
                </a:solidFill>
                <a:latin typeface="Times New Roman" panose="02020603050405020304" pitchFamily="18" charset="0"/>
              </a:rPr>
              <a:t>Standard CODE128 is used for printing of Barcodes. Code 128 provides good density between lines in barcode for all-numeric data and alphanumeric data, thus improves readability over other standard codes</a:t>
            </a:r>
            <a:r>
              <a:rPr lang="en-US" altLang="en-US" sz="2800" dirty="0">
                <a:latin typeface="Times New Roman" panose="02020603050405020304" pitchFamily="18" charset="0"/>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a:extLst>
              <a:ext uri="{FF2B5EF4-FFF2-40B4-BE49-F238E27FC236}">
                <a16:creationId xmlns:a16="http://schemas.microsoft.com/office/drawing/2014/main" id="{299B6236-C16F-7045-5F4A-CF097BE2D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FD9D571-EECD-540D-AC9B-12F41E669208}"/>
              </a:ext>
            </a:extLst>
          </p:cNvPr>
          <p:cNvSpPr>
            <a:spLocks noChangeArrowheads="1"/>
          </p:cNvSpPr>
          <p:nvPr/>
        </p:nvSpPr>
        <p:spPr bwMode="auto">
          <a:xfrm>
            <a:off x="176981" y="946355"/>
            <a:ext cx="12015019"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just">
              <a:buFont typeface="Wingdings" panose="05000000000000000000" pitchFamily="2" charset="2"/>
              <a:buChar char="v"/>
            </a:pPr>
            <a:r>
              <a:rPr lang="en-US" altLang="en-US" sz="2800" dirty="0">
                <a:cs typeface="Times New Roman" panose="02020603050405020304" pitchFamily="18" charset="0"/>
              </a:rPr>
              <a:t>  </a:t>
            </a:r>
            <a:r>
              <a:rPr lang="en-US" altLang="en-US" sz="3600" b="1" u="sng" dirty="0">
                <a:solidFill>
                  <a:srgbClr val="0000FF"/>
                </a:solidFill>
                <a:cs typeface="Times New Roman" panose="02020603050405020304" pitchFamily="18" charset="0"/>
              </a:rPr>
              <a:t>Loading </a:t>
            </a:r>
          </a:p>
          <a:p>
            <a:pPr algn="just">
              <a:buFont typeface="Wingdings" panose="05000000000000000000" pitchFamily="2" charset="2"/>
              <a:buNone/>
            </a:pPr>
            <a:r>
              <a:rPr lang="en-US" altLang="en-US" sz="3600" b="1" dirty="0">
                <a:solidFill>
                  <a:srgbClr val="0000FF"/>
                </a:solidFill>
                <a:cs typeface="Times New Roman" panose="02020603050405020304" pitchFamily="18" charset="0"/>
              </a:rPr>
              <a:t>	</a:t>
            </a:r>
            <a:r>
              <a:rPr lang="en-US" altLang="en-US" sz="3600" b="1" dirty="0">
                <a:solidFill>
                  <a:srgbClr val="0000FF"/>
                </a:solidFill>
              </a:rPr>
              <a:t>On selection of a Train no., loading potential displays all 	the parcels available for dispatch for a particular 	destination in a particular train scale.</a:t>
            </a:r>
          </a:p>
          <a:p>
            <a:pPr lvl="1" algn="just"/>
            <a:r>
              <a:rPr lang="en-US" altLang="en-US" sz="3600" b="1" dirty="0">
                <a:solidFill>
                  <a:srgbClr val="0000FF"/>
                </a:solidFill>
              </a:rPr>
              <a:t>Based on the selection of packages Loading guidance is generated. Packages sent along with loading guidance to platform for loading.</a:t>
            </a:r>
          </a:p>
          <a:p>
            <a:pPr lvl="1" algn="just"/>
            <a:r>
              <a:rPr lang="en-US" altLang="en-US" sz="3600" b="1" dirty="0">
                <a:solidFill>
                  <a:srgbClr val="0000FF"/>
                </a:solidFill>
              </a:rPr>
              <a:t>Parcels can be loaded after scanning by Barcode scanner and loading summary is recorded.</a:t>
            </a:r>
          </a:p>
          <a:p>
            <a:pPr lvl="1" algn="just">
              <a:buFont typeface="Wingdings" panose="05000000000000000000" pitchFamily="2" charset="2"/>
              <a:buNone/>
            </a:pPr>
            <a:endParaRPr lang="en-US" altLang="en-US" sz="3600" b="1" dirty="0">
              <a:solidFill>
                <a:srgbClr val="0000FF"/>
              </a:solidFill>
              <a:cs typeface="Times New Roman" panose="02020603050405020304" pitchFamily="18" charset="0"/>
            </a:endParaRPr>
          </a:p>
          <a:p>
            <a:r>
              <a:rPr lang="en-US" altLang="en-US" sz="2800" dirty="0">
                <a:cs typeface="Times New Roman" panose="02020603050405020304" pitchFamily="18" charset="0"/>
              </a:rPr>
              <a:t>		</a:t>
            </a:r>
          </a:p>
        </p:txBody>
      </p:sp>
      <p:sp>
        <p:nvSpPr>
          <p:cNvPr id="173059" name="Rectangle 3">
            <a:extLst>
              <a:ext uri="{FF2B5EF4-FFF2-40B4-BE49-F238E27FC236}">
                <a16:creationId xmlns:a16="http://schemas.microsoft.com/office/drawing/2014/main" id="{9416E324-A3EE-92F1-504C-8189846F585A}"/>
              </a:ext>
            </a:extLst>
          </p:cNvPr>
          <p:cNvSpPr>
            <a:spLocks noChangeArrowheads="1"/>
          </p:cNvSpPr>
          <p:nvPr/>
        </p:nvSpPr>
        <p:spPr bwMode="auto">
          <a:xfrm>
            <a:off x="1828800" y="2"/>
            <a:ext cx="8229600" cy="73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b="1" dirty="0">
                <a:solidFill>
                  <a:srgbClr val="FF0000"/>
                </a:solidFill>
                <a:latin typeface="+mj-lt"/>
              </a:rPr>
              <a:t>MODULES</a:t>
            </a:r>
          </a:p>
        </p:txBody>
      </p:sp>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a:extLst>
              <a:ext uri="{FF2B5EF4-FFF2-40B4-BE49-F238E27FC236}">
                <a16:creationId xmlns:a16="http://schemas.microsoft.com/office/drawing/2014/main" id="{D2010050-1FD0-A792-F613-13A3367DC9E1}"/>
              </a:ext>
            </a:extLst>
          </p:cNvPr>
          <p:cNvSpPr>
            <a:spLocks noChangeArrowheads="1"/>
          </p:cNvSpPr>
          <p:nvPr/>
        </p:nvSpPr>
        <p:spPr bwMode="auto">
          <a:xfrm>
            <a:off x="1828800" y="1"/>
            <a:ext cx="82296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b="1" dirty="0">
                <a:solidFill>
                  <a:srgbClr val="FF0000"/>
                </a:solidFill>
                <a:latin typeface="+mj-lt"/>
              </a:rPr>
              <a:t>MODULES</a:t>
            </a:r>
          </a:p>
        </p:txBody>
      </p:sp>
      <p:sp>
        <p:nvSpPr>
          <p:cNvPr id="187397" name="Rectangle 5">
            <a:extLst>
              <a:ext uri="{FF2B5EF4-FFF2-40B4-BE49-F238E27FC236}">
                <a16:creationId xmlns:a16="http://schemas.microsoft.com/office/drawing/2014/main" id="{A6A2B43C-0FBA-C5F3-12E4-80AAE35DC055}"/>
              </a:ext>
            </a:extLst>
          </p:cNvPr>
          <p:cNvSpPr>
            <a:spLocks noChangeArrowheads="1"/>
          </p:cNvSpPr>
          <p:nvPr/>
        </p:nvSpPr>
        <p:spPr bwMode="auto">
          <a:xfrm>
            <a:off x="285136" y="748591"/>
            <a:ext cx="1197569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just">
              <a:buFont typeface="Wingdings" panose="05000000000000000000" pitchFamily="2" charset="2"/>
              <a:buChar char="v"/>
            </a:pPr>
            <a:r>
              <a:rPr lang="en-US" altLang="en-US" sz="3600" b="1" dirty="0">
                <a:solidFill>
                  <a:srgbClr val="0000FF"/>
                </a:solidFill>
                <a:cs typeface="Times New Roman" panose="02020603050405020304" pitchFamily="18" charset="0"/>
              </a:rPr>
              <a:t> </a:t>
            </a:r>
            <a:r>
              <a:rPr lang="en-US" altLang="en-US" sz="3600" b="1" u="sng" dirty="0">
                <a:solidFill>
                  <a:srgbClr val="0000FF"/>
                </a:solidFill>
                <a:cs typeface="Times New Roman" panose="02020603050405020304" pitchFamily="18" charset="0"/>
              </a:rPr>
              <a:t>Unloading</a:t>
            </a:r>
            <a:r>
              <a:rPr lang="en-US" altLang="en-US" sz="3600" b="1" dirty="0">
                <a:solidFill>
                  <a:srgbClr val="0000FF"/>
                </a:solidFill>
                <a:cs typeface="Times New Roman" panose="02020603050405020304" pitchFamily="18" charset="0"/>
              </a:rPr>
              <a:t> </a:t>
            </a:r>
          </a:p>
          <a:p>
            <a:pPr algn="just">
              <a:buFont typeface="Wingdings" panose="05000000000000000000" pitchFamily="2" charset="2"/>
              <a:buNone/>
            </a:pPr>
            <a:r>
              <a:rPr lang="en-US" altLang="en-US" sz="3600" b="1" dirty="0">
                <a:solidFill>
                  <a:srgbClr val="0000FF"/>
                </a:solidFill>
                <a:cs typeface="Times New Roman" panose="02020603050405020304" pitchFamily="18" charset="0"/>
              </a:rPr>
              <a:t>	 </a:t>
            </a:r>
            <a:r>
              <a:rPr lang="en-US" altLang="en-US" sz="3600" b="1" dirty="0">
                <a:solidFill>
                  <a:srgbClr val="0000FF"/>
                </a:solidFill>
              </a:rPr>
              <a:t>Destination station has advance unloading guidance</a:t>
            </a:r>
          </a:p>
          <a:p>
            <a:pPr lvl="1" algn="just">
              <a:buFont typeface="Wingdings" panose="05000000000000000000" pitchFamily="2" charset="2"/>
              <a:buNone/>
            </a:pPr>
            <a:r>
              <a:rPr lang="en-US" altLang="en-US" sz="3600" b="1" dirty="0">
                <a:solidFill>
                  <a:srgbClr val="0000FF"/>
                </a:solidFill>
              </a:rPr>
              <a:t>Inward packages can be scanned on arrival at platform to generate unloading summary</a:t>
            </a:r>
            <a:r>
              <a:rPr lang="en-US" altLang="en-US" sz="2800" dirty="0"/>
              <a:t>.</a:t>
            </a:r>
            <a:endParaRPr lang="en-US" altLang="en-US" sz="2800" dirty="0">
              <a:cs typeface="Times New Roman" panose="02020603050405020304" pitchFamily="18" charset="0"/>
            </a:endParaRPr>
          </a:p>
          <a:p>
            <a:r>
              <a:rPr lang="en-US" altLang="en-US" sz="2800" dirty="0">
                <a:cs typeface="Times New Roman" panose="02020603050405020304" pitchFamily="18" charset="0"/>
              </a:rPr>
              <a:t>		</a:t>
            </a:r>
          </a:p>
        </p:txBody>
      </p:sp>
      <p:sp>
        <p:nvSpPr>
          <p:cNvPr id="187398" name="Rectangle 6">
            <a:extLst>
              <a:ext uri="{FF2B5EF4-FFF2-40B4-BE49-F238E27FC236}">
                <a16:creationId xmlns:a16="http://schemas.microsoft.com/office/drawing/2014/main" id="{9B5B5E3A-B6A6-E7F2-C91C-38B6CEA87206}"/>
              </a:ext>
            </a:extLst>
          </p:cNvPr>
          <p:cNvSpPr>
            <a:spLocks noChangeArrowheads="1"/>
          </p:cNvSpPr>
          <p:nvPr/>
        </p:nvSpPr>
        <p:spPr bwMode="auto">
          <a:xfrm>
            <a:off x="383458" y="3048000"/>
            <a:ext cx="1152340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just">
              <a:buFont typeface="Wingdings" panose="05000000000000000000" pitchFamily="2" charset="2"/>
              <a:buChar char="v"/>
            </a:pPr>
            <a:r>
              <a:rPr lang="en-US" altLang="en-US" sz="2800" b="1" dirty="0">
                <a:cs typeface="Times New Roman" panose="02020603050405020304" pitchFamily="18" charset="0"/>
              </a:rPr>
              <a:t> </a:t>
            </a:r>
            <a:r>
              <a:rPr lang="en-US" altLang="en-US" sz="3600" b="1" u="sng" dirty="0">
                <a:solidFill>
                  <a:srgbClr val="0000FF"/>
                </a:solidFill>
                <a:cs typeface="Times New Roman" panose="02020603050405020304" pitchFamily="18" charset="0"/>
              </a:rPr>
              <a:t>Inward godown </a:t>
            </a:r>
          </a:p>
          <a:p>
            <a:pPr algn="just">
              <a:buFont typeface="Wingdings" panose="05000000000000000000" pitchFamily="2" charset="2"/>
              <a:buNone/>
            </a:pPr>
            <a:r>
              <a:rPr lang="en-US" altLang="en-US" sz="3600" b="1" dirty="0">
                <a:solidFill>
                  <a:srgbClr val="0000FF"/>
                </a:solidFill>
                <a:cs typeface="Times New Roman" panose="02020603050405020304" pitchFamily="18" charset="0"/>
              </a:rPr>
              <a:t>	</a:t>
            </a:r>
            <a:r>
              <a:rPr lang="en-US" altLang="en-US" sz="3600" b="1" dirty="0">
                <a:solidFill>
                  <a:srgbClr val="0000FF"/>
                </a:solidFill>
              </a:rPr>
              <a:t>Unloading summary generated on connectivity of</a:t>
            </a:r>
          </a:p>
          <a:p>
            <a:pPr algn="just">
              <a:buFont typeface="Wingdings" panose="05000000000000000000" pitchFamily="2" charset="2"/>
              <a:buNone/>
            </a:pPr>
            <a:r>
              <a:rPr lang="en-US" altLang="en-US" sz="3600" b="1" dirty="0">
                <a:solidFill>
                  <a:srgbClr val="0000FF"/>
                </a:solidFill>
              </a:rPr>
              <a:t>  Barcode 	scanner with terminal</a:t>
            </a:r>
          </a:p>
          <a:p>
            <a:pPr lvl="1" algn="just">
              <a:buFont typeface="Wingdings" panose="05000000000000000000" pitchFamily="2" charset="2"/>
              <a:buNone/>
            </a:pPr>
            <a:r>
              <a:rPr lang="en-US" altLang="en-US" sz="3600" b="1" dirty="0">
                <a:solidFill>
                  <a:srgbClr val="0000FF"/>
                </a:solidFill>
              </a:rPr>
              <a:t>Inward packages can be scanned on entry in Inward godown</a:t>
            </a:r>
            <a:endParaRPr lang="en-US" altLang="en-US" sz="3600" b="1" dirty="0">
              <a:solidFill>
                <a:srgbClr val="0000FF"/>
              </a:solidFill>
              <a:cs typeface="Times New Roman" panose="02020603050405020304" pitchFamily="18" charset="0"/>
            </a:endParaRPr>
          </a:p>
          <a:p>
            <a:r>
              <a:rPr lang="en-US" altLang="en-US" sz="2800" dirty="0">
                <a:cs typeface="Times New Roman" panose="02020603050405020304" pitchFamily="18" charset="0"/>
              </a:rPr>
              <a:t>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ppt_x"/>
                                          </p:val>
                                        </p:tav>
                                        <p:tav tm="100000">
                                          <p:val>
                                            <p:strVal val="#ppt_x"/>
                                          </p:val>
                                        </p:tav>
                                      </p:tavLst>
                                    </p:anim>
                                    <p:anim calcmode="lin" valueType="num">
                                      <p:cBhvr additive="base">
                                        <p:cTn id="8" dur="500" fill="hold"/>
                                        <p:tgtEl>
                                          <p:spTgt spid="1873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7398"/>
                                        </p:tgtEl>
                                        <p:attrNameLst>
                                          <p:attrName>style.visibility</p:attrName>
                                        </p:attrNameLst>
                                      </p:cBhvr>
                                      <p:to>
                                        <p:strVal val="visible"/>
                                      </p:to>
                                    </p:set>
                                    <p:animEffect transition="in" filter="blinds(horizontal)">
                                      <p:cBhvr>
                                        <p:cTn id="13" dur="500"/>
                                        <p:tgtEl>
                                          <p:spTgt spid="18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DEFC2CA-F71D-F7C0-025B-8808879447AB}"/>
              </a:ext>
            </a:extLst>
          </p:cNvPr>
          <p:cNvSpPr>
            <a:spLocks noChangeArrowheads="1"/>
          </p:cNvSpPr>
          <p:nvPr/>
        </p:nvSpPr>
        <p:spPr bwMode="auto">
          <a:xfrm>
            <a:off x="226140" y="539310"/>
            <a:ext cx="12064181"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lvl="1" algn="just">
              <a:buFont typeface="Wingdings" panose="05000000000000000000" pitchFamily="2" charset="2"/>
              <a:buChar char="v"/>
            </a:pPr>
            <a:r>
              <a:rPr lang="en-US" altLang="en-US" sz="2800" dirty="0">
                <a:cs typeface="Times New Roman" panose="02020603050405020304" pitchFamily="18" charset="0"/>
              </a:rPr>
              <a:t>	</a:t>
            </a:r>
            <a:r>
              <a:rPr lang="en-US" altLang="en-US" sz="3600" b="1" dirty="0">
                <a:solidFill>
                  <a:srgbClr val="0000FF"/>
                </a:solidFill>
                <a:cs typeface="Times New Roman" panose="02020603050405020304" pitchFamily="18" charset="0"/>
              </a:rPr>
              <a:t> </a:t>
            </a:r>
            <a:r>
              <a:rPr lang="en-US" altLang="en-US" sz="3200" b="1" u="sng" dirty="0">
                <a:solidFill>
                  <a:srgbClr val="0000FF"/>
                </a:solidFill>
              </a:rPr>
              <a:t>Delivery</a:t>
            </a:r>
            <a:endParaRPr lang="en-US" altLang="en-US" sz="3200" b="1" u="sng" dirty="0">
              <a:solidFill>
                <a:srgbClr val="0000FF"/>
              </a:solidFill>
              <a:cs typeface="Times New Roman" panose="02020603050405020304" pitchFamily="18" charset="0"/>
            </a:endParaRPr>
          </a:p>
          <a:p>
            <a:pPr algn="just"/>
            <a:r>
              <a:rPr lang="en-US" altLang="en-US" sz="3200" b="1" dirty="0">
                <a:solidFill>
                  <a:srgbClr val="0000FF"/>
                </a:solidFill>
              </a:rPr>
              <a:t>		 Recipient comes to delivery clerk with original receipt. 		PRR no. on the receipt is then feed by delivery clerk in 		delivery module. All the delivery details with charges 		comes on the screen. The delivery receipt is then 			generated by the delivery clerk.</a:t>
            </a:r>
          </a:p>
          <a:p>
            <a:pPr algn="just"/>
            <a:r>
              <a:rPr lang="en-US" altLang="en-US" sz="3200" b="1" dirty="0">
                <a:solidFill>
                  <a:srgbClr val="0000FF"/>
                </a:solidFill>
              </a:rPr>
              <a:t>		Goods are given to customer against the delivery 			receipt</a:t>
            </a:r>
            <a:r>
              <a:rPr lang="en-US" altLang="en-US" sz="3200" dirty="0"/>
              <a:t>.</a:t>
            </a:r>
          </a:p>
          <a:p>
            <a:endParaRPr lang="en-US" altLang="en-US" sz="2800" dirty="0"/>
          </a:p>
          <a:p>
            <a:endParaRPr lang="en-US" altLang="en-US" sz="2800" dirty="0"/>
          </a:p>
        </p:txBody>
      </p:sp>
      <p:sp>
        <p:nvSpPr>
          <p:cNvPr id="174083" name="Rectangle 3">
            <a:extLst>
              <a:ext uri="{FF2B5EF4-FFF2-40B4-BE49-F238E27FC236}">
                <a16:creationId xmlns:a16="http://schemas.microsoft.com/office/drawing/2014/main" id="{15A1120D-06CA-7E14-83C4-E34607BB2C7B}"/>
              </a:ext>
            </a:extLst>
          </p:cNvPr>
          <p:cNvSpPr>
            <a:spLocks noChangeArrowheads="1"/>
          </p:cNvSpPr>
          <p:nvPr/>
        </p:nvSpPr>
        <p:spPr bwMode="auto">
          <a:xfrm>
            <a:off x="1828800" y="-216308"/>
            <a:ext cx="8229600" cy="83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b="1" dirty="0">
                <a:solidFill>
                  <a:srgbClr val="FF0000"/>
                </a:solidFill>
                <a:latin typeface="+mj-lt"/>
              </a:rPr>
              <a:t>MODULES</a:t>
            </a:r>
          </a:p>
        </p:txBody>
      </p:sp>
      <p:sp>
        <p:nvSpPr>
          <p:cNvPr id="174084" name="Rectangle 4">
            <a:extLst>
              <a:ext uri="{FF2B5EF4-FFF2-40B4-BE49-F238E27FC236}">
                <a16:creationId xmlns:a16="http://schemas.microsoft.com/office/drawing/2014/main" id="{32D7B498-7EE7-3393-0D94-15794FAF4914}"/>
              </a:ext>
            </a:extLst>
          </p:cNvPr>
          <p:cNvSpPr>
            <a:spLocks noChangeArrowheads="1"/>
          </p:cNvSpPr>
          <p:nvPr/>
        </p:nvSpPr>
        <p:spPr bwMode="auto">
          <a:xfrm>
            <a:off x="0" y="4653730"/>
            <a:ext cx="1206418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lvl="1" algn="just">
              <a:buFont typeface="Wingdings" panose="05000000000000000000" pitchFamily="2" charset="2"/>
              <a:buChar char="v"/>
            </a:pPr>
            <a:r>
              <a:rPr lang="en-US" altLang="en-US" sz="2800" dirty="0">
                <a:cs typeface="Times New Roman" panose="02020603050405020304" pitchFamily="18" charset="0"/>
              </a:rPr>
              <a:t>	 </a:t>
            </a:r>
            <a:r>
              <a:rPr lang="en-US" altLang="en-US" sz="3200" b="1" dirty="0">
                <a:solidFill>
                  <a:srgbClr val="0000FF"/>
                </a:solidFill>
              </a:rPr>
              <a:t>Tracking of parcels through online information of 	parcels on internet</a:t>
            </a:r>
            <a:endParaRPr lang="en-US" altLang="en-US" sz="3200" b="1" dirty="0">
              <a:solidFill>
                <a:srgbClr val="0000FF"/>
              </a:solidFill>
              <a:cs typeface="Times New Roman" panose="02020603050405020304" pitchFamily="18" charset="0"/>
            </a:endParaRPr>
          </a:p>
          <a:p>
            <a:pPr algn="just"/>
            <a:r>
              <a:rPr lang="en-US" altLang="en-US" sz="3200" b="1" dirty="0">
                <a:solidFill>
                  <a:srgbClr val="0000FF"/>
                </a:solidFill>
              </a:rPr>
              <a:t>		 Customer can track its parcel against PRR no. on the 		parcel receipt.</a:t>
            </a:r>
          </a:p>
          <a:p>
            <a:endParaRPr lang="en-US" altLang="en-US" sz="2800" dirty="0"/>
          </a:p>
          <a:p>
            <a:endParaRPr lang="en-US" altLang="en-US" sz="28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additive="base">
                                        <p:cTn id="7" dur="500" fill="hold"/>
                                        <p:tgtEl>
                                          <p:spTgt spid="174082"/>
                                        </p:tgtEl>
                                        <p:attrNameLst>
                                          <p:attrName>ppt_x</p:attrName>
                                        </p:attrNameLst>
                                      </p:cBhvr>
                                      <p:tavLst>
                                        <p:tav tm="0">
                                          <p:val>
                                            <p:strVal val="#ppt_x"/>
                                          </p:val>
                                        </p:tav>
                                        <p:tav tm="100000">
                                          <p:val>
                                            <p:strVal val="#ppt_x"/>
                                          </p:val>
                                        </p:tav>
                                      </p:tavLst>
                                    </p:anim>
                                    <p:anim calcmode="lin" valueType="num">
                                      <p:cBhvr additive="base">
                                        <p:cTn id="8" dur="500" fill="hold"/>
                                        <p:tgtEl>
                                          <p:spTgt spid="1740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4084"/>
                                        </p:tgtEl>
                                        <p:attrNameLst>
                                          <p:attrName>style.visibility</p:attrName>
                                        </p:attrNameLst>
                                      </p:cBhvr>
                                      <p:to>
                                        <p:strVal val="visible"/>
                                      </p:to>
                                    </p:set>
                                    <p:animEffect transition="in" filter="blinds(horizontal)">
                                      <p:cBhvr>
                                        <p:cTn id="13"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FA2E-20A1-3A33-D3EC-1D0B3A263FD9}"/>
              </a:ext>
            </a:extLst>
          </p:cNvPr>
          <p:cNvSpPr>
            <a:spLocks noGrp="1"/>
          </p:cNvSpPr>
          <p:nvPr>
            <p:ph type="title"/>
          </p:nvPr>
        </p:nvSpPr>
        <p:spPr>
          <a:xfrm>
            <a:off x="747253" y="0"/>
            <a:ext cx="10361084" cy="777620"/>
          </a:xfrm>
        </p:spPr>
        <p:txBody>
          <a:bodyPr/>
          <a:lstStyle/>
          <a:p>
            <a:r>
              <a:rPr lang="en-US" altLang="en-US" b="1" dirty="0">
                <a:solidFill>
                  <a:srgbClr val="FF0000"/>
                </a:solidFill>
              </a:rPr>
              <a:t>MODULES</a:t>
            </a:r>
            <a:endParaRPr lang="en-IN" b="1" dirty="0">
              <a:solidFill>
                <a:srgbClr val="FF0000"/>
              </a:solidFill>
            </a:endParaRPr>
          </a:p>
        </p:txBody>
      </p:sp>
      <p:sp>
        <p:nvSpPr>
          <p:cNvPr id="3" name="Content Placeholder 2">
            <a:extLst>
              <a:ext uri="{FF2B5EF4-FFF2-40B4-BE49-F238E27FC236}">
                <a16:creationId xmlns:a16="http://schemas.microsoft.com/office/drawing/2014/main" id="{C4D3EB36-603A-329D-C012-FE40C18DB05D}"/>
              </a:ext>
            </a:extLst>
          </p:cNvPr>
          <p:cNvSpPr>
            <a:spLocks noGrp="1"/>
          </p:cNvSpPr>
          <p:nvPr>
            <p:ph idx="1"/>
          </p:nvPr>
        </p:nvSpPr>
        <p:spPr>
          <a:xfrm>
            <a:off x="285135" y="777620"/>
            <a:ext cx="11651226" cy="6080379"/>
          </a:xfrm>
        </p:spPr>
        <p:txBody>
          <a:bodyPr/>
          <a:lstStyle/>
          <a:p>
            <a:pPr lvl="1" algn="just">
              <a:buFont typeface="Wingdings" panose="05000000000000000000" pitchFamily="2" charset="2"/>
              <a:buChar char="v"/>
            </a:pPr>
            <a:r>
              <a:rPr lang="en-US" altLang="en-US" sz="3200" b="1" u="sng" dirty="0">
                <a:solidFill>
                  <a:srgbClr val="0000FF"/>
                </a:solidFill>
                <a:cs typeface="Times New Roman" panose="02020603050405020304" pitchFamily="18" charset="0"/>
              </a:rPr>
              <a:t>MIS </a:t>
            </a:r>
            <a:r>
              <a:rPr lang="en-US" altLang="en-US" sz="3200" b="1" u="sng" dirty="0">
                <a:solidFill>
                  <a:srgbClr val="0000FF"/>
                </a:solidFill>
              </a:rPr>
              <a:t>Reports</a:t>
            </a:r>
            <a:endParaRPr lang="en-US" altLang="en-US" sz="3200" b="1" u="sng" dirty="0">
              <a:solidFill>
                <a:srgbClr val="0000FF"/>
              </a:solidFill>
              <a:cs typeface="Times New Roman" panose="02020603050405020304" pitchFamily="18" charset="0"/>
            </a:endParaRPr>
          </a:p>
          <a:p>
            <a:pPr algn="just"/>
            <a:r>
              <a:rPr lang="en-US" altLang="en-US" b="1" dirty="0">
                <a:solidFill>
                  <a:srgbClr val="0000FF"/>
                </a:solidFill>
              </a:rPr>
              <a:t>		Report for parcel booking clerk, destination wise summary, counter wise summary, left-over packages, summary and various other reports can be generated by system</a:t>
            </a:r>
          </a:p>
          <a:p>
            <a:pPr lvl="1" algn="just">
              <a:buFont typeface="Wingdings" panose="05000000000000000000" pitchFamily="2" charset="2"/>
              <a:buChar char="v"/>
            </a:pPr>
            <a:r>
              <a:rPr lang="en-US" altLang="en-US" sz="3200" b="1" dirty="0">
                <a:solidFill>
                  <a:srgbClr val="0000FF"/>
                </a:solidFill>
                <a:cs typeface="Times New Roman" panose="02020603050405020304" pitchFamily="18" charset="0"/>
              </a:rPr>
              <a:t>	</a:t>
            </a:r>
            <a:r>
              <a:rPr lang="en-US" altLang="en-US" sz="3200" b="1" u="sng" dirty="0">
                <a:solidFill>
                  <a:srgbClr val="0000FF"/>
                </a:solidFill>
                <a:cs typeface="Times New Roman" panose="02020603050405020304" pitchFamily="18" charset="0"/>
              </a:rPr>
              <a:t>System Administration and </a:t>
            </a:r>
            <a:r>
              <a:rPr lang="en-US" altLang="en-US" sz="3200" b="1" u="sng" dirty="0">
                <a:solidFill>
                  <a:srgbClr val="0000FF"/>
                </a:solidFill>
              </a:rPr>
              <a:t>Master Maintenance</a:t>
            </a:r>
            <a:endParaRPr lang="en-US" altLang="en-US" sz="3200" b="1" u="sng" dirty="0">
              <a:solidFill>
                <a:srgbClr val="0000FF"/>
              </a:solidFill>
              <a:cs typeface="Times New Roman" panose="02020603050405020304" pitchFamily="18" charset="0"/>
            </a:endParaRPr>
          </a:p>
          <a:p>
            <a:pPr algn="just"/>
            <a:r>
              <a:rPr lang="en-US" altLang="en-US" b="1" dirty="0">
                <a:solidFill>
                  <a:srgbClr val="0000FF"/>
                </a:solidFill>
              </a:rPr>
              <a:t>		This module helps in creating user database, adjusting the stationary number, logging out the locked user etc.</a:t>
            </a:r>
          </a:p>
          <a:p>
            <a:pPr algn="just"/>
            <a:r>
              <a:rPr lang="en-US" altLang="en-US" b="1" dirty="0">
                <a:solidFill>
                  <a:srgbClr val="0000FF"/>
                </a:solidFill>
              </a:rPr>
              <a:t>		Station, Train master are updated by Database administrator at CRIS/New Delhi. </a:t>
            </a:r>
          </a:p>
          <a:p>
            <a:pPr algn="just"/>
            <a:r>
              <a:rPr lang="en-US" altLang="en-US" b="1" dirty="0">
                <a:solidFill>
                  <a:srgbClr val="0000FF"/>
                </a:solidFill>
              </a:rPr>
              <a:t>		Party Master, Lease Party and Contract Master, FSLA Party master etc. are maintained by Parcel Office Supervisor.</a:t>
            </a:r>
          </a:p>
          <a:p>
            <a:endParaRPr lang="en-IN" dirty="0"/>
          </a:p>
        </p:txBody>
      </p:sp>
    </p:spTree>
    <p:extLst>
      <p:ext uri="{BB962C8B-B14F-4D97-AF65-F5344CB8AC3E}">
        <p14:creationId xmlns:p14="http://schemas.microsoft.com/office/powerpoint/2010/main" val="390714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EAB3-E323-0DD4-1E99-47044D6B71B2}"/>
              </a:ext>
            </a:extLst>
          </p:cNvPr>
          <p:cNvSpPr>
            <a:spLocks noGrp="1"/>
          </p:cNvSpPr>
          <p:nvPr>
            <p:ph type="title"/>
          </p:nvPr>
        </p:nvSpPr>
        <p:spPr>
          <a:xfrm>
            <a:off x="825911" y="0"/>
            <a:ext cx="10361084" cy="1141413"/>
          </a:xfrm>
        </p:spPr>
        <p:txBody>
          <a:bodyPr/>
          <a:lstStyle/>
          <a:p>
            <a:r>
              <a:rPr lang="en-US" altLang="en-US" b="1" dirty="0">
                <a:solidFill>
                  <a:srgbClr val="FF0000"/>
                </a:solidFill>
              </a:rPr>
              <a:t>MODULES</a:t>
            </a:r>
            <a:endParaRPr lang="en-IN" b="1" dirty="0">
              <a:solidFill>
                <a:srgbClr val="FF0000"/>
              </a:solidFill>
            </a:endParaRPr>
          </a:p>
        </p:txBody>
      </p:sp>
      <p:sp>
        <p:nvSpPr>
          <p:cNvPr id="3" name="Content Placeholder 2">
            <a:extLst>
              <a:ext uri="{FF2B5EF4-FFF2-40B4-BE49-F238E27FC236}">
                <a16:creationId xmlns:a16="http://schemas.microsoft.com/office/drawing/2014/main" id="{A26355C3-381B-18D6-98B9-8593DA50AD8C}"/>
              </a:ext>
            </a:extLst>
          </p:cNvPr>
          <p:cNvSpPr>
            <a:spLocks noGrp="1"/>
          </p:cNvSpPr>
          <p:nvPr>
            <p:ph idx="1"/>
          </p:nvPr>
        </p:nvSpPr>
        <p:spPr>
          <a:xfrm>
            <a:off x="373626" y="1258529"/>
            <a:ext cx="11238271" cy="5506064"/>
          </a:xfrm>
        </p:spPr>
        <p:txBody>
          <a:bodyPr/>
          <a:lstStyle/>
          <a:p>
            <a:pPr algn="just" eaLnBrk="1" hangingPunct="1">
              <a:buFont typeface="Wingdings" panose="05000000000000000000" pitchFamily="2" charset="2"/>
              <a:buChar char="v"/>
            </a:pPr>
            <a:r>
              <a:rPr lang="en-US" altLang="en-US" sz="3600" b="1" u="sng" dirty="0">
                <a:solidFill>
                  <a:srgbClr val="0000FF"/>
                </a:solidFill>
                <a:latin typeface="Times New Roman" panose="02020603050405020304" pitchFamily="18" charset="0"/>
              </a:rPr>
              <a:t>Lease </a:t>
            </a:r>
          </a:p>
          <a:p>
            <a:pPr algn="just" eaLnBrk="1" hangingPunct="1"/>
            <a:r>
              <a:rPr lang="en-US" altLang="en-US" sz="3600" b="1" dirty="0">
                <a:solidFill>
                  <a:srgbClr val="0000FF"/>
                </a:solidFill>
                <a:latin typeface="Times New Roman" panose="02020603050405020304" pitchFamily="18" charset="0"/>
              </a:rPr>
              <a:t>          This module covers the Leasing of Parcel Space in 	the passengers Trains to the private party.</a:t>
            </a:r>
          </a:p>
          <a:p>
            <a:pPr algn="just" eaLnBrk="1" hangingPunct="1">
              <a:buFont typeface="Wingdings" panose="05000000000000000000" pitchFamily="2" charset="2"/>
              <a:buChar char="v"/>
            </a:pPr>
            <a:r>
              <a:rPr lang="en-US" altLang="en-US" sz="3600" b="1" u="sng" dirty="0">
                <a:solidFill>
                  <a:srgbClr val="0000FF"/>
                </a:solidFill>
                <a:latin typeface="Times New Roman" panose="02020603050405020304" pitchFamily="18" charset="0"/>
              </a:rPr>
              <a:t>FSLA (Freight Service &amp; Ledger Account )</a:t>
            </a:r>
          </a:p>
          <a:p>
            <a:pPr algn="just" eaLnBrk="1" hangingPunct="1"/>
            <a:r>
              <a:rPr lang="en-US" altLang="en-US" sz="3600" b="1" dirty="0">
                <a:solidFill>
                  <a:srgbClr val="0000FF"/>
                </a:solidFill>
                <a:latin typeface="Times New Roman" panose="02020603050405020304" pitchFamily="18" charset="0"/>
              </a:rPr>
              <a:t>	This module is for daily Registered Newspapers &amp; 	magazines to be dispatched in train by paying some 	security in advance and pays the dues at the end of 	the month</a:t>
            </a:r>
            <a:r>
              <a:rPr lang="en-US" altLang="en-US" sz="3200" dirty="0">
                <a:latin typeface="Times New Roman" panose="02020603050405020304" pitchFamily="18" charset="0"/>
              </a:rPr>
              <a:t>.</a:t>
            </a:r>
          </a:p>
          <a:p>
            <a:endParaRPr lang="en-IN" dirty="0"/>
          </a:p>
        </p:txBody>
      </p:sp>
    </p:spTree>
    <p:extLst>
      <p:ext uri="{BB962C8B-B14F-4D97-AF65-F5344CB8AC3E}">
        <p14:creationId xmlns:p14="http://schemas.microsoft.com/office/powerpoint/2010/main" val="217529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DE21-01C8-3573-DD47-AF6166DFE905}"/>
              </a:ext>
            </a:extLst>
          </p:cNvPr>
          <p:cNvSpPr>
            <a:spLocks noGrp="1"/>
          </p:cNvSpPr>
          <p:nvPr>
            <p:ph type="title"/>
          </p:nvPr>
        </p:nvSpPr>
        <p:spPr>
          <a:xfrm>
            <a:off x="914401" y="0"/>
            <a:ext cx="10361084" cy="1141413"/>
          </a:xfrm>
        </p:spPr>
        <p:txBody>
          <a:bodyPr/>
          <a:lstStyle/>
          <a:p>
            <a:r>
              <a:rPr lang="en-US" altLang="en-US" b="1" dirty="0">
                <a:solidFill>
                  <a:srgbClr val="FF0000"/>
                </a:solidFill>
              </a:rPr>
              <a:t>MODULES</a:t>
            </a:r>
            <a:endParaRPr lang="en-IN" b="1" dirty="0">
              <a:solidFill>
                <a:srgbClr val="FF0000"/>
              </a:solidFill>
            </a:endParaRPr>
          </a:p>
        </p:txBody>
      </p:sp>
      <p:sp>
        <p:nvSpPr>
          <p:cNvPr id="3" name="Content Placeholder 2">
            <a:extLst>
              <a:ext uri="{FF2B5EF4-FFF2-40B4-BE49-F238E27FC236}">
                <a16:creationId xmlns:a16="http://schemas.microsoft.com/office/drawing/2014/main" id="{C8523975-D1F9-27A7-3D56-31BC2924F074}"/>
              </a:ext>
            </a:extLst>
          </p:cNvPr>
          <p:cNvSpPr>
            <a:spLocks noGrp="1"/>
          </p:cNvSpPr>
          <p:nvPr>
            <p:ph idx="1"/>
          </p:nvPr>
        </p:nvSpPr>
        <p:spPr>
          <a:xfrm>
            <a:off x="151343" y="1061885"/>
            <a:ext cx="11887200" cy="5720788"/>
          </a:xfrm>
        </p:spPr>
        <p:txBody>
          <a:bodyPr/>
          <a:lstStyle/>
          <a:p>
            <a:pPr lvl="1">
              <a:buFont typeface="Wingdings" panose="05000000000000000000" pitchFamily="2" charset="2"/>
              <a:buChar char="v"/>
            </a:pPr>
            <a:r>
              <a:rPr lang="en-US" altLang="en-US" sz="2800" dirty="0">
                <a:cs typeface="Times New Roman" panose="02020603050405020304" pitchFamily="18" charset="0"/>
              </a:rPr>
              <a:t>	</a:t>
            </a:r>
            <a:r>
              <a:rPr lang="en-US" altLang="en-US" sz="3600" b="1" u="sng" dirty="0">
                <a:solidFill>
                  <a:srgbClr val="0000FF"/>
                </a:solidFill>
                <a:cs typeface="Times New Roman" panose="02020603050405020304" pitchFamily="18" charset="0"/>
              </a:rPr>
              <a:t>Training</a:t>
            </a:r>
          </a:p>
          <a:p>
            <a:pPr algn="just"/>
            <a:r>
              <a:rPr lang="en-US" altLang="en-US" sz="3600" b="1" dirty="0">
                <a:solidFill>
                  <a:srgbClr val="0000FF"/>
                </a:solidFill>
              </a:rPr>
              <a:t>		 Audio visual help file installed at each terminal. This 		helps new user to listen and see how to use the modules 		in software.</a:t>
            </a:r>
          </a:p>
          <a:p>
            <a:pPr lvl="1" algn="just">
              <a:buFont typeface="Wingdings" panose="05000000000000000000" pitchFamily="2" charset="2"/>
              <a:buChar char="v"/>
            </a:pPr>
            <a:r>
              <a:rPr lang="en-US" altLang="en-US" sz="3600" b="1" dirty="0">
                <a:solidFill>
                  <a:srgbClr val="0000FF"/>
                </a:solidFill>
                <a:cs typeface="Times New Roman" panose="02020603050405020304" pitchFamily="18" charset="0"/>
              </a:rPr>
              <a:t> </a:t>
            </a:r>
            <a:r>
              <a:rPr lang="en-US" altLang="en-US" sz="3600" b="1" u="sng" dirty="0">
                <a:solidFill>
                  <a:srgbClr val="0000FF"/>
                </a:solidFill>
                <a:cs typeface="Times New Roman" panose="02020603050405020304" pitchFamily="18" charset="0"/>
              </a:rPr>
              <a:t>Bug reporting</a:t>
            </a:r>
          </a:p>
          <a:p>
            <a:pPr algn="just"/>
            <a:r>
              <a:rPr lang="en-US" altLang="en-US" sz="3600" b="1" dirty="0">
                <a:solidFill>
                  <a:srgbClr val="0000FF"/>
                </a:solidFill>
              </a:rPr>
              <a:t>		 For reporting defects in software user can log it in this 		module, which can be viewed by software engineer at 		CRIS and can send the corresponding reply in that 			module itself</a:t>
            </a:r>
          </a:p>
          <a:p>
            <a:endParaRPr lang="en-IN" dirty="0"/>
          </a:p>
        </p:txBody>
      </p:sp>
    </p:spTree>
    <p:extLst>
      <p:ext uri="{BB962C8B-B14F-4D97-AF65-F5344CB8AC3E}">
        <p14:creationId xmlns:p14="http://schemas.microsoft.com/office/powerpoint/2010/main" val="412875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777D47-2A71-6FD3-8959-FD067F643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88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D020-8A1F-E145-7B5A-C388F6328ED1}"/>
              </a:ext>
            </a:extLst>
          </p:cNvPr>
          <p:cNvSpPr>
            <a:spLocks noGrp="1"/>
          </p:cNvSpPr>
          <p:nvPr>
            <p:ph type="title"/>
          </p:nvPr>
        </p:nvSpPr>
        <p:spPr>
          <a:xfrm>
            <a:off x="915458" y="0"/>
            <a:ext cx="10361084" cy="707922"/>
          </a:xfrm>
        </p:spPr>
        <p:txBody>
          <a:bodyPr/>
          <a:lstStyle/>
          <a:p>
            <a:r>
              <a:rPr lang="en-US" altLang="en-US" b="1" dirty="0">
                <a:solidFill>
                  <a:srgbClr val="FF0000"/>
                </a:solidFill>
              </a:rPr>
              <a:t>Benefits</a:t>
            </a:r>
            <a:endParaRPr lang="en-IN" b="1" dirty="0">
              <a:solidFill>
                <a:srgbClr val="FF0000"/>
              </a:solidFill>
            </a:endParaRPr>
          </a:p>
        </p:txBody>
      </p:sp>
      <p:sp>
        <p:nvSpPr>
          <p:cNvPr id="3" name="Content Placeholder 2">
            <a:extLst>
              <a:ext uri="{FF2B5EF4-FFF2-40B4-BE49-F238E27FC236}">
                <a16:creationId xmlns:a16="http://schemas.microsoft.com/office/drawing/2014/main" id="{ED158F04-768F-0957-D2AC-018CE7995C8D}"/>
              </a:ext>
            </a:extLst>
          </p:cNvPr>
          <p:cNvSpPr>
            <a:spLocks noGrp="1"/>
          </p:cNvSpPr>
          <p:nvPr>
            <p:ph idx="1"/>
          </p:nvPr>
        </p:nvSpPr>
        <p:spPr>
          <a:xfrm>
            <a:off x="117986" y="707923"/>
            <a:ext cx="11759381" cy="6312310"/>
          </a:xfrm>
        </p:spPr>
        <p:txBody>
          <a:bodyPr/>
          <a:lstStyle/>
          <a:p>
            <a:pPr algn="just"/>
            <a:r>
              <a:rPr lang="en-US" altLang="en-US" sz="3600" b="1" dirty="0">
                <a:solidFill>
                  <a:srgbClr val="0000FF"/>
                </a:solidFill>
                <a:latin typeface="Times New Roman" panose="02020603050405020304" pitchFamily="18" charset="0"/>
              </a:rPr>
              <a:t>Web-enabled to track latest position of the parcel</a:t>
            </a:r>
          </a:p>
          <a:p>
            <a:pPr algn="just"/>
            <a:r>
              <a:rPr lang="en-US" altLang="en-US" sz="3600" b="1" dirty="0">
                <a:solidFill>
                  <a:srgbClr val="0000FF"/>
                </a:solidFill>
                <a:effectLst/>
                <a:latin typeface="Times New Roman" panose="02020603050405020304" pitchFamily="18" charset="0"/>
              </a:rPr>
              <a:t>Automatic freight calculation based on latest rules</a:t>
            </a:r>
          </a:p>
          <a:p>
            <a:pPr algn="just"/>
            <a:r>
              <a:rPr lang="en-US" altLang="en-US" sz="3600" b="1" dirty="0">
                <a:solidFill>
                  <a:srgbClr val="0000FF"/>
                </a:solidFill>
                <a:effectLst/>
                <a:latin typeface="Times New Roman" panose="02020603050405020304" pitchFamily="18" charset="0"/>
              </a:rPr>
              <a:t>Reduction in human errors &amp; manual intervention</a:t>
            </a:r>
          </a:p>
          <a:p>
            <a:pPr algn="just"/>
            <a:r>
              <a:rPr lang="en-US" altLang="en-US" sz="3600" b="1" dirty="0">
                <a:solidFill>
                  <a:srgbClr val="0000FF"/>
                </a:solidFill>
                <a:effectLst/>
                <a:latin typeface="Times New Roman" panose="02020603050405020304" pitchFamily="18" charset="0"/>
              </a:rPr>
              <a:t>Reduction in time required for weighment and booking</a:t>
            </a:r>
          </a:p>
          <a:p>
            <a:pPr algn="just"/>
            <a:r>
              <a:rPr lang="en-US" altLang="en-US" sz="3600" b="1" dirty="0">
                <a:solidFill>
                  <a:srgbClr val="0000FF"/>
                </a:solidFill>
                <a:latin typeface="Times New Roman" panose="02020603050405020304" pitchFamily="18" charset="0"/>
              </a:rPr>
              <a:t>Loading strictly according to priority thereby curtailing malpractices and complaints</a:t>
            </a:r>
          </a:p>
          <a:p>
            <a:pPr algn="just"/>
            <a:r>
              <a:rPr lang="en-US" altLang="en-US" sz="3600" b="1" dirty="0">
                <a:solidFill>
                  <a:srgbClr val="0000FF"/>
                </a:solidFill>
                <a:effectLst/>
                <a:latin typeface="Times New Roman" panose="02020603050405020304" pitchFamily="18" charset="0"/>
              </a:rPr>
              <a:t>Beneficial to Accounts for internal check </a:t>
            </a:r>
          </a:p>
          <a:p>
            <a:pPr algn="just"/>
            <a:r>
              <a:rPr lang="en-US" altLang="en-US" sz="3600" b="1" dirty="0">
                <a:solidFill>
                  <a:srgbClr val="0000FF"/>
                </a:solidFill>
                <a:effectLst/>
                <a:latin typeface="Times New Roman" panose="02020603050405020304" pitchFamily="18" charset="0"/>
              </a:rPr>
              <a:t>Reduction in Claims</a:t>
            </a:r>
          </a:p>
          <a:p>
            <a:pPr algn="just"/>
            <a:r>
              <a:rPr lang="en-US" altLang="en-US" sz="3600" b="1" dirty="0">
                <a:solidFill>
                  <a:srgbClr val="0000FF"/>
                </a:solidFill>
                <a:effectLst/>
                <a:latin typeface="Times New Roman" panose="02020603050405020304" pitchFamily="18" charset="0"/>
              </a:rPr>
              <a:t>Potential for revenue generation based on improvement in service.</a:t>
            </a:r>
          </a:p>
          <a:p>
            <a:endParaRPr lang="en-IN" dirty="0"/>
          </a:p>
        </p:txBody>
      </p:sp>
    </p:spTree>
    <p:extLst>
      <p:ext uri="{BB962C8B-B14F-4D97-AF65-F5344CB8AC3E}">
        <p14:creationId xmlns:p14="http://schemas.microsoft.com/office/powerpoint/2010/main" val="2502475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F6AD-D870-4DDC-940C-692EB7871311}"/>
              </a:ext>
            </a:extLst>
          </p:cNvPr>
          <p:cNvSpPr>
            <a:spLocks noGrp="1"/>
          </p:cNvSpPr>
          <p:nvPr>
            <p:ph type="title"/>
          </p:nvPr>
        </p:nvSpPr>
        <p:spPr>
          <a:xfrm>
            <a:off x="915458" y="0"/>
            <a:ext cx="10361084" cy="1356852"/>
          </a:xfrm>
        </p:spPr>
        <p:txBody>
          <a:bodyPr/>
          <a:lstStyle/>
          <a:p>
            <a:r>
              <a:rPr lang="en-IN" b="1" dirty="0">
                <a:solidFill>
                  <a:srgbClr val="FF0000"/>
                </a:solidFill>
              </a:rPr>
              <a:t>Why TAMS</a:t>
            </a:r>
          </a:p>
        </p:txBody>
      </p:sp>
      <p:sp>
        <p:nvSpPr>
          <p:cNvPr id="3" name="Content Placeholder 2">
            <a:extLst>
              <a:ext uri="{FF2B5EF4-FFF2-40B4-BE49-F238E27FC236}">
                <a16:creationId xmlns:a16="http://schemas.microsoft.com/office/drawing/2014/main" id="{32078AF3-FE29-47E5-A4DC-02CCE1433844}"/>
              </a:ext>
            </a:extLst>
          </p:cNvPr>
          <p:cNvSpPr>
            <a:spLocks noGrp="1"/>
          </p:cNvSpPr>
          <p:nvPr>
            <p:ph idx="1"/>
          </p:nvPr>
        </p:nvSpPr>
        <p:spPr>
          <a:xfrm>
            <a:off x="845573" y="1956621"/>
            <a:ext cx="11238271" cy="4611328"/>
          </a:xfrm>
        </p:spPr>
        <p:txBody>
          <a:bodyPr/>
          <a:lstStyle/>
          <a:p>
            <a:pPr algn="just"/>
            <a:r>
              <a:rPr lang="en-IN" sz="3600" b="1" dirty="0">
                <a:solidFill>
                  <a:srgbClr val="0000FF"/>
                </a:solidFill>
              </a:rPr>
              <a:t>FOIS caters RR generation and operational features.</a:t>
            </a:r>
          </a:p>
          <a:p>
            <a:pPr algn="just"/>
            <a:r>
              <a:rPr lang="en-IN" sz="3600" b="1" dirty="0">
                <a:solidFill>
                  <a:srgbClr val="0000FF"/>
                </a:solidFill>
              </a:rPr>
              <a:t>UTS/PRS caters generation of Tickets.</a:t>
            </a:r>
          </a:p>
          <a:p>
            <a:pPr algn="just"/>
            <a:r>
              <a:rPr lang="en-IN" sz="3600" b="1" dirty="0">
                <a:solidFill>
                  <a:srgbClr val="0000FF"/>
                </a:solidFill>
              </a:rPr>
              <a:t>There is no single software to collect and compile the Revenue transactions. </a:t>
            </a:r>
          </a:p>
          <a:p>
            <a:pPr algn="just"/>
            <a:r>
              <a:rPr lang="en-IN" sz="3600" b="1" dirty="0">
                <a:solidFill>
                  <a:srgbClr val="0000FF"/>
                </a:solidFill>
              </a:rPr>
              <a:t>FOIS, UTS, PRS do not give the  consolidated status of revenue transactions on monthly basis. </a:t>
            </a:r>
          </a:p>
        </p:txBody>
      </p:sp>
    </p:spTree>
    <p:extLst>
      <p:ext uri="{BB962C8B-B14F-4D97-AF65-F5344CB8AC3E}">
        <p14:creationId xmlns:p14="http://schemas.microsoft.com/office/powerpoint/2010/main" val="3317593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6927" y="0"/>
            <a:ext cx="8229600" cy="647699"/>
          </a:xfrm>
        </p:spPr>
        <p:txBody>
          <a:bodyPr>
            <a:noAutofit/>
          </a:bodyPr>
          <a:lstStyle/>
          <a:p>
            <a:pPr algn="ctr"/>
            <a:r>
              <a:rPr lang="en-US" b="1" dirty="0">
                <a:solidFill>
                  <a:srgbClr val="FF0000"/>
                </a:solidFill>
              </a:rPr>
              <a:t>Objective of TAMS</a:t>
            </a:r>
          </a:p>
        </p:txBody>
      </p:sp>
      <p:sp>
        <p:nvSpPr>
          <p:cNvPr id="2" name="Content Placeholder 1"/>
          <p:cNvSpPr>
            <a:spLocks noGrp="1"/>
          </p:cNvSpPr>
          <p:nvPr>
            <p:ph idx="1"/>
          </p:nvPr>
        </p:nvSpPr>
        <p:spPr>
          <a:xfrm>
            <a:off x="68826" y="647699"/>
            <a:ext cx="11975690" cy="6210301"/>
          </a:xfrm>
        </p:spPr>
        <p:txBody>
          <a:bodyPr>
            <a:normAutofit fontScale="25000" lnSpcReduction="20000"/>
          </a:bodyPr>
          <a:lstStyle/>
          <a:p>
            <a:pPr marL="552069" lvl="1" indent="-257175" algn="just">
              <a:lnSpc>
                <a:spcPct val="160000"/>
              </a:lnSpc>
              <a:buClr>
                <a:srgbClr val="FFC000"/>
              </a:buClr>
            </a:pPr>
            <a:r>
              <a:rPr lang="en-US" sz="9800" b="1" dirty="0">
                <a:solidFill>
                  <a:srgbClr val="0000FF"/>
                </a:solidFill>
              </a:rPr>
              <a:t>Integration of  all  Accounting Returns for different verticals of earnings of IR: Passenger, Goods, Other Coaching and Sundries</a:t>
            </a:r>
          </a:p>
          <a:p>
            <a:pPr marL="552069" lvl="1" indent="-257175" algn="just">
              <a:lnSpc>
                <a:spcPct val="160000"/>
              </a:lnSpc>
              <a:buClr>
                <a:srgbClr val="FFC000"/>
              </a:buClr>
            </a:pPr>
            <a:r>
              <a:rPr lang="en-US" sz="9800" b="1" dirty="0">
                <a:solidFill>
                  <a:srgbClr val="0000FF"/>
                </a:solidFill>
              </a:rPr>
              <a:t>Collected Earnings to reconcile with cash book</a:t>
            </a:r>
          </a:p>
          <a:p>
            <a:pPr marL="552069" lvl="1" indent="-257175" algn="just">
              <a:lnSpc>
                <a:spcPct val="160000"/>
              </a:lnSpc>
              <a:buClr>
                <a:srgbClr val="FFC000"/>
              </a:buClr>
            </a:pPr>
            <a:r>
              <a:rPr lang="en-US" sz="9800" b="1" dirty="0">
                <a:solidFill>
                  <a:srgbClr val="0000FF"/>
                </a:solidFill>
              </a:rPr>
              <a:t>Originating Earnings :  Transaction number + transaction value for statistical statements</a:t>
            </a:r>
          </a:p>
          <a:p>
            <a:pPr marL="552069" lvl="1" indent="-257175" algn="just">
              <a:lnSpc>
                <a:spcPct val="160000"/>
              </a:lnSpc>
              <a:buClr>
                <a:srgbClr val="FFC000"/>
              </a:buClr>
            </a:pPr>
            <a:r>
              <a:rPr lang="en-US" sz="9800" b="1" dirty="0">
                <a:solidFill>
                  <a:srgbClr val="0000FF"/>
                </a:solidFill>
              </a:rPr>
              <a:t>Apportioned Earnings:  7C for Goods and 6A  for Passenger</a:t>
            </a:r>
          </a:p>
          <a:p>
            <a:pPr marL="552069" lvl="1" indent="-257175" algn="just">
              <a:lnSpc>
                <a:spcPct val="160000"/>
              </a:lnSpc>
              <a:buClr>
                <a:srgbClr val="FFC000"/>
              </a:buClr>
            </a:pPr>
            <a:r>
              <a:rPr lang="en-US" sz="9800" b="1" dirty="0">
                <a:solidFill>
                  <a:srgbClr val="0000FF"/>
                </a:solidFill>
              </a:rPr>
              <a:t>Integration of Computerized Balance Sheets in TA office</a:t>
            </a:r>
          </a:p>
          <a:p>
            <a:pPr marL="552069" lvl="1" indent="-257175" algn="just">
              <a:lnSpc>
                <a:spcPct val="160000"/>
              </a:lnSpc>
              <a:buClr>
                <a:srgbClr val="FFC000"/>
              </a:buClr>
            </a:pPr>
            <a:r>
              <a:rPr lang="en-US" sz="9800" b="1" dirty="0">
                <a:solidFill>
                  <a:srgbClr val="0000FF"/>
                </a:solidFill>
              </a:rPr>
              <a:t>Generation of Traffic Book : Part A,B,C and D</a:t>
            </a:r>
          </a:p>
          <a:p>
            <a:pPr marL="552069" lvl="1" indent="-257175" algn="just">
              <a:lnSpc>
                <a:spcPct val="160000"/>
              </a:lnSpc>
              <a:buClr>
                <a:srgbClr val="FFC000"/>
              </a:buClr>
            </a:pPr>
            <a:r>
              <a:rPr lang="en-US" sz="9800" b="1" dirty="0">
                <a:solidFill>
                  <a:srgbClr val="0000FF"/>
                </a:solidFill>
              </a:rPr>
              <a:t>Linking of Balance-sheet with cash office module of IPAS</a:t>
            </a:r>
          </a:p>
          <a:p>
            <a:pPr marL="552069" lvl="1" indent="-257175" algn="just">
              <a:lnSpc>
                <a:spcPct val="160000"/>
              </a:lnSpc>
              <a:buClr>
                <a:srgbClr val="FFC000"/>
              </a:buClr>
            </a:pPr>
            <a:r>
              <a:rPr lang="en-US" sz="9800" b="1" dirty="0">
                <a:solidFill>
                  <a:srgbClr val="0000FF"/>
                </a:solidFill>
              </a:rPr>
              <a:t>Generation of Earnings Account</a:t>
            </a:r>
          </a:p>
          <a:p>
            <a:pPr marL="552069" lvl="1" indent="-257175">
              <a:lnSpc>
                <a:spcPct val="160000"/>
              </a:lnSpc>
            </a:pPr>
            <a:endParaRPr lang="en-US" sz="9800" dirty="0"/>
          </a:p>
          <a:p>
            <a:pPr marL="552069" lvl="1" indent="-257175"/>
            <a:endParaRPr lang="en-US" sz="1200" dirty="0"/>
          </a:p>
          <a:p>
            <a:pPr marL="360045" indent="-257175"/>
            <a:endParaRPr lang="en-US" sz="1500" dirty="0"/>
          </a:p>
          <a:p>
            <a:pPr marL="552069" lvl="1" indent="-257175"/>
            <a:endParaRPr lang="en-US" sz="1200" dirty="0"/>
          </a:p>
        </p:txBody>
      </p:sp>
    </p:spTree>
    <p:extLst>
      <p:ext uri="{BB962C8B-B14F-4D97-AF65-F5344CB8AC3E}">
        <p14:creationId xmlns:p14="http://schemas.microsoft.com/office/powerpoint/2010/main" val="1319097080"/>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C3D1-9022-4517-AFB6-35EB62AE18F1}"/>
              </a:ext>
            </a:extLst>
          </p:cNvPr>
          <p:cNvSpPr>
            <a:spLocks noGrp="1"/>
          </p:cNvSpPr>
          <p:nvPr>
            <p:ph type="title"/>
          </p:nvPr>
        </p:nvSpPr>
        <p:spPr>
          <a:xfrm>
            <a:off x="1898199" y="13544"/>
            <a:ext cx="8395601" cy="549274"/>
          </a:xfrm>
        </p:spPr>
        <p:txBody>
          <a:bodyPr/>
          <a:lstStyle/>
          <a:p>
            <a:r>
              <a:rPr lang="en-US" b="1" dirty="0">
                <a:solidFill>
                  <a:srgbClr val="FF0000"/>
                </a:solidFill>
              </a:rPr>
              <a:t>Conceptual Endeavour of TAMS</a:t>
            </a:r>
            <a:endParaRPr lang="en-IN" b="1" dirty="0">
              <a:solidFill>
                <a:srgbClr val="FF0000"/>
              </a:solidFill>
            </a:endParaRPr>
          </a:p>
        </p:txBody>
      </p:sp>
      <p:sp>
        <p:nvSpPr>
          <p:cNvPr id="3" name="TextBox 2">
            <a:extLst>
              <a:ext uri="{FF2B5EF4-FFF2-40B4-BE49-F238E27FC236}">
                <a16:creationId xmlns:a16="http://schemas.microsoft.com/office/drawing/2014/main" id="{DEF6FD20-DB36-48A2-B12E-86765D747AE3}"/>
              </a:ext>
            </a:extLst>
          </p:cNvPr>
          <p:cNvSpPr txBox="1"/>
          <p:nvPr/>
        </p:nvSpPr>
        <p:spPr>
          <a:xfrm>
            <a:off x="108155" y="983674"/>
            <a:ext cx="11956026" cy="5955476"/>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sz="2800" b="1" dirty="0">
                <a:solidFill>
                  <a:srgbClr val="FF0000"/>
                </a:solidFill>
              </a:rPr>
              <a:t>Reduce manual intervention on basic data to minimal</a:t>
            </a:r>
          </a:p>
          <a:p>
            <a:pPr marL="285750" indent="-285750" algn="just">
              <a:spcAft>
                <a:spcPts val="600"/>
              </a:spcAft>
              <a:buFont typeface="Arial" panose="020B0604020202020204" pitchFamily="34" charset="0"/>
              <a:buChar char="•"/>
            </a:pPr>
            <a:r>
              <a:rPr lang="en-US" sz="2800" b="1" dirty="0">
                <a:solidFill>
                  <a:srgbClr val="0000FF"/>
                </a:solidFill>
              </a:rPr>
              <a:t>Internal check – completely online with smart checks and validations</a:t>
            </a:r>
          </a:p>
          <a:p>
            <a:pPr marL="285750" indent="-285750" algn="just">
              <a:spcAft>
                <a:spcPts val="600"/>
              </a:spcAft>
              <a:buFont typeface="Arial" panose="020B0604020202020204" pitchFamily="34" charset="0"/>
              <a:buChar char="•"/>
            </a:pPr>
            <a:r>
              <a:rPr lang="en-US" sz="2800" b="1" dirty="0">
                <a:solidFill>
                  <a:srgbClr val="FF0000"/>
                </a:solidFill>
              </a:rPr>
              <a:t>Tweaking more on FOIS, UTS and PRS  - ease of applicability and integration</a:t>
            </a:r>
          </a:p>
          <a:p>
            <a:pPr marL="285750" indent="-285750" algn="just">
              <a:spcAft>
                <a:spcPts val="600"/>
              </a:spcAft>
              <a:buFont typeface="Arial" panose="020B0604020202020204" pitchFamily="34" charset="0"/>
              <a:buChar char="•"/>
            </a:pPr>
            <a:r>
              <a:rPr lang="en-US" sz="2800" b="1" dirty="0">
                <a:solidFill>
                  <a:srgbClr val="0000FF"/>
                </a:solidFill>
              </a:rPr>
              <a:t>Reduction of overall aberrations / modifications in the revenue data – all correction through error sheet module.</a:t>
            </a:r>
          </a:p>
          <a:p>
            <a:pPr marL="285750" indent="-285750" algn="just">
              <a:spcAft>
                <a:spcPts val="600"/>
              </a:spcAft>
              <a:buFont typeface="Arial" panose="020B0604020202020204" pitchFamily="34" charset="0"/>
              <a:buChar char="•"/>
            </a:pPr>
            <a:r>
              <a:rPr lang="en-US" sz="2800" b="1" dirty="0">
                <a:solidFill>
                  <a:srgbClr val="FF0000"/>
                </a:solidFill>
              </a:rPr>
              <a:t>Reconciliation to be made part of the accountal and data flow</a:t>
            </a:r>
          </a:p>
          <a:p>
            <a:pPr marL="285750" indent="-285750" algn="just">
              <a:spcAft>
                <a:spcPts val="600"/>
              </a:spcAft>
              <a:buFont typeface="Arial" panose="020B0604020202020204" pitchFamily="34" charset="0"/>
              <a:buChar char="•"/>
            </a:pPr>
            <a:r>
              <a:rPr lang="en-US" sz="2800" b="1" dirty="0">
                <a:solidFill>
                  <a:srgbClr val="0000FF"/>
                </a:solidFill>
              </a:rPr>
              <a:t>MIS to support future decision making</a:t>
            </a:r>
          </a:p>
          <a:p>
            <a:pPr marL="285750" indent="-285750" algn="just">
              <a:spcAft>
                <a:spcPts val="600"/>
              </a:spcAft>
              <a:buFont typeface="Arial" panose="020B0604020202020204" pitchFamily="34" charset="0"/>
              <a:buChar char="•"/>
            </a:pPr>
            <a:r>
              <a:rPr lang="en-US" sz="2800" b="1" dirty="0">
                <a:solidFill>
                  <a:srgbClr val="FF0000"/>
                </a:solidFill>
              </a:rPr>
              <a:t>Almost all transactions to be part of station B/s</a:t>
            </a:r>
          </a:p>
          <a:p>
            <a:pPr marL="285750" indent="-285750" algn="just">
              <a:spcAft>
                <a:spcPts val="600"/>
              </a:spcAft>
              <a:buFont typeface="Arial" panose="020B0604020202020204" pitchFamily="34" charset="0"/>
              <a:buChar char="•"/>
            </a:pPr>
            <a:r>
              <a:rPr lang="en-US" sz="2800" b="1" dirty="0">
                <a:solidFill>
                  <a:srgbClr val="0000FF"/>
                </a:solidFill>
              </a:rPr>
              <a:t>TIA inspections – smarter and online</a:t>
            </a:r>
          </a:p>
          <a:p>
            <a:pPr marL="285750" indent="-285750" algn="just">
              <a:spcAft>
                <a:spcPts val="600"/>
              </a:spcAft>
              <a:buFont typeface="Arial" panose="020B0604020202020204" pitchFamily="34" charset="0"/>
              <a:buChar char="•"/>
            </a:pPr>
            <a:r>
              <a:rPr lang="en-US" sz="2800" b="1" dirty="0">
                <a:solidFill>
                  <a:srgbClr val="FF0000"/>
                </a:solidFill>
              </a:rPr>
              <a:t>Traffic finance and costing to be on IT platform</a:t>
            </a:r>
          </a:p>
          <a:p>
            <a:pPr marL="285750" indent="-285750" algn="just">
              <a:spcAft>
                <a:spcPts val="600"/>
              </a:spcAft>
              <a:buFont typeface="Arial" panose="020B0604020202020204" pitchFamily="34" charset="0"/>
              <a:buChar char="•"/>
            </a:pPr>
            <a:r>
              <a:rPr lang="en-US" sz="2800" b="1" dirty="0">
                <a:solidFill>
                  <a:srgbClr val="0000FF"/>
                </a:solidFill>
              </a:rPr>
              <a:t>Final JV and account current to be seamless.</a:t>
            </a:r>
            <a:endParaRPr lang="en-IN" sz="2800" b="1" dirty="0">
              <a:solidFill>
                <a:srgbClr val="0000FF"/>
              </a:solidFill>
            </a:endParaRPr>
          </a:p>
        </p:txBody>
      </p:sp>
    </p:spTree>
    <p:extLst>
      <p:ext uri="{BB962C8B-B14F-4D97-AF65-F5344CB8AC3E}">
        <p14:creationId xmlns:p14="http://schemas.microsoft.com/office/powerpoint/2010/main" val="324549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283" y="-400"/>
            <a:ext cx="9872202" cy="763986"/>
          </a:xfrm>
        </p:spPr>
        <p:txBody>
          <a:bodyPr>
            <a:noAutofit/>
          </a:bodyPr>
          <a:lstStyle/>
          <a:p>
            <a:r>
              <a:rPr lang="en-IN" b="1" dirty="0">
                <a:solidFill>
                  <a:srgbClr val="FF0000"/>
                </a:solidFill>
              </a:rPr>
              <a:t>TAMS Development &amp; implementation</a:t>
            </a:r>
          </a:p>
        </p:txBody>
      </p:sp>
      <p:sp>
        <p:nvSpPr>
          <p:cNvPr id="3" name="Content Placeholder 2"/>
          <p:cNvSpPr>
            <a:spLocks noGrp="1"/>
          </p:cNvSpPr>
          <p:nvPr>
            <p:ph idx="1"/>
          </p:nvPr>
        </p:nvSpPr>
        <p:spPr>
          <a:xfrm>
            <a:off x="196645" y="950399"/>
            <a:ext cx="11798710" cy="6094413"/>
          </a:xfrm>
        </p:spPr>
        <p:txBody>
          <a:bodyPr>
            <a:normAutofit/>
          </a:bodyPr>
          <a:lstStyle/>
          <a:p>
            <a:pPr algn="just"/>
            <a:r>
              <a:rPr lang="en-IN" b="1" dirty="0">
                <a:solidFill>
                  <a:srgbClr val="0000FF"/>
                </a:solidFill>
              </a:rPr>
              <a:t>No re-invention of Wheel- TAMS utilises the features available in FOIS, PRS/UTS/PMS, with necessary tweaking, minor modifications to suit the requirement.</a:t>
            </a:r>
          </a:p>
          <a:p>
            <a:pPr algn="just"/>
            <a:r>
              <a:rPr lang="en-IN" b="1" dirty="0">
                <a:solidFill>
                  <a:srgbClr val="0000FF"/>
                </a:solidFill>
              </a:rPr>
              <a:t>All modifications in the data shall be routed through Error sheet module only for </a:t>
            </a:r>
            <a:r>
              <a:rPr lang="en-IN" b="1" dirty="0" err="1">
                <a:solidFill>
                  <a:srgbClr val="0000FF"/>
                </a:solidFill>
              </a:rPr>
              <a:t>accountal</a:t>
            </a:r>
            <a:r>
              <a:rPr lang="en-IN" b="1" dirty="0">
                <a:solidFill>
                  <a:srgbClr val="0000FF"/>
                </a:solidFill>
              </a:rPr>
              <a:t> and traceability.</a:t>
            </a:r>
          </a:p>
          <a:p>
            <a:pPr algn="just"/>
            <a:r>
              <a:rPr lang="en-IN" b="1" dirty="0">
                <a:solidFill>
                  <a:srgbClr val="0000FF"/>
                </a:solidFill>
              </a:rPr>
              <a:t>All the entries will appear in Balance Sheet only after due reconciliation in the system, thereby internal check is ensured.</a:t>
            </a:r>
          </a:p>
          <a:p>
            <a:pPr algn="just"/>
            <a:r>
              <a:rPr lang="en-IN" b="1" dirty="0">
                <a:solidFill>
                  <a:srgbClr val="0000FF"/>
                </a:solidFill>
              </a:rPr>
              <a:t>Balance Sheet will be the final outcome of the station transactions duly considering the all activities without any manual adjustments in the Balance Sheet.</a:t>
            </a:r>
          </a:p>
          <a:p>
            <a:pPr marL="0" indent="0"/>
            <a:r>
              <a:rPr lang="en-IN" dirty="0"/>
              <a:t>   </a:t>
            </a:r>
          </a:p>
        </p:txBody>
      </p:sp>
    </p:spTree>
    <p:extLst>
      <p:ext uri="{BB962C8B-B14F-4D97-AF65-F5344CB8AC3E}">
        <p14:creationId xmlns:p14="http://schemas.microsoft.com/office/powerpoint/2010/main" val="992051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48779-DEFA-41C3-802B-B40C2A8EC138}"/>
              </a:ext>
            </a:extLst>
          </p:cNvPr>
          <p:cNvSpPr txBox="1"/>
          <p:nvPr/>
        </p:nvSpPr>
        <p:spPr>
          <a:xfrm>
            <a:off x="983226" y="889843"/>
            <a:ext cx="10382864" cy="4524315"/>
          </a:xfrm>
          <a:prstGeom prst="rect">
            <a:avLst/>
          </a:prstGeom>
          <a:noFill/>
        </p:spPr>
        <p:txBody>
          <a:bodyPr wrap="square">
            <a:spAutoFit/>
          </a:bodyPr>
          <a:lstStyle/>
          <a:p>
            <a:pPr algn="just"/>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Apportionment of Passenger &amp; Freight Revenue.</a:t>
            </a:r>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Statistical Statement of Passenger Traffic – 6A</a:t>
            </a:r>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Traffic Book -Part A, B, C &amp; D </a:t>
            </a:r>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Accounts Office Balance Sheet (AOB)</a:t>
            </a:r>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TIA module.</a:t>
            </a:r>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Station Balance Sheet (Cog &amp; Goods)</a:t>
            </a:r>
            <a:endParaRPr lang="en-IN" sz="3600" b="1" dirty="0">
              <a:solidFill>
                <a:srgbClr val="0000FF"/>
              </a:solidFill>
              <a:latin typeface="+mj-lt"/>
              <a:ea typeface="Calibri" panose="020F0502020204030204" pitchFamily="34" charset="0"/>
              <a:cs typeface="Mangal" panose="02040503050203030202" pitchFamily="18" charset="0"/>
            </a:endParaRPr>
          </a:p>
          <a:p>
            <a:pPr marL="342900" indent="-342900" algn="just">
              <a:buFont typeface="+mj-lt"/>
              <a:buAutoNum type="arabicPeriod"/>
            </a:pPr>
            <a:r>
              <a:rPr lang="en-US" sz="3600" b="1" dirty="0">
                <a:solidFill>
                  <a:srgbClr val="0000FF"/>
                </a:solidFill>
                <a:latin typeface="+mj-lt"/>
                <a:ea typeface="Calibri" panose="020F0502020204030204" pitchFamily="34" charset="0"/>
                <a:cs typeface="Mangal" panose="02040503050203030202" pitchFamily="18" charset="0"/>
              </a:rPr>
              <a:t>Error Sheet module.</a:t>
            </a:r>
            <a:endParaRPr lang="en-IN" sz="3600" b="1" dirty="0">
              <a:solidFill>
                <a:srgbClr val="0000FF"/>
              </a:solidFill>
              <a:latin typeface="+mj-lt"/>
              <a:ea typeface="Calibri" panose="020F0502020204030204" pitchFamily="34" charset="0"/>
              <a:cs typeface="Mangal" panose="02040503050203030202" pitchFamily="18" charset="0"/>
            </a:endParaRPr>
          </a:p>
        </p:txBody>
      </p:sp>
      <p:sp>
        <p:nvSpPr>
          <p:cNvPr id="4" name="TextBox 3">
            <a:extLst>
              <a:ext uri="{FF2B5EF4-FFF2-40B4-BE49-F238E27FC236}">
                <a16:creationId xmlns:a16="http://schemas.microsoft.com/office/drawing/2014/main" id="{A847B6C8-1ED1-4824-9D2B-59A86C5EA2B1}"/>
              </a:ext>
            </a:extLst>
          </p:cNvPr>
          <p:cNvSpPr txBox="1"/>
          <p:nvPr/>
        </p:nvSpPr>
        <p:spPr>
          <a:xfrm>
            <a:off x="2907891" y="83575"/>
            <a:ext cx="6172200" cy="769441"/>
          </a:xfrm>
          <a:prstGeom prst="rect">
            <a:avLst/>
          </a:prstGeom>
          <a:noFill/>
        </p:spPr>
        <p:txBody>
          <a:bodyPr wrap="square" rtlCol="0">
            <a:spAutoFit/>
          </a:bodyPr>
          <a:lstStyle/>
          <a:p>
            <a:r>
              <a:rPr lang="en-IN" sz="4400" b="1" dirty="0">
                <a:solidFill>
                  <a:srgbClr val="FF0000"/>
                </a:solidFill>
              </a:rPr>
              <a:t>Components of TAMS</a:t>
            </a:r>
          </a:p>
        </p:txBody>
      </p:sp>
    </p:spTree>
    <p:extLst>
      <p:ext uri="{BB962C8B-B14F-4D97-AF65-F5344CB8AC3E}">
        <p14:creationId xmlns:p14="http://schemas.microsoft.com/office/powerpoint/2010/main" val="288792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2AADDF5-D1C2-419C-A47A-F989B01F27CA}"/>
              </a:ext>
            </a:extLst>
          </p:cNvPr>
          <p:cNvSpPr>
            <a:spLocks noGrp="1"/>
          </p:cNvSpPr>
          <p:nvPr>
            <p:ph type="title"/>
          </p:nvPr>
        </p:nvSpPr>
        <p:spPr>
          <a:xfrm>
            <a:off x="1981200" y="0"/>
            <a:ext cx="8229600" cy="762000"/>
          </a:xfrm>
        </p:spPr>
        <p:txBody>
          <a:bodyPr/>
          <a:lstStyle/>
          <a:p>
            <a:pPr algn="ctr" eaLnBrk="1" hangingPunct="1"/>
            <a:r>
              <a:rPr lang="en-US" altLang="en-US" b="1" dirty="0">
                <a:solidFill>
                  <a:srgbClr val="FF0000"/>
                </a:solidFill>
              </a:rPr>
              <a:t>Traffic Book part ‘B’</a:t>
            </a:r>
          </a:p>
        </p:txBody>
      </p:sp>
      <p:sp>
        <p:nvSpPr>
          <p:cNvPr id="26627" name="Content Placeholder 2">
            <a:extLst>
              <a:ext uri="{FF2B5EF4-FFF2-40B4-BE49-F238E27FC236}">
                <a16:creationId xmlns:a16="http://schemas.microsoft.com/office/drawing/2014/main" id="{0E53206B-0C15-459D-8904-4D86C05714D5}"/>
              </a:ext>
            </a:extLst>
          </p:cNvPr>
          <p:cNvSpPr>
            <a:spLocks noGrp="1"/>
          </p:cNvSpPr>
          <p:nvPr>
            <p:ph idx="1"/>
          </p:nvPr>
        </p:nvSpPr>
        <p:spPr>
          <a:xfrm>
            <a:off x="294967" y="761999"/>
            <a:ext cx="11788877" cy="5973097"/>
          </a:xfrm>
        </p:spPr>
        <p:txBody>
          <a:bodyPr/>
          <a:lstStyle/>
          <a:p>
            <a:pPr algn="just" eaLnBrk="1" hangingPunct="1"/>
            <a:r>
              <a:rPr lang="en-US" altLang="en-US" sz="3600" b="1" dirty="0">
                <a:solidFill>
                  <a:srgbClr val="0000FF"/>
                </a:solidFill>
              </a:rPr>
              <a:t>Present Procedure.</a:t>
            </a:r>
          </a:p>
          <a:p>
            <a:pPr algn="just" eaLnBrk="1" hangingPunct="1"/>
            <a:r>
              <a:rPr lang="en-US" altLang="en-US" sz="3600" b="1" dirty="0">
                <a:solidFill>
                  <a:srgbClr val="0000FF"/>
                </a:solidFill>
              </a:rPr>
              <a:t>Apportionment Matrix from CRIS.</a:t>
            </a:r>
          </a:p>
          <a:p>
            <a:pPr algn="just" eaLnBrk="1" hangingPunct="1"/>
            <a:r>
              <a:rPr lang="en-US" altLang="en-US" sz="3600" b="1" dirty="0">
                <a:solidFill>
                  <a:srgbClr val="0000FF"/>
                </a:solidFill>
              </a:rPr>
              <a:t>Manual Exchange of Net results.</a:t>
            </a:r>
          </a:p>
          <a:p>
            <a:pPr algn="just" eaLnBrk="1" hangingPunct="1"/>
            <a:r>
              <a:rPr lang="en-US" altLang="en-US" sz="3600" b="1" dirty="0">
                <a:solidFill>
                  <a:srgbClr val="0000FF"/>
                </a:solidFill>
              </a:rPr>
              <a:t>Manual feeding of JVs in IPAS.</a:t>
            </a:r>
          </a:p>
          <a:p>
            <a:pPr algn="just" eaLnBrk="1" hangingPunct="1"/>
            <a:r>
              <a:rPr lang="en-US" altLang="en-US" sz="3600" b="1" dirty="0">
                <a:solidFill>
                  <a:srgbClr val="0000FF"/>
                </a:solidFill>
              </a:rPr>
              <a:t>Requirements in TAMS Module.</a:t>
            </a:r>
          </a:p>
          <a:p>
            <a:pPr algn="just" eaLnBrk="1" hangingPunct="1"/>
            <a:r>
              <a:rPr lang="en-US" altLang="en-US" sz="3600" b="1" dirty="0">
                <a:solidFill>
                  <a:srgbClr val="0000FF"/>
                </a:solidFill>
              </a:rPr>
              <a:t>Creation of new file for net result</a:t>
            </a:r>
          </a:p>
          <a:p>
            <a:pPr algn="just" eaLnBrk="1" hangingPunct="1"/>
            <a:r>
              <a:rPr lang="en-US" altLang="en-US" sz="3600" b="1" dirty="0">
                <a:solidFill>
                  <a:srgbClr val="0000FF"/>
                </a:solidFill>
              </a:rPr>
              <a:t>Exporting the data to IPAS</a:t>
            </a:r>
          </a:p>
          <a:p>
            <a:pPr algn="just" eaLnBrk="1" hangingPunct="1"/>
            <a:r>
              <a:rPr lang="en-US" altLang="en-US" sz="3600" b="1" dirty="0">
                <a:solidFill>
                  <a:srgbClr val="0000FF"/>
                </a:solidFill>
              </a:rPr>
              <a:t>System Based generation of Railway wise Outward and    Inward JVs for incorporation in Account Current.</a:t>
            </a:r>
          </a:p>
          <a:p>
            <a:pPr eaLnBrk="1" hangingPunct="1"/>
            <a:endParaRPr lang="en-US" altLang="en-US" sz="2800" dirty="0"/>
          </a:p>
          <a:p>
            <a:pPr eaLnBrk="1" hangingPunct="1"/>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BF75-C88D-9B4C-A200-AD0F97B11B14}"/>
              </a:ext>
            </a:extLst>
          </p:cNvPr>
          <p:cNvSpPr>
            <a:spLocks noGrp="1"/>
          </p:cNvSpPr>
          <p:nvPr>
            <p:ph type="title"/>
          </p:nvPr>
        </p:nvSpPr>
        <p:spPr>
          <a:xfrm>
            <a:off x="2152650" y="365127"/>
            <a:ext cx="7886700" cy="625474"/>
          </a:xfrm>
        </p:spPr>
        <p:txBody>
          <a:bodyPr/>
          <a:lstStyle/>
          <a:p>
            <a:pPr algn="ctr"/>
            <a:r>
              <a:rPr lang="en-GB" b="1" dirty="0">
                <a:solidFill>
                  <a:srgbClr val="FF0000"/>
                </a:solidFill>
              </a:rPr>
              <a:t>Error Sheet Module</a:t>
            </a:r>
          </a:p>
        </p:txBody>
      </p:sp>
      <p:sp>
        <p:nvSpPr>
          <p:cNvPr id="4" name="Rectangle 3">
            <a:extLst>
              <a:ext uri="{FF2B5EF4-FFF2-40B4-BE49-F238E27FC236}">
                <a16:creationId xmlns:a16="http://schemas.microsoft.com/office/drawing/2014/main" id="{276C28AF-96DB-FC42-8DC2-998BFA7DB18F}"/>
              </a:ext>
            </a:extLst>
          </p:cNvPr>
          <p:cNvSpPr/>
          <p:nvPr/>
        </p:nvSpPr>
        <p:spPr>
          <a:xfrm>
            <a:off x="5715000" y="1043314"/>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237D102-763B-FD47-BBF5-9460FCA5C390}"/>
              </a:ext>
            </a:extLst>
          </p:cNvPr>
          <p:cNvSpPr/>
          <p:nvPr/>
        </p:nvSpPr>
        <p:spPr>
          <a:xfrm>
            <a:off x="2819400" y="2127859"/>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7B0EE07-635D-9E45-9BE4-8BFA7DD0098B}"/>
              </a:ext>
            </a:extLst>
          </p:cNvPr>
          <p:cNvSpPr/>
          <p:nvPr/>
        </p:nvSpPr>
        <p:spPr>
          <a:xfrm>
            <a:off x="4800600" y="20955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50715C1-0BCA-664C-AA2E-175D1EA8B794}"/>
              </a:ext>
            </a:extLst>
          </p:cNvPr>
          <p:cNvSpPr/>
          <p:nvPr/>
        </p:nvSpPr>
        <p:spPr>
          <a:xfrm>
            <a:off x="6711863" y="20955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FD82D19-5FF2-0D48-8767-ACEF1CD60692}"/>
              </a:ext>
            </a:extLst>
          </p:cNvPr>
          <p:cNvSpPr/>
          <p:nvPr/>
        </p:nvSpPr>
        <p:spPr>
          <a:xfrm>
            <a:off x="8653397" y="20955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449B650-E0CA-4F42-934A-BF496FB203D3}"/>
              </a:ext>
            </a:extLst>
          </p:cNvPr>
          <p:cNvSpPr/>
          <p:nvPr/>
        </p:nvSpPr>
        <p:spPr>
          <a:xfrm>
            <a:off x="5664896" y="3502331"/>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3798084-A7EF-BE47-9AE2-526536E1D037}"/>
              </a:ext>
            </a:extLst>
          </p:cNvPr>
          <p:cNvSpPr/>
          <p:nvPr/>
        </p:nvSpPr>
        <p:spPr>
          <a:xfrm>
            <a:off x="6713951" y="5080347"/>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4D420D9-B942-074E-AC27-4825056F9F86}"/>
              </a:ext>
            </a:extLst>
          </p:cNvPr>
          <p:cNvSpPr/>
          <p:nvPr/>
        </p:nvSpPr>
        <p:spPr>
          <a:xfrm>
            <a:off x="4267200" y="5082957"/>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24BFF8-3742-9C45-B8C1-9D39B5247C74}"/>
              </a:ext>
            </a:extLst>
          </p:cNvPr>
          <p:cNvSpPr/>
          <p:nvPr/>
        </p:nvSpPr>
        <p:spPr>
          <a:xfrm>
            <a:off x="1981200" y="5082957"/>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0A42B3-83EC-6F4A-99C3-94F9EA658155}"/>
              </a:ext>
            </a:extLst>
          </p:cNvPr>
          <p:cNvSpPr/>
          <p:nvPr/>
        </p:nvSpPr>
        <p:spPr>
          <a:xfrm>
            <a:off x="8999951" y="5080347"/>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3FFBBB2-D29F-C941-AC0F-FBC0507B0A97}"/>
              </a:ext>
            </a:extLst>
          </p:cNvPr>
          <p:cNvSpPr txBox="1"/>
          <p:nvPr/>
        </p:nvSpPr>
        <p:spPr>
          <a:xfrm>
            <a:off x="5829300" y="993669"/>
            <a:ext cx="1295400" cy="646331"/>
          </a:xfrm>
          <a:prstGeom prst="rect">
            <a:avLst/>
          </a:prstGeom>
          <a:noFill/>
        </p:spPr>
        <p:txBody>
          <a:bodyPr wrap="square" rtlCol="0">
            <a:spAutoFit/>
          </a:bodyPr>
          <a:lstStyle/>
          <a:p>
            <a:pPr algn="ctr"/>
            <a:r>
              <a:rPr lang="en-GB" dirty="0"/>
              <a:t>B/S Internal Check</a:t>
            </a:r>
          </a:p>
        </p:txBody>
      </p:sp>
      <p:sp>
        <p:nvSpPr>
          <p:cNvPr id="16" name="TextBox 15">
            <a:extLst>
              <a:ext uri="{FF2B5EF4-FFF2-40B4-BE49-F238E27FC236}">
                <a16:creationId xmlns:a16="http://schemas.microsoft.com/office/drawing/2014/main" id="{C6E7B06F-B550-7D40-A455-8D820FB4BF79}"/>
              </a:ext>
            </a:extLst>
          </p:cNvPr>
          <p:cNvSpPr txBox="1"/>
          <p:nvPr/>
        </p:nvSpPr>
        <p:spPr>
          <a:xfrm>
            <a:off x="2819400" y="2096870"/>
            <a:ext cx="1524000" cy="646331"/>
          </a:xfrm>
          <a:prstGeom prst="rect">
            <a:avLst/>
          </a:prstGeom>
          <a:noFill/>
        </p:spPr>
        <p:txBody>
          <a:bodyPr wrap="square" rtlCol="0">
            <a:spAutoFit/>
          </a:bodyPr>
          <a:lstStyle/>
          <a:p>
            <a:pPr algn="ctr"/>
            <a:r>
              <a:rPr lang="en-GB" dirty="0"/>
              <a:t>CR Note not received</a:t>
            </a:r>
          </a:p>
        </p:txBody>
      </p:sp>
      <p:sp>
        <p:nvSpPr>
          <p:cNvPr id="17" name="TextBox 16">
            <a:extLst>
              <a:ext uri="{FF2B5EF4-FFF2-40B4-BE49-F238E27FC236}">
                <a16:creationId xmlns:a16="http://schemas.microsoft.com/office/drawing/2014/main" id="{314862D7-0040-EC4A-ACAF-D3BBC843B319}"/>
              </a:ext>
            </a:extLst>
          </p:cNvPr>
          <p:cNvSpPr txBox="1"/>
          <p:nvPr/>
        </p:nvSpPr>
        <p:spPr>
          <a:xfrm>
            <a:off x="5181600" y="2133600"/>
            <a:ext cx="1295400" cy="369332"/>
          </a:xfrm>
          <a:prstGeom prst="rect">
            <a:avLst/>
          </a:prstGeom>
          <a:noFill/>
        </p:spPr>
        <p:txBody>
          <a:bodyPr wrap="square" rtlCol="0">
            <a:spAutoFit/>
          </a:bodyPr>
          <a:lstStyle/>
          <a:p>
            <a:r>
              <a:rPr lang="en-GB" dirty="0"/>
              <a:t>D&amp;W</a:t>
            </a:r>
          </a:p>
        </p:txBody>
      </p:sp>
      <p:sp>
        <p:nvSpPr>
          <p:cNvPr id="18" name="TextBox 17">
            <a:extLst>
              <a:ext uri="{FF2B5EF4-FFF2-40B4-BE49-F238E27FC236}">
                <a16:creationId xmlns:a16="http://schemas.microsoft.com/office/drawing/2014/main" id="{65ABECED-923B-4C47-96E9-3C0B7A423D1C}"/>
              </a:ext>
            </a:extLst>
          </p:cNvPr>
          <p:cNvSpPr txBox="1"/>
          <p:nvPr/>
        </p:nvSpPr>
        <p:spPr>
          <a:xfrm>
            <a:off x="6791197" y="2057401"/>
            <a:ext cx="1295400" cy="646331"/>
          </a:xfrm>
          <a:prstGeom prst="rect">
            <a:avLst/>
          </a:prstGeom>
          <a:noFill/>
        </p:spPr>
        <p:txBody>
          <a:bodyPr wrap="square" rtlCol="0">
            <a:spAutoFit/>
          </a:bodyPr>
          <a:lstStyle/>
          <a:p>
            <a:pPr algn="ctr"/>
            <a:r>
              <a:rPr lang="en-GB" dirty="0"/>
              <a:t>Siding &amp; Shunting</a:t>
            </a:r>
          </a:p>
        </p:txBody>
      </p:sp>
      <p:sp>
        <p:nvSpPr>
          <p:cNvPr id="19" name="TextBox 18">
            <a:extLst>
              <a:ext uri="{FF2B5EF4-FFF2-40B4-BE49-F238E27FC236}">
                <a16:creationId xmlns:a16="http://schemas.microsoft.com/office/drawing/2014/main" id="{B8922CB9-D700-8A4B-A067-2444EEB2EEAB}"/>
              </a:ext>
            </a:extLst>
          </p:cNvPr>
          <p:cNvSpPr txBox="1"/>
          <p:nvPr/>
        </p:nvSpPr>
        <p:spPr>
          <a:xfrm>
            <a:off x="8724900" y="2055018"/>
            <a:ext cx="1295400" cy="646331"/>
          </a:xfrm>
          <a:prstGeom prst="rect">
            <a:avLst/>
          </a:prstGeom>
          <a:noFill/>
        </p:spPr>
        <p:txBody>
          <a:bodyPr wrap="square" rtlCol="0">
            <a:spAutoFit/>
          </a:bodyPr>
          <a:lstStyle/>
          <a:p>
            <a:pPr algn="ctr"/>
            <a:r>
              <a:rPr lang="en-GB" dirty="0"/>
              <a:t>RRs check &amp; others</a:t>
            </a:r>
          </a:p>
        </p:txBody>
      </p:sp>
      <p:sp>
        <p:nvSpPr>
          <p:cNvPr id="21" name="TextBox 20">
            <a:extLst>
              <a:ext uri="{FF2B5EF4-FFF2-40B4-BE49-F238E27FC236}">
                <a16:creationId xmlns:a16="http://schemas.microsoft.com/office/drawing/2014/main" id="{EF7EC667-5722-444F-AE6F-56B55E405043}"/>
              </a:ext>
            </a:extLst>
          </p:cNvPr>
          <p:cNvSpPr txBox="1"/>
          <p:nvPr/>
        </p:nvSpPr>
        <p:spPr>
          <a:xfrm>
            <a:off x="5736921" y="3482089"/>
            <a:ext cx="1295400" cy="646331"/>
          </a:xfrm>
          <a:prstGeom prst="rect">
            <a:avLst/>
          </a:prstGeom>
          <a:noFill/>
        </p:spPr>
        <p:txBody>
          <a:bodyPr wrap="square" rtlCol="0">
            <a:spAutoFit/>
          </a:bodyPr>
          <a:lstStyle/>
          <a:p>
            <a:pPr algn="ctr"/>
            <a:r>
              <a:rPr lang="en-GB" dirty="0"/>
              <a:t>Error Sheet issued</a:t>
            </a:r>
          </a:p>
        </p:txBody>
      </p:sp>
      <p:sp>
        <p:nvSpPr>
          <p:cNvPr id="22" name="TextBox 21">
            <a:extLst>
              <a:ext uri="{FF2B5EF4-FFF2-40B4-BE49-F238E27FC236}">
                <a16:creationId xmlns:a16="http://schemas.microsoft.com/office/drawing/2014/main" id="{D80FD7B0-F09F-8644-9F92-618AC14468BC}"/>
              </a:ext>
            </a:extLst>
          </p:cNvPr>
          <p:cNvSpPr txBox="1"/>
          <p:nvPr/>
        </p:nvSpPr>
        <p:spPr>
          <a:xfrm>
            <a:off x="4495800" y="5193268"/>
            <a:ext cx="1295400" cy="369332"/>
          </a:xfrm>
          <a:prstGeom prst="rect">
            <a:avLst/>
          </a:prstGeom>
          <a:noFill/>
        </p:spPr>
        <p:txBody>
          <a:bodyPr wrap="square" rtlCol="0">
            <a:spAutoFit/>
          </a:bodyPr>
          <a:lstStyle/>
          <a:p>
            <a:r>
              <a:rPr lang="en-GB" dirty="0"/>
              <a:t>TA Office</a:t>
            </a:r>
          </a:p>
        </p:txBody>
      </p:sp>
      <p:sp>
        <p:nvSpPr>
          <p:cNvPr id="23" name="TextBox 22">
            <a:extLst>
              <a:ext uri="{FF2B5EF4-FFF2-40B4-BE49-F238E27FC236}">
                <a16:creationId xmlns:a16="http://schemas.microsoft.com/office/drawing/2014/main" id="{5793B0DC-3524-214D-98DB-82F25E408E80}"/>
              </a:ext>
            </a:extLst>
          </p:cNvPr>
          <p:cNvSpPr txBox="1"/>
          <p:nvPr/>
        </p:nvSpPr>
        <p:spPr>
          <a:xfrm>
            <a:off x="2133600" y="5193268"/>
            <a:ext cx="1295400" cy="369332"/>
          </a:xfrm>
          <a:prstGeom prst="rect">
            <a:avLst/>
          </a:prstGeom>
          <a:noFill/>
        </p:spPr>
        <p:txBody>
          <a:bodyPr wrap="square" rtlCol="0">
            <a:spAutoFit/>
          </a:bodyPr>
          <a:lstStyle/>
          <a:p>
            <a:r>
              <a:rPr lang="en-GB" dirty="0"/>
              <a:t>CAN issued</a:t>
            </a:r>
          </a:p>
        </p:txBody>
      </p:sp>
      <p:sp>
        <p:nvSpPr>
          <p:cNvPr id="24" name="TextBox 23">
            <a:extLst>
              <a:ext uri="{FF2B5EF4-FFF2-40B4-BE49-F238E27FC236}">
                <a16:creationId xmlns:a16="http://schemas.microsoft.com/office/drawing/2014/main" id="{BB8F1486-0CDD-7744-98DC-B1103F28134A}"/>
              </a:ext>
            </a:extLst>
          </p:cNvPr>
          <p:cNvSpPr txBox="1"/>
          <p:nvPr/>
        </p:nvSpPr>
        <p:spPr>
          <a:xfrm>
            <a:off x="6858000" y="5193268"/>
            <a:ext cx="1295400" cy="369332"/>
          </a:xfrm>
          <a:prstGeom prst="rect">
            <a:avLst/>
          </a:prstGeom>
          <a:noFill/>
        </p:spPr>
        <p:txBody>
          <a:bodyPr wrap="square" rtlCol="0">
            <a:spAutoFit/>
          </a:bodyPr>
          <a:lstStyle/>
          <a:p>
            <a:r>
              <a:rPr lang="en-GB" dirty="0"/>
              <a:t>Goods B/S</a:t>
            </a:r>
          </a:p>
        </p:txBody>
      </p:sp>
      <p:sp>
        <p:nvSpPr>
          <p:cNvPr id="25" name="TextBox 24">
            <a:extLst>
              <a:ext uri="{FF2B5EF4-FFF2-40B4-BE49-F238E27FC236}">
                <a16:creationId xmlns:a16="http://schemas.microsoft.com/office/drawing/2014/main" id="{96347453-4A56-CD43-A4FC-E6C0DCB35113}"/>
              </a:ext>
            </a:extLst>
          </p:cNvPr>
          <p:cNvSpPr txBox="1"/>
          <p:nvPr/>
        </p:nvSpPr>
        <p:spPr>
          <a:xfrm>
            <a:off x="9122080" y="5037894"/>
            <a:ext cx="1295400" cy="646331"/>
          </a:xfrm>
          <a:prstGeom prst="rect">
            <a:avLst/>
          </a:prstGeom>
          <a:noFill/>
        </p:spPr>
        <p:txBody>
          <a:bodyPr wrap="square" rtlCol="0">
            <a:spAutoFit/>
          </a:bodyPr>
          <a:lstStyle/>
          <a:p>
            <a:r>
              <a:rPr lang="en-GB" dirty="0"/>
              <a:t>Recovery or Payment</a:t>
            </a:r>
          </a:p>
        </p:txBody>
      </p:sp>
      <p:sp>
        <p:nvSpPr>
          <p:cNvPr id="26" name="TextBox 25">
            <a:extLst>
              <a:ext uri="{FF2B5EF4-FFF2-40B4-BE49-F238E27FC236}">
                <a16:creationId xmlns:a16="http://schemas.microsoft.com/office/drawing/2014/main" id="{9B6B011F-49AC-4748-9DE9-DB8A0AC2F2D1}"/>
              </a:ext>
            </a:extLst>
          </p:cNvPr>
          <p:cNvSpPr txBox="1"/>
          <p:nvPr/>
        </p:nvSpPr>
        <p:spPr>
          <a:xfrm>
            <a:off x="6561551" y="3110665"/>
            <a:ext cx="2057400" cy="276999"/>
          </a:xfrm>
          <a:prstGeom prst="rect">
            <a:avLst/>
          </a:prstGeom>
          <a:noFill/>
        </p:spPr>
        <p:txBody>
          <a:bodyPr wrap="square" rtlCol="0">
            <a:spAutoFit/>
          </a:bodyPr>
          <a:lstStyle/>
          <a:p>
            <a:r>
              <a:rPr lang="en-GB" sz="1200" dirty="0"/>
              <a:t>On AFA’s Approval</a:t>
            </a:r>
          </a:p>
        </p:txBody>
      </p:sp>
      <p:sp>
        <p:nvSpPr>
          <p:cNvPr id="27" name="TextBox 26">
            <a:extLst>
              <a:ext uri="{FF2B5EF4-FFF2-40B4-BE49-F238E27FC236}">
                <a16:creationId xmlns:a16="http://schemas.microsoft.com/office/drawing/2014/main" id="{AFF1ACAD-232D-9C45-9D46-262939131EDC}"/>
              </a:ext>
            </a:extLst>
          </p:cNvPr>
          <p:cNvSpPr txBox="1"/>
          <p:nvPr/>
        </p:nvSpPr>
        <p:spPr>
          <a:xfrm>
            <a:off x="5819384" y="4599801"/>
            <a:ext cx="1003126" cy="276999"/>
          </a:xfrm>
          <a:prstGeom prst="rect">
            <a:avLst/>
          </a:prstGeom>
          <a:noFill/>
        </p:spPr>
        <p:txBody>
          <a:bodyPr wrap="square" rtlCol="0">
            <a:spAutoFit/>
          </a:bodyPr>
          <a:lstStyle/>
          <a:p>
            <a:r>
              <a:rPr lang="en-GB" sz="1200" dirty="0"/>
              <a:t>Disagreed</a:t>
            </a:r>
          </a:p>
        </p:txBody>
      </p:sp>
      <p:sp>
        <p:nvSpPr>
          <p:cNvPr id="28" name="TextBox 27">
            <a:extLst>
              <a:ext uri="{FF2B5EF4-FFF2-40B4-BE49-F238E27FC236}">
                <a16:creationId xmlns:a16="http://schemas.microsoft.com/office/drawing/2014/main" id="{665D06E9-BCD4-BA40-B4C3-34C54AFB3322}"/>
              </a:ext>
            </a:extLst>
          </p:cNvPr>
          <p:cNvSpPr txBox="1"/>
          <p:nvPr/>
        </p:nvSpPr>
        <p:spPr>
          <a:xfrm>
            <a:off x="5638800" y="5867400"/>
            <a:ext cx="2057400" cy="276999"/>
          </a:xfrm>
          <a:prstGeom prst="rect">
            <a:avLst/>
          </a:prstGeom>
          <a:noFill/>
        </p:spPr>
        <p:txBody>
          <a:bodyPr wrap="square" rtlCol="0">
            <a:spAutoFit/>
          </a:bodyPr>
          <a:lstStyle/>
          <a:p>
            <a:r>
              <a:rPr lang="en-GB" sz="1200" dirty="0"/>
              <a:t>NAD with remarks</a:t>
            </a:r>
          </a:p>
        </p:txBody>
      </p:sp>
      <p:sp>
        <p:nvSpPr>
          <p:cNvPr id="29" name="Rounded Rectangle 28">
            <a:extLst>
              <a:ext uri="{FF2B5EF4-FFF2-40B4-BE49-F238E27FC236}">
                <a16:creationId xmlns:a16="http://schemas.microsoft.com/office/drawing/2014/main" id="{76A984E0-F238-0D4C-A3F8-88019F7BF3E7}"/>
              </a:ext>
            </a:extLst>
          </p:cNvPr>
          <p:cNvSpPr/>
          <p:nvPr/>
        </p:nvSpPr>
        <p:spPr>
          <a:xfrm>
            <a:off x="2536520" y="1919209"/>
            <a:ext cx="7826680" cy="1052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910C8F2-7BFE-7B47-92DC-CDCF8325998E}"/>
              </a:ext>
            </a:extLst>
          </p:cNvPr>
          <p:cNvSpPr txBox="1"/>
          <p:nvPr/>
        </p:nvSpPr>
        <p:spPr>
          <a:xfrm>
            <a:off x="5638800" y="2661260"/>
            <a:ext cx="2057400" cy="276999"/>
          </a:xfrm>
          <a:prstGeom prst="rect">
            <a:avLst/>
          </a:prstGeom>
          <a:noFill/>
        </p:spPr>
        <p:txBody>
          <a:bodyPr wrap="square" rtlCol="0">
            <a:spAutoFit/>
          </a:bodyPr>
          <a:lstStyle/>
          <a:p>
            <a:r>
              <a:rPr lang="en-GB" sz="1200" dirty="0"/>
              <a:t>Error sheet module in FOIS</a:t>
            </a:r>
          </a:p>
        </p:txBody>
      </p:sp>
      <p:sp>
        <p:nvSpPr>
          <p:cNvPr id="31" name="Rounded Rectangle 30">
            <a:extLst>
              <a:ext uri="{FF2B5EF4-FFF2-40B4-BE49-F238E27FC236}">
                <a16:creationId xmlns:a16="http://schemas.microsoft.com/office/drawing/2014/main" id="{989CC4D2-A9DF-F848-B632-8AD1FD0B5C95}"/>
              </a:ext>
            </a:extLst>
          </p:cNvPr>
          <p:cNvSpPr/>
          <p:nvPr/>
        </p:nvSpPr>
        <p:spPr>
          <a:xfrm>
            <a:off x="1828800" y="4637605"/>
            <a:ext cx="8766132" cy="19917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935DD63-E096-234F-B05B-7C83D820E1C7}"/>
              </a:ext>
            </a:extLst>
          </p:cNvPr>
          <p:cNvCxnSpPr>
            <a:cxnSpLocks/>
            <a:stCxn id="4" idx="2"/>
            <a:endCxn id="29" idx="0"/>
          </p:cNvCxnSpPr>
          <p:nvPr/>
        </p:nvCxnSpPr>
        <p:spPr>
          <a:xfrm flipH="1">
            <a:off x="6449860" y="1576714"/>
            <a:ext cx="27140" cy="342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D87BB4E-B840-4B4E-B0AB-44DE7F80D722}"/>
              </a:ext>
            </a:extLst>
          </p:cNvPr>
          <p:cNvCxnSpPr>
            <a:cxnSpLocks/>
            <a:stCxn id="12" idx="1"/>
            <a:endCxn id="13" idx="3"/>
          </p:cNvCxnSpPr>
          <p:nvPr/>
        </p:nvCxnSpPr>
        <p:spPr>
          <a:xfrm flipH="1">
            <a:off x="3505200" y="5349657"/>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8520A70-FA40-B445-BE78-DAE47335E2C4}"/>
              </a:ext>
            </a:extLst>
          </p:cNvPr>
          <p:cNvCxnSpPr>
            <a:cxnSpLocks/>
            <a:stCxn id="11" idx="3"/>
            <a:endCxn id="14" idx="1"/>
          </p:cNvCxnSpPr>
          <p:nvPr/>
        </p:nvCxnSpPr>
        <p:spPr>
          <a:xfrm>
            <a:off x="8237951" y="5347047"/>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1372A3D-1C1D-2040-95D3-8A4344EADCE1}"/>
              </a:ext>
            </a:extLst>
          </p:cNvPr>
          <p:cNvSpPr txBox="1"/>
          <p:nvPr/>
        </p:nvSpPr>
        <p:spPr>
          <a:xfrm rot="5400000">
            <a:off x="7633187" y="6268135"/>
            <a:ext cx="2057400" cy="276999"/>
          </a:xfrm>
          <a:prstGeom prst="rect">
            <a:avLst/>
          </a:prstGeom>
          <a:noFill/>
        </p:spPr>
        <p:txBody>
          <a:bodyPr wrap="square" rtlCol="0">
            <a:spAutoFit/>
          </a:bodyPr>
          <a:lstStyle/>
          <a:p>
            <a:r>
              <a:rPr lang="en-GB" sz="1200" dirty="0"/>
              <a:t>Agreed as AD</a:t>
            </a:r>
          </a:p>
        </p:txBody>
      </p:sp>
      <p:sp>
        <p:nvSpPr>
          <p:cNvPr id="47" name="TextBox 46">
            <a:extLst>
              <a:ext uri="{FF2B5EF4-FFF2-40B4-BE49-F238E27FC236}">
                <a16:creationId xmlns:a16="http://schemas.microsoft.com/office/drawing/2014/main" id="{8AC2D218-6256-B348-A258-AD2B3FC867BF}"/>
              </a:ext>
            </a:extLst>
          </p:cNvPr>
          <p:cNvSpPr txBox="1"/>
          <p:nvPr/>
        </p:nvSpPr>
        <p:spPr>
          <a:xfrm rot="16200000">
            <a:off x="3394362" y="4710106"/>
            <a:ext cx="1003126" cy="276999"/>
          </a:xfrm>
          <a:prstGeom prst="rect">
            <a:avLst/>
          </a:prstGeom>
          <a:noFill/>
        </p:spPr>
        <p:txBody>
          <a:bodyPr wrap="square" rtlCol="0">
            <a:spAutoFit/>
          </a:bodyPr>
          <a:lstStyle/>
          <a:p>
            <a:r>
              <a:rPr lang="en-GB" sz="1200" dirty="0"/>
              <a:t>Agreed</a:t>
            </a:r>
          </a:p>
        </p:txBody>
      </p:sp>
      <p:cxnSp>
        <p:nvCxnSpPr>
          <p:cNvPr id="49" name="Curved Connector 48">
            <a:extLst>
              <a:ext uri="{FF2B5EF4-FFF2-40B4-BE49-F238E27FC236}">
                <a16:creationId xmlns:a16="http://schemas.microsoft.com/office/drawing/2014/main" id="{C6072B02-CE72-624B-AA93-43C2F91299C6}"/>
              </a:ext>
            </a:extLst>
          </p:cNvPr>
          <p:cNvCxnSpPr>
            <a:stCxn id="11" idx="2"/>
            <a:endCxn id="12" idx="2"/>
          </p:cNvCxnSpPr>
          <p:nvPr/>
        </p:nvCxnSpPr>
        <p:spPr>
          <a:xfrm rot="5400000">
            <a:off x="6251271" y="4391678"/>
            <a:ext cx="2610" cy="2446751"/>
          </a:xfrm>
          <a:prstGeom prst="curvedConnector3">
            <a:avLst>
              <a:gd name="adj1" fmla="val 885862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83FD94F6-EB9A-894B-AB9C-043969B71D2B}"/>
              </a:ext>
            </a:extLst>
          </p:cNvPr>
          <p:cNvCxnSpPr>
            <a:cxnSpLocks/>
            <a:stCxn id="12" idx="0"/>
            <a:endCxn id="11" idx="0"/>
          </p:cNvCxnSpPr>
          <p:nvPr/>
        </p:nvCxnSpPr>
        <p:spPr>
          <a:xfrm rot="5400000" flipH="1" flipV="1">
            <a:off x="6251270" y="3858278"/>
            <a:ext cx="2610" cy="2446751"/>
          </a:xfrm>
          <a:prstGeom prst="curvedConnector3">
            <a:avLst>
              <a:gd name="adj1" fmla="val 885862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449EBAB-5B72-DC48-BB43-124CC6AD420D}"/>
              </a:ext>
            </a:extLst>
          </p:cNvPr>
          <p:cNvSpPr txBox="1"/>
          <p:nvPr/>
        </p:nvSpPr>
        <p:spPr>
          <a:xfrm>
            <a:off x="4867404" y="6144398"/>
            <a:ext cx="3590797" cy="369332"/>
          </a:xfrm>
          <a:prstGeom prst="rect">
            <a:avLst/>
          </a:prstGeom>
          <a:noFill/>
        </p:spPr>
        <p:txBody>
          <a:bodyPr wrap="square" rtlCol="0">
            <a:spAutoFit/>
          </a:bodyPr>
          <a:lstStyle/>
          <a:p>
            <a:r>
              <a:rPr lang="en-GB" dirty="0"/>
              <a:t>Debit Resolution Mechanism</a:t>
            </a:r>
          </a:p>
        </p:txBody>
      </p:sp>
      <p:cxnSp>
        <p:nvCxnSpPr>
          <p:cNvPr id="56" name="Elbow Connector 55">
            <a:extLst>
              <a:ext uri="{FF2B5EF4-FFF2-40B4-BE49-F238E27FC236}">
                <a16:creationId xmlns:a16="http://schemas.microsoft.com/office/drawing/2014/main" id="{E9E13C15-125C-E249-B5D2-BA8F99DB8A4C}"/>
              </a:ext>
            </a:extLst>
          </p:cNvPr>
          <p:cNvCxnSpPr>
            <a:cxnSpLocks/>
            <a:stCxn id="10" idx="2"/>
            <a:endCxn id="11" idx="0"/>
          </p:cNvCxnSpPr>
          <p:nvPr/>
        </p:nvCxnSpPr>
        <p:spPr>
          <a:xfrm rot="16200000" flipH="1">
            <a:off x="6429115" y="4033512"/>
            <a:ext cx="1044616" cy="104905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B0F6244-BCD9-644C-AE67-F9872056F078}"/>
              </a:ext>
            </a:extLst>
          </p:cNvPr>
          <p:cNvCxnSpPr>
            <a:cxnSpLocks/>
            <a:endCxn id="21" idx="0"/>
          </p:cNvCxnSpPr>
          <p:nvPr/>
        </p:nvCxnSpPr>
        <p:spPr>
          <a:xfrm>
            <a:off x="6384621" y="3052926"/>
            <a:ext cx="0" cy="429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678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D8F8-8CA3-E946-8BAF-02C4FAB5FCD2}"/>
              </a:ext>
            </a:extLst>
          </p:cNvPr>
          <p:cNvSpPr>
            <a:spLocks noGrp="1"/>
          </p:cNvSpPr>
          <p:nvPr>
            <p:ph type="title"/>
          </p:nvPr>
        </p:nvSpPr>
        <p:spPr>
          <a:xfrm>
            <a:off x="2152650" y="365127"/>
            <a:ext cx="7886700" cy="549275"/>
          </a:xfrm>
        </p:spPr>
        <p:txBody>
          <a:bodyPr/>
          <a:lstStyle/>
          <a:p>
            <a:pPr algn="ctr"/>
            <a:r>
              <a:rPr lang="en-GB" b="1" dirty="0" err="1">
                <a:solidFill>
                  <a:srgbClr val="FF0000"/>
                </a:solidFill>
              </a:rPr>
              <a:t>Errorsheet</a:t>
            </a:r>
            <a:r>
              <a:rPr lang="en-GB" b="1" dirty="0">
                <a:solidFill>
                  <a:srgbClr val="FF0000"/>
                </a:solidFill>
              </a:rPr>
              <a:t> Module in FOIS</a:t>
            </a:r>
          </a:p>
        </p:txBody>
      </p:sp>
      <p:pic>
        <p:nvPicPr>
          <p:cNvPr id="4" name="Picture 3">
            <a:extLst>
              <a:ext uri="{FF2B5EF4-FFF2-40B4-BE49-F238E27FC236}">
                <a16:creationId xmlns:a16="http://schemas.microsoft.com/office/drawing/2014/main" id="{F6AE587B-A1D2-DD4D-A22D-BF5C6EF40DF2}"/>
              </a:ext>
            </a:extLst>
          </p:cNvPr>
          <p:cNvPicPr/>
          <p:nvPr/>
        </p:nvPicPr>
        <p:blipFill>
          <a:blip r:embed="rId2"/>
          <a:stretch>
            <a:fillRect/>
          </a:stretch>
        </p:blipFill>
        <p:spPr>
          <a:xfrm>
            <a:off x="1524000" y="914402"/>
            <a:ext cx="9144000" cy="5257799"/>
          </a:xfrm>
          <a:prstGeom prst="rect">
            <a:avLst/>
          </a:prstGeom>
        </p:spPr>
      </p:pic>
      <p:sp>
        <p:nvSpPr>
          <p:cNvPr id="5" name="TextBox 4">
            <a:hlinkClick r:id="rId3" action="ppaction://hlinksldjump"/>
            <a:extLst>
              <a:ext uri="{FF2B5EF4-FFF2-40B4-BE49-F238E27FC236}">
                <a16:creationId xmlns:a16="http://schemas.microsoft.com/office/drawing/2014/main" id="{DCBA4392-1EFA-D047-AFF2-CA919056DC31}"/>
              </a:ext>
            </a:extLst>
          </p:cNvPr>
          <p:cNvSpPr txBox="1"/>
          <p:nvPr/>
        </p:nvSpPr>
        <p:spPr>
          <a:xfrm>
            <a:off x="9601200" y="6400801"/>
            <a:ext cx="685800" cy="646331"/>
          </a:xfrm>
          <a:prstGeom prst="rect">
            <a:avLst/>
          </a:prstGeom>
          <a:noFill/>
          <a:ln>
            <a:solidFill>
              <a:schemeClr val="tx1"/>
            </a:solidFill>
          </a:ln>
        </p:spPr>
        <p:txBody>
          <a:bodyPr wrap="square" rtlCol="0">
            <a:spAutoFit/>
          </a:bodyPr>
          <a:lstStyle/>
          <a:p>
            <a:r>
              <a:rPr lang="en-GB" dirty="0">
                <a:hlinkClick r:id="rId3" action="ppaction://hlinksldjump"/>
              </a:rPr>
              <a:t>BACK</a:t>
            </a:r>
            <a:endParaRPr lang="en-GB" dirty="0"/>
          </a:p>
        </p:txBody>
      </p:sp>
    </p:spTree>
    <p:extLst>
      <p:ext uri="{BB962C8B-B14F-4D97-AF65-F5344CB8AC3E}">
        <p14:creationId xmlns:p14="http://schemas.microsoft.com/office/powerpoint/2010/main" val="590369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3CE7-F768-1B4D-9A44-AAD6276B0CC5}"/>
              </a:ext>
            </a:extLst>
          </p:cNvPr>
          <p:cNvSpPr>
            <a:spLocks noGrp="1"/>
          </p:cNvSpPr>
          <p:nvPr>
            <p:ph type="title"/>
          </p:nvPr>
        </p:nvSpPr>
        <p:spPr>
          <a:xfrm>
            <a:off x="2152650" y="0"/>
            <a:ext cx="7886700" cy="625474"/>
          </a:xfrm>
        </p:spPr>
        <p:txBody>
          <a:bodyPr/>
          <a:lstStyle/>
          <a:p>
            <a:pPr algn="ctr"/>
            <a:r>
              <a:rPr lang="en-GB" b="1" dirty="0">
                <a:solidFill>
                  <a:srgbClr val="FF0000"/>
                </a:solidFill>
              </a:rPr>
              <a:t>AOB Module</a:t>
            </a:r>
          </a:p>
        </p:txBody>
      </p:sp>
      <p:sp>
        <p:nvSpPr>
          <p:cNvPr id="4" name="Rectangle 3" descr="jkdhf">
            <a:extLst>
              <a:ext uri="{FF2B5EF4-FFF2-40B4-BE49-F238E27FC236}">
                <a16:creationId xmlns:a16="http://schemas.microsoft.com/office/drawing/2014/main" id="{1330D76A-8B73-D941-9FBD-50CDABC9A236}"/>
              </a:ext>
            </a:extLst>
          </p:cNvPr>
          <p:cNvSpPr/>
          <p:nvPr/>
        </p:nvSpPr>
        <p:spPr>
          <a:xfrm>
            <a:off x="5154069" y="1524000"/>
            <a:ext cx="1524000" cy="609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FBA9CC38-A842-1F49-89CE-37F6204E4092}"/>
              </a:ext>
            </a:extLst>
          </p:cNvPr>
          <p:cNvSpPr/>
          <p:nvPr/>
        </p:nvSpPr>
        <p:spPr>
          <a:xfrm>
            <a:off x="2154738" y="1219200"/>
            <a:ext cx="1524000" cy="6096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973B3DBA-DE96-F745-9B4C-C2ED3C9A2392}"/>
              </a:ext>
            </a:extLst>
          </p:cNvPr>
          <p:cNvSpPr/>
          <p:nvPr/>
        </p:nvSpPr>
        <p:spPr>
          <a:xfrm>
            <a:off x="8153400" y="1200411"/>
            <a:ext cx="15240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786CD767-38B7-1B4C-A987-62720407FAF7}"/>
              </a:ext>
            </a:extLst>
          </p:cNvPr>
          <p:cNvSpPr/>
          <p:nvPr/>
        </p:nvSpPr>
        <p:spPr>
          <a:xfrm>
            <a:off x="5154069" y="2825663"/>
            <a:ext cx="1524000" cy="609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32E3B294-C494-BA4C-80A2-5412D3E7B415}"/>
              </a:ext>
            </a:extLst>
          </p:cNvPr>
          <p:cNvSpPr/>
          <p:nvPr/>
        </p:nvSpPr>
        <p:spPr>
          <a:xfrm>
            <a:off x="5154069" y="4114800"/>
            <a:ext cx="1524000" cy="609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CEDE82A2-8E62-AD4C-B5F2-DF2C8E51225A}"/>
              </a:ext>
            </a:extLst>
          </p:cNvPr>
          <p:cNvSpPr/>
          <p:nvPr/>
        </p:nvSpPr>
        <p:spPr>
          <a:xfrm>
            <a:off x="5154069" y="5403937"/>
            <a:ext cx="1524000" cy="6096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5AB2E52-EE79-2748-9197-3986DAA290AE}"/>
              </a:ext>
            </a:extLst>
          </p:cNvPr>
          <p:cNvSpPr txBox="1"/>
          <p:nvPr/>
        </p:nvSpPr>
        <p:spPr>
          <a:xfrm>
            <a:off x="5496969" y="1644134"/>
            <a:ext cx="838200" cy="369332"/>
          </a:xfrm>
          <a:prstGeom prst="rect">
            <a:avLst/>
          </a:prstGeom>
          <a:noFill/>
        </p:spPr>
        <p:txBody>
          <a:bodyPr wrap="square" rtlCol="0">
            <a:spAutoFit/>
          </a:bodyPr>
          <a:lstStyle/>
          <a:p>
            <a:r>
              <a:rPr lang="en-GB" dirty="0"/>
              <a:t>TAMS</a:t>
            </a:r>
          </a:p>
        </p:txBody>
      </p:sp>
      <p:sp>
        <p:nvSpPr>
          <p:cNvPr id="11" name="TextBox 10">
            <a:extLst>
              <a:ext uri="{FF2B5EF4-FFF2-40B4-BE49-F238E27FC236}">
                <a16:creationId xmlns:a16="http://schemas.microsoft.com/office/drawing/2014/main" id="{4F75E44A-B464-2A4D-B3DB-6975540AB986}"/>
              </a:ext>
            </a:extLst>
          </p:cNvPr>
          <p:cNvSpPr txBox="1"/>
          <p:nvPr/>
        </p:nvSpPr>
        <p:spPr>
          <a:xfrm>
            <a:off x="2184487" y="1187079"/>
            <a:ext cx="1733550" cy="646331"/>
          </a:xfrm>
          <a:prstGeom prst="rect">
            <a:avLst/>
          </a:prstGeom>
          <a:noFill/>
        </p:spPr>
        <p:txBody>
          <a:bodyPr wrap="square" rtlCol="0">
            <a:spAutoFit/>
          </a:bodyPr>
          <a:lstStyle/>
          <a:p>
            <a:r>
              <a:rPr lang="en-GB" dirty="0"/>
              <a:t>Voucher data from PRS UTS</a:t>
            </a:r>
          </a:p>
        </p:txBody>
      </p:sp>
      <p:sp>
        <p:nvSpPr>
          <p:cNvPr id="12" name="TextBox 11">
            <a:extLst>
              <a:ext uri="{FF2B5EF4-FFF2-40B4-BE49-F238E27FC236}">
                <a16:creationId xmlns:a16="http://schemas.microsoft.com/office/drawing/2014/main" id="{8C4AC6E5-01EE-824D-AE3E-564EA2EC3ACE}"/>
              </a:ext>
            </a:extLst>
          </p:cNvPr>
          <p:cNvSpPr txBox="1"/>
          <p:nvPr/>
        </p:nvSpPr>
        <p:spPr>
          <a:xfrm>
            <a:off x="8229600" y="1182470"/>
            <a:ext cx="1524000" cy="646331"/>
          </a:xfrm>
          <a:prstGeom prst="rect">
            <a:avLst/>
          </a:prstGeom>
          <a:noFill/>
        </p:spPr>
        <p:txBody>
          <a:bodyPr wrap="square" rtlCol="0">
            <a:spAutoFit/>
          </a:bodyPr>
          <a:lstStyle/>
          <a:p>
            <a:r>
              <a:rPr lang="en-GB" dirty="0"/>
              <a:t>Voucher data from IPAS</a:t>
            </a:r>
          </a:p>
        </p:txBody>
      </p:sp>
      <p:sp>
        <p:nvSpPr>
          <p:cNvPr id="13" name="TextBox 12">
            <a:extLst>
              <a:ext uri="{FF2B5EF4-FFF2-40B4-BE49-F238E27FC236}">
                <a16:creationId xmlns:a16="http://schemas.microsoft.com/office/drawing/2014/main" id="{C095B2BA-892E-214D-95C3-9A991880E38E}"/>
              </a:ext>
            </a:extLst>
          </p:cNvPr>
          <p:cNvSpPr txBox="1"/>
          <p:nvPr/>
        </p:nvSpPr>
        <p:spPr>
          <a:xfrm>
            <a:off x="5154069" y="2782670"/>
            <a:ext cx="1523999" cy="646331"/>
          </a:xfrm>
          <a:prstGeom prst="rect">
            <a:avLst/>
          </a:prstGeom>
          <a:noFill/>
        </p:spPr>
        <p:txBody>
          <a:bodyPr wrap="square" rtlCol="0">
            <a:spAutoFit/>
          </a:bodyPr>
          <a:lstStyle/>
          <a:p>
            <a:r>
              <a:rPr lang="en-GB" dirty="0"/>
              <a:t>   Automated</a:t>
            </a:r>
          </a:p>
          <a:p>
            <a:pPr algn="ctr"/>
            <a:r>
              <a:rPr lang="en-GB" dirty="0"/>
              <a:t>Reconciliation</a:t>
            </a:r>
          </a:p>
        </p:txBody>
      </p:sp>
      <p:sp>
        <p:nvSpPr>
          <p:cNvPr id="14" name="TextBox 13">
            <a:extLst>
              <a:ext uri="{FF2B5EF4-FFF2-40B4-BE49-F238E27FC236}">
                <a16:creationId xmlns:a16="http://schemas.microsoft.com/office/drawing/2014/main" id="{61A7E5D6-ADFA-FD43-A70C-8D9A03714808}"/>
              </a:ext>
            </a:extLst>
          </p:cNvPr>
          <p:cNvSpPr txBox="1"/>
          <p:nvPr/>
        </p:nvSpPr>
        <p:spPr>
          <a:xfrm>
            <a:off x="5295900" y="4114801"/>
            <a:ext cx="1181101" cy="646331"/>
          </a:xfrm>
          <a:prstGeom prst="rect">
            <a:avLst/>
          </a:prstGeom>
          <a:noFill/>
        </p:spPr>
        <p:txBody>
          <a:bodyPr wrap="square" rtlCol="0">
            <a:spAutoFit/>
          </a:bodyPr>
          <a:lstStyle/>
          <a:p>
            <a:pPr algn="ctr"/>
            <a:r>
              <a:rPr lang="en-GB" dirty="0"/>
              <a:t>Internal Check</a:t>
            </a:r>
          </a:p>
        </p:txBody>
      </p:sp>
      <p:sp>
        <p:nvSpPr>
          <p:cNvPr id="15" name="TextBox 14">
            <a:extLst>
              <a:ext uri="{FF2B5EF4-FFF2-40B4-BE49-F238E27FC236}">
                <a16:creationId xmlns:a16="http://schemas.microsoft.com/office/drawing/2014/main" id="{D5830D72-86D5-B044-9FCF-DB6D4AFB569F}"/>
              </a:ext>
            </a:extLst>
          </p:cNvPr>
          <p:cNvSpPr txBox="1"/>
          <p:nvPr/>
        </p:nvSpPr>
        <p:spPr>
          <a:xfrm>
            <a:off x="5154069" y="5410201"/>
            <a:ext cx="1523999" cy="646331"/>
          </a:xfrm>
          <a:prstGeom prst="rect">
            <a:avLst/>
          </a:prstGeom>
          <a:noFill/>
        </p:spPr>
        <p:txBody>
          <a:bodyPr wrap="square" rtlCol="0">
            <a:spAutoFit/>
          </a:bodyPr>
          <a:lstStyle/>
          <a:p>
            <a:pPr algn="ctr"/>
            <a:r>
              <a:rPr lang="en-GB" dirty="0"/>
              <a:t>Auto bill generation</a:t>
            </a:r>
          </a:p>
        </p:txBody>
      </p:sp>
      <p:sp>
        <p:nvSpPr>
          <p:cNvPr id="16" name="Rectangle 15">
            <a:extLst>
              <a:ext uri="{FF2B5EF4-FFF2-40B4-BE49-F238E27FC236}">
                <a16:creationId xmlns:a16="http://schemas.microsoft.com/office/drawing/2014/main" id="{1A070CFF-1744-1948-829E-7A1B377FA016}"/>
              </a:ext>
            </a:extLst>
          </p:cNvPr>
          <p:cNvSpPr/>
          <p:nvPr/>
        </p:nvSpPr>
        <p:spPr>
          <a:xfrm>
            <a:off x="7651315" y="3427493"/>
            <a:ext cx="2006253" cy="69206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FF7F3DCC-361D-4441-9EF3-8FE1DB822457}"/>
              </a:ext>
            </a:extLst>
          </p:cNvPr>
          <p:cNvSpPr txBox="1"/>
          <p:nvPr/>
        </p:nvSpPr>
        <p:spPr>
          <a:xfrm>
            <a:off x="7645051" y="3448734"/>
            <a:ext cx="2234852" cy="646331"/>
          </a:xfrm>
          <a:prstGeom prst="rect">
            <a:avLst/>
          </a:prstGeom>
          <a:noFill/>
        </p:spPr>
        <p:txBody>
          <a:bodyPr wrap="square" rtlCol="0">
            <a:spAutoFit/>
          </a:bodyPr>
          <a:lstStyle/>
          <a:p>
            <a:r>
              <a:rPr lang="en-GB" dirty="0"/>
              <a:t>IPAS Data checked &amp; matched manually</a:t>
            </a:r>
          </a:p>
        </p:txBody>
      </p:sp>
      <p:cxnSp>
        <p:nvCxnSpPr>
          <p:cNvPr id="19" name="Straight Arrow Connector 18">
            <a:extLst>
              <a:ext uri="{FF2B5EF4-FFF2-40B4-BE49-F238E27FC236}">
                <a16:creationId xmlns:a16="http://schemas.microsoft.com/office/drawing/2014/main" id="{680052FF-006F-AD41-BE01-98E61D584C69}"/>
              </a:ext>
            </a:extLst>
          </p:cNvPr>
          <p:cNvCxnSpPr>
            <a:cxnSpLocks/>
            <a:stCxn id="5" idx="3"/>
            <a:endCxn id="4" idx="1"/>
          </p:cNvCxnSpPr>
          <p:nvPr/>
        </p:nvCxnSpPr>
        <p:spPr>
          <a:xfrm>
            <a:off x="3678739" y="1524000"/>
            <a:ext cx="1475331"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D340C1-2265-824E-A551-6ACB453BDB1A}"/>
              </a:ext>
            </a:extLst>
          </p:cNvPr>
          <p:cNvCxnSpPr>
            <a:cxnSpLocks/>
            <a:stCxn id="6" idx="1"/>
            <a:endCxn id="4" idx="3"/>
          </p:cNvCxnSpPr>
          <p:nvPr/>
        </p:nvCxnSpPr>
        <p:spPr>
          <a:xfrm flipH="1">
            <a:off x="6678070" y="1505212"/>
            <a:ext cx="1475331" cy="32358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CFA174E-59FC-9C4A-BAE2-C1A51194505E}"/>
              </a:ext>
            </a:extLst>
          </p:cNvPr>
          <p:cNvCxnSpPr>
            <a:cxnSpLocks/>
            <a:stCxn id="4" idx="2"/>
            <a:endCxn id="7" idx="0"/>
          </p:cNvCxnSpPr>
          <p:nvPr/>
        </p:nvCxnSpPr>
        <p:spPr>
          <a:xfrm>
            <a:off x="5916069" y="2133601"/>
            <a:ext cx="0" cy="69206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69718C0-B3F2-4D49-A7F1-F6A72B2133A5}"/>
              </a:ext>
            </a:extLst>
          </p:cNvPr>
          <p:cNvCxnSpPr>
            <a:cxnSpLocks/>
          </p:cNvCxnSpPr>
          <p:nvPr/>
        </p:nvCxnSpPr>
        <p:spPr>
          <a:xfrm>
            <a:off x="5913588" y="3425869"/>
            <a:ext cx="0" cy="69206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2F86D8-04CB-3E4B-95C2-B68147BE3C23}"/>
              </a:ext>
            </a:extLst>
          </p:cNvPr>
          <p:cNvCxnSpPr>
            <a:cxnSpLocks/>
          </p:cNvCxnSpPr>
          <p:nvPr/>
        </p:nvCxnSpPr>
        <p:spPr>
          <a:xfrm>
            <a:off x="5913588" y="4711875"/>
            <a:ext cx="0" cy="69206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594DA106-577A-AB4C-9EAD-C2CA1AF48E86}"/>
              </a:ext>
            </a:extLst>
          </p:cNvPr>
          <p:cNvCxnSpPr>
            <a:cxnSpLocks/>
            <a:stCxn id="7" idx="3"/>
            <a:endCxn id="16" idx="0"/>
          </p:cNvCxnSpPr>
          <p:nvPr/>
        </p:nvCxnSpPr>
        <p:spPr>
          <a:xfrm>
            <a:off x="6678069" y="3130464"/>
            <a:ext cx="1976372" cy="297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91ACBE4-70F6-5D4A-8A9B-CE1F7023C7CA}"/>
              </a:ext>
            </a:extLst>
          </p:cNvPr>
          <p:cNvSpPr txBox="1"/>
          <p:nvPr/>
        </p:nvSpPr>
        <p:spPr>
          <a:xfrm>
            <a:off x="5913588" y="3602778"/>
            <a:ext cx="914400" cy="307777"/>
          </a:xfrm>
          <a:prstGeom prst="rect">
            <a:avLst/>
          </a:prstGeom>
          <a:noFill/>
        </p:spPr>
        <p:txBody>
          <a:bodyPr wrap="square" rtlCol="0">
            <a:spAutoFit/>
          </a:bodyPr>
          <a:lstStyle/>
          <a:p>
            <a:r>
              <a:rPr lang="en-GB" sz="1400" dirty="0"/>
              <a:t>Matched</a:t>
            </a:r>
          </a:p>
        </p:txBody>
      </p:sp>
      <p:sp>
        <p:nvSpPr>
          <p:cNvPr id="36" name="TextBox 35">
            <a:extLst>
              <a:ext uri="{FF2B5EF4-FFF2-40B4-BE49-F238E27FC236}">
                <a16:creationId xmlns:a16="http://schemas.microsoft.com/office/drawing/2014/main" id="{2BDDB406-A229-F24E-88BF-5889CC70F30F}"/>
              </a:ext>
            </a:extLst>
          </p:cNvPr>
          <p:cNvSpPr txBox="1"/>
          <p:nvPr/>
        </p:nvSpPr>
        <p:spPr>
          <a:xfrm>
            <a:off x="7336726" y="2822688"/>
            <a:ext cx="1098897" cy="307777"/>
          </a:xfrm>
          <a:prstGeom prst="rect">
            <a:avLst/>
          </a:prstGeom>
          <a:noFill/>
        </p:spPr>
        <p:txBody>
          <a:bodyPr wrap="square" rtlCol="0">
            <a:spAutoFit/>
          </a:bodyPr>
          <a:lstStyle/>
          <a:p>
            <a:r>
              <a:rPr lang="en-GB" sz="1400" dirty="0"/>
              <a:t>Unmatched</a:t>
            </a:r>
          </a:p>
        </p:txBody>
      </p:sp>
      <p:cxnSp>
        <p:nvCxnSpPr>
          <p:cNvPr id="41" name="Elbow Connector 40">
            <a:extLst>
              <a:ext uri="{FF2B5EF4-FFF2-40B4-BE49-F238E27FC236}">
                <a16:creationId xmlns:a16="http://schemas.microsoft.com/office/drawing/2014/main" id="{17CF9DFE-5113-1D43-9013-C5F31BC01181}"/>
              </a:ext>
            </a:extLst>
          </p:cNvPr>
          <p:cNvCxnSpPr>
            <a:cxnSpLocks/>
            <a:stCxn id="16" idx="2"/>
            <a:endCxn id="8" idx="3"/>
          </p:cNvCxnSpPr>
          <p:nvPr/>
        </p:nvCxnSpPr>
        <p:spPr>
          <a:xfrm rot="5400000">
            <a:off x="7516234" y="3281391"/>
            <a:ext cx="300045" cy="19763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45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1625106"/>
              </p:ext>
            </p:extLst>
          </p:nvPr>
        </p:nvGraphicFramePr>
        <p:xfrm>
          <a:off x="0" y="1"/>
          <a:ext cx="12192001" cy="6934219"/>
        </p:xfrm>
        <a:graphic>
          <a:graphicData uri="http://schemas.openxmlformats.org/drawingml/2006/table">
            <a:tbl>
              <a:tblPr firstRow="1" bandRow="1">
                <a:tableStyleId>{5C22544A-7EE6-4342-B048-85BDC9FD1C3A}</a:tableStyleId>
              </a:tblPr>
              <a:tblGrid>
                <a:gridCol w="7059124">
                  <a:extLst>
                    <a:ext uri="{9D8B030D-6E8A-4147-A177-3AD203B41FA5}">
                      <a16:colId xmlns:a16="http://schemas.microsoft.com/office/drawing/2014/main" val="20000"/>
                    </a:ext>
                  </a:extLst>
                </a:gridCol>
                <a:gridCol w="1607208">
                  <a:extLst>
                    <a:ext uri="{9D8B030D-6E8A-4147-A177-3AD203B41FA5}">
                      <a16:colId xmlns:a16="http://schemas.microsoft.com/office/drawing/2014/main" val="20001"/>
                    </a:ext>
                  </a:extLst>
                </a:gridCol>
                <a:gridCol w="1559120">
                  <a:extLst>
                    <a:ext uri="{9D8B030D-6E8A-4147-A177-3AD203B41FA5}">
                      <a16:colId xmlns:a16="http://schemas.microsoft.com/office/drawing/2014/main" val="20002"/>
                    </a:ext>
                  </a:extLst>
                </a:gridCol>
                <a:gridCol w="1966549">
                  <a:extLst>
                    <a:ext uri="{9D8B030D-6E8A-4147-A177-3AD203B41FA5}">
                      <a16:colId xmlns:a16="http://schemas.microsoft.com/office/drawing/2014/main" val="20003"/>
                    </a:ext>
                  </a:extLst>
                </a:gridCol>
              </a:tblGrid>
              <a:tr h="456720">
                <a:tc>
                  <a:txBody>
                    <a:bodyPr/>
                    <a:lstStyle/>
                    <a:p>
                      <a:pPr algn="ctr"/>
                      <a:r>
                        <a:rPr lang="en-IN" sz="2400" b="1" dirty="0">
                          <a:solidFill>
                            <a:srgbClr val="FF0000"/>
                          </a:solidFill>
                        </a:rPr>
                        <a:t>Freight</a:t>
                      </a:r>
                      <a:r>
                        <a:rPr lang="en-IN" sz="2400" b="1" baseline="0" dirty="0">
                          <a:solidFill>
                            <a:srgbClr val="FF0000"/>
                          </a:solidFill>
                        </a:rPr>
                        <a:t> Calculation</a:t>
                      </a:r>
                      <a:endParaRPr lang="en-IN" sz="2400" b="1" dirty="0">
                        <a:solidFill>
                          <a:srgbClr val="FF0000"/>
                        </a:solidFill>
                      </a:endParaRPr>
                    </a:p>
                  </a:txBody>
                  <a:tcPr/>
                </a:tc>
                <a:tc>
                  <a:txBody>
                    <a:bodyPr/>
                    <a:lstStyle/>
                    <a:p>
                      <a:pPr algn="ctr"/>
                      <a:r>
                        <a:rPr lang="en-IN" sz="2400" b="1" dirty="0">
                          <a:solidFill>
                            <a:srgbClr val="FF0000"/>
                          </a:solidFill>
                        </a:rPr>
                        <a:t>Rate/ T</a:t>
                      </a:r>
                    </a:p>
                  </a:txBody>
                  <a:tcPr/>
                </a:tc>
                <a:tc>
                  <a:txBody>
                    <a:bodyPr/>
                    <a:lstStyle/>
                    <a:p>
                      <a:pPr algn="ctr"/>
                      <a:r>
                        <a:rPr lang="en-IN" sz="2400" b="1" dirty="0">
                          <a:solidFill>
                            <a:srgbClr val="FF0000"/>
                          </a:solidFill>
                        </a:rPr>
                        <a:t>Weight</a:t>
                      </a:r>
                    </a:p>
                  </a:txBody>
                  <a:tcPr/>
                </a:tc>
                <a:tc>
                  <a:txBody>
                    <a:bodyPr/>
                    <a:lstStyle/>
                    <a:p>
                      <a:pPr algn="ctr"/>
                      <a:r>
                        <a:rPr lang="en-IN" sz="2400" b="1" dirty="0">
                          <a:solidFill>
                            <a:srgbClr val="FF0000"/>
                          </a:solidFill>
                        </a:rPr>
                        <a:t>Amount</a:t>
                      </a:r>
                    </a:p>
                  </a:txBody>
                  <a:tcPr/>
                </a:tc>
                <a:extLst>
                  <a:ext uri="{0D108BD9-81ED-4DB2-BD59-A6C34878D82A}">
                    <a16:rowId xmlns:a16="http://schemas.microsoft.com/office/drawing/2014/main" val="10000"/>
                  </a:ext>
                </a:extLst>
              </a:tr>
              <a:tr h="463063">
                <a:tc>
                  <a:txBody>
                    <a:bodyPr/>
                    <a:lstStyle/>
                    <a:p>
                      <a:r>
                        <a:rPr lang="en-IN" sz="2400" b="1" dirty="0">
                          <a:solidFill>
                            <a:schemeClr val="accent6"/>
                          </a:solidFill>
                        </a:rPr>
                        <a:t>Base Freight</a:t>
                      </a:r>
                    </a:p>
                  </a:txBody>
                  <a:tcPr/>
                </a:tc>
                <a:tc>
                  <a:txBody>
                    <a:bodyPr/>
                    <a:lstStyle/>
                    <a:p>
                      <a:pPr algn="ctr"/>
                      <a:r>
                        <a:rPr lang="en-IN" sz="2400" b="1" dirty="0">
                          <a:solidFill>
                            <a:schemeClr val="accent6"/>
                          </a:solidFill>
                        </a:rPr>
                        <a:t>1038.2</a:t>
                      </a:r>
                    </a:p>
                  </a:txBody>
                  <a:tcPr/>
                </a:tc>
                <a:tc>
                  <a:txBody>
                    <a:bodyPr/>
                    <a:lstStyle/>
                    <a:p>
                      <a:pPr algn="ctr"/>
                      <a:r>
                        <a:rPr lang="en-IN" sz="2400" b="1" dirty="0">
                          <a:solidFill>
                            <a:schemeClr val="accent6"/>
                          </a:solidFill>
                        </a:rPr>
                        <a:t>2667</a:t>
                      </a:r>
                    </a:p>
                  </a:txBody>
                  <a:tcPr/>
                </a:tc>
                <a:tc>
                  <a:txBody>
                    <a:bodyPr/>
                    <a:lstStyle/>
                    <a:p>
                      <a:pPr algn="r"/>
                      <a:r>
                        <a:rPr lang="en-IN" sz="2400" b="1" dirty="0">
                          <a:solidFill>
                            <a:schemeClr val="accent6"/>
                          </a:solidFill>
                        </a:rPr>
                        <a:t>2768879.40</a:t>
                      </a:r>
                    </a:p>
                  </a:txBody>
                  <a:tcPr/>
                </a:tc>
                <a:extLst>
                  <a:ext uri="{0D108BD9-81ED-4DB2-BD59-A6C34878D82A}">
                    <a16:rowId xmlns:a16="http://schemas.microsoft.com/office/drawing/2014/main" val="10001"/>
                  </a:ext>
                </a:extLst>
              </a:tr>
              <a:tr h="463063">
                <a:tc>
                  <a:txBody>
                    <a:bodyPr/>
                    <a:lstStyle/>
                    <a:p>
                      <a:r>
                        <a:rPr lang="en-IN" sz="2400" b="1" dirty="0">
                          <a:solidFill>
                            <a:schemeClr val="accent6"/>
                          </a:solidFill>
                        </a:rPr>
                        <a:t>(+)BSS Busy Season Surcharge(15%) BFR</a:t>
                      </a:r>
                    </a:p>
                  </a:txBody>
                  <a:tcPr/>
                </a:tc>
                <a:tc>
                  <a:txBody>
                    <a:bodyPr/>
                    <a:lstStyle/>
                    <a:p>
                      <a:pPr algn="ctr"/>
                      <a:r>
                        <a:rPr lang="en-IN" sz="2400" b="1" dirty="0">
                          <a:solidFill>
                            <a:schemeClr val="accent6"/>
                          </a:solidFill>
                        </a:rPr>
                        <a:t>0</a:t>
                      </a: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0</a:t>
                      </a:r>
                    </a:p>
                  </a:txBody>
                  <a:tcPr/>
                </a:tc>
                <a:extLst>
                  <a:ext uri="{0D108BD9-81ED-4DB2-BD59-A6C34878D82A}">
                    <a16:rowId xmlns:a16="http://schemas.microsoft.com/office/drawing/2014/main" val="10002"/>
                  </a:ext>
                </a:extLst>
              </a:tr>
              <a:tr h="463063">
                <a:tc>
                  <a:txBody>
                    <a:bodyPr/>
                    <a:lstStyle/>
                    <a:p>
                      <a:r>
                        <a:rPr lang="en-IN" sz="2400" b="1" dirty="0">
                          <a:solidFill>
                            <a:schemeClr val="accent6"/>
                          </a:solidFill>
                        </a:rPr>
                        <a:t>(+)</a:t>
                      </a:r>
                      <a:r>
                        <a:rPr lang="en-IN" sz="2400" b="1" baseline="0" dirty="0">
                          <a:solidFill>
                            <a:schemeClr val="accent6"/>
                          </a:solidFill>
                        </a:rPr>
                        <a:t> BAN/PAK Surcharge(25%/20%) BFR</a:t>
                      </a:r>
                      <a:endParaRPr lang="en-IN" sz="2400" b="1" dirty="0">
                        <a:solidFill>
                          <a:schemeClr val="accent6"/>
                        </a:solidFill>
                      </a:endParaRPr>
                    </a:p>
                  </a:txBody>
                  <a:tcPr/>
                </a:tc>
                <a:tc>
                  <a:txBody>
                    <a:bodyPr/>
                    <a:lstStyle/>
                    <a:p>
                      <a:pPr algn="ctr"/>
                      <a:r>
                        <a:rPr lang="en-IN" sz="2400" b="1" dirty="0">
                          <a:solidFill>
                            <a:schemeClr val="accent6"/>
                          </a:solidFill>
                        </a:rPr>
                        <a:t>0</a:t>
                      </a: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0</a:t>
                      </a:r>
                    </a:p>
                  </a:txBody>
                  <a:tcPr/>
                </a:tc>
                <a:extLst>
                  <a:ext uri="{0D108BD9-81ED-4DB2-BD59-A6C34878D82A}">
                    <a16:rowId xmlns:a16="http://schemas.microsoft.com/office/drawing/2014/main" val="10003"/>
                  </a:ext>
                </a:extLst>
              </a:tr>
              <a:tr h="463063">
                <a:tc>
                  <a:txBody>
                    <a:bodyPr/>
                    <a:lstStyle/>
                    <a:p>
                      <a:r>
                        <a:rPr lang="en-IN" sz="2400" b="1" dirty="0">
                          <a:solidFill>
                            <a:schemeClr val="accent6"/>
                          </a:solidFill>
                        </a:rPr>
                        <a:t>(+) PORT Surcharge(10%) BFR</a:t>
                      </a:r>
                    </a:p>
                  </a:txBody>
                  <a:tcPr/>
                </a:tc>
                <a:tc>
                  <a:txBody>
                    <a:bodyPr/>
                    <a:lstStyle/>
                    <a:p>
                      <a:pPr algn="ctr"/>
                      <a:r>
                        <a:rPr lang="en-IN" sz="2400" b="1" dirty="0">
                          <a:solidFill>
                            <a:schemeClr val="accent6"/>
                          </a:solidFill>
                        </a:rPr>
                        <a:t>0</a:t>
                      </a: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0</a:t>
                      </a:r>
                    </a:p>
                  </a:txBody>
                  <a:tcPr/>
                </a:tc>
                <a:extLst>
                  <a:ext uri="{0D108BD9-81ED-4DB2-BD59-A6C34878D82A}">
                    <a16:rowId xmlns:a16="http://schemas.microsoft.com/office/drawing/2014/main" val="10004"/>
                  </a:ext>
                </a:extLst>
              </a:tr>
              <a:tr h="463063">
                <a:tc>
                  <a:txBody>
                    <a:bodyPr/>
                    <a:lstStyle/>
                    <a:p>
                      <a:r>
                        <a:rPr lang="en-IN" sz="2400" b="1" dirty="0">
                          <a:solidFill>
                            <a:schemeClr val="accent6"/>
                          </a:solidFill>
                        </a:rPr>
                        <a:t>= NTR (Net Tariff  Rate)</a:t>
                      </a: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2768879.40</a:t>
                      </a:r>
                    </a:p>
                  </a:txBody>
                  <a:tcPr/>
                </a:tc>
                <a:extLst>
                  <a:ext uri="{0D108BD9-81ED-4DB2-BD59-A6C34878D82A}">
                    <a16:rowId xmlns:a16="http://schemas.microsoft.com/office/drawing/2014/main" val="10005"/>
                  </a:ext>
                </a:extLst>
              </a:tr>
              <a:tr h="463063">
                <a:tc>
                  <a:txBody>
                    <a:bodyPr/>
                    <a:lstStyle/>
                    <a:p>
                      <a:r>
                        <a:rPr lang="en-IN" sz="2400" b="1" dirty="0">
                          <a:solidFill>
                            <a:schemeClr val="accent6"/>
                          </a:solidFill>
                        </a:rPr>
                        <a:t>(+)DS (Development Surcharge) 5% on</a:t>
                      </a:r>
                      <a:r>
                        <a:rPr lang="en-IN" sz="2400" b="1" baseline="0" dirty="0">
                          <a:solidFill>
                            <a:schemeClr val="accent6"/>
                          </a:solidFill>
                        </a:rPr>
                        <a:t> NTR</a:t>
                      </a: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138443.97</a:t>
                      </a:r>
                    </a:p>
                  </a:txBody>
                  <a:tcPr/>
                </a:tc>
                <a:extLst>
                  <a:ext uri="{0D108BD9-81ED-4DB2-BD59-A6C34878D82A}">
                    <a16:rowId xmlns:a16="http://schemas.microsoft.com/office/drawing/2014/main" val="10006"/>
                  </a:ext>
                </a:extLst>
              </a:tr>
              <a:tr h="463063">
                <a:tc>
                  <a:txBody>
                    <a:bodyPr/>
                    <a:lstStyle/>
                    <a:p>
                      <a:r>
                        <a:rPr lang="en-IN" sz="2400" b="1" dirty="0">
                          <a:solidFill>
                            <a:schemeClr val="accent6"/>
                          </a:solidFill>
                        </a:rPr>
                        <a:t>(+)OTC (Originating Terminal Charge)</a:t>
                      </a:r>
                    </a:p>
                  </a:txBody>
                  <a:tcPr/>
                </a:tc>
                <a:tc>
                  <a:txBody>
                    <a:bodyPr/>
                    <a:lstStyle/>
                    <a:p>
                      <a:pPr algn="ctr"/>
                      <a:r>
                        <a:rPr lang="en-IN" sz="2400" b="1" dirty="0">
                          <a:solidFill>
                            <a:schemeClr val="accent6"/>
                          </a:solidFill>
                        </a:rPr>
                        <a:t>20.00</a:t>
                      </a:r>
                    </a:p>
                  </a:txBody>
                  <a:tcPr/>
                </a:tc>
                <a:tc>
                  <a:txBody>
                    <a:bodyPr/>
                    <a:lstStyle/>
                    <a:p>
                      <a:pPr algn="ctr"/>
                      <a:r>
                        <a:rPr lang="en-IN" sz="2400" b="1" dirty="0">
                          <a:solidFill>
                            <a:schemeClr val="accent6"/>
                          </a:solidFill>
                        </a:rPr>
                        <a:t>2667</a:t>
                      </a:r>
                    </a:p>
                  </a:txBody>
                  <a:tcPr/>
                </a:tc>
                <a:tc>
                  <a:txBody>
                    <a:bodyPr/>
                    <a:lstStyle/>
                    <a:p>
                      <a:pPr algn="r"/>
                      <a:r>
                        <a:rPr lang="en-IN" sz="2400" b="1" dirty="0">
                          <a:solidFill>
                            <a:schemeClr val="accent6"/>
                          </a:solidFill>
                        </a:rPr>
                        <a:t>53340.00</a:t>
                      </a:r>
                    </a:p>
                  </a:txBody>
                  <a:tcPr/>
                </a:tc>
                <a:extLst>
                  <a:ext uri="{0D108BD9-81ED-4DB2-BD59-A6C34878D82A}">
                    <a16:rowId xmlns:a16="http://schemas.microsoft.com/office/drawing/2014/main" val="1404106063"/>
                  </a:ext>
                </a:extLst>
              </a:tr>
              <a:tr h="463063">
                <a:tc>
                  <a:txBody>
                    <a:bodyPr/>
                    <a:lstStyle/>
                    <a:p>
                      <a:r>
                        <a:rPr lang="en-IN" sz="2400" b="1" dirty="0">
                          <a:solidFill>
                            <a:schemeClr val="accent6"/>
                          </a:solidFill>
                        </a:rPr>
                        <a:t>(+)DTC</a:t>
                      </a:r>
                      <a:r>
                        <a:rPr lang="en-IN" sz="2400" b="1" baseline="0" dirty="0">
                          <a:solidFill>
                            <a:schemeClr val="accent6"/>
                          </a:solidFill>
                        </a:rPr>
                        <a:t> (Destination Terminal Charge) </a:t>
                      </a:r>
                      <a:endParaRPr lang="en-IN" sz="2400" b="1" dirty="0">
                        <a:solidFill>
                          <a:schemeClr val="accent6"/>
                        </a:solidFill>
                      </a:endParaRPr>
                    </a:p>
                  </a:txBody>
                  <a:tcPr/>
                </a:tc>
                <a:tc>
                  <a:txBody>
                    <a:bodyPr/>
                    <a:lstStyle/>
                    <a:p>
                      <a:pPr algn="ctr"/>
                      <a:r>
                        <a:rPr lang="en-IN" sz="2400" b="1" dirty="0">
                          <a:solidFill>
                            <a:schemeClr val="accent6"/>
                          </a:solidFill>
                        </a:rPr>
                        <a:t>20.00</a:t>
                      </a:r>
                    </a:p>
                  </a:txBody>
                  <a:tcPr/>
                </a:tc>
                <a:tc>
                  <a:txBody>
                    <a:bodyPr/>
                    <a:lstStyle/>
                    <a:p>
                      <a:pPr algn="ctr"/>
                      <a:r>
                        <a:rPr lang="en-IN" sz="2400" b="1" dirty="0">
                          <a:solidFill>
                            <a:schemeClr val="accent6"/>
                          </a:solidFill>
                        </a:rPr>
                        <a:t>1667</a:t>
                      </a:r>
                    </a:p>
                  </a:txBody>
                  <a:tcPr/>
                </a:tc>
                <a:tc>
                  <a:txBody>
                    <a:bodyPr/>
                    <a:lstStyle/>
                    <a:p>
                      <a:pPr algn="r"/>
                      <a:endParaRPr lang="en-IN" sz="2400" b="1" dirty="0">
                        <a:solidFill>
                          <a:schemeClr val="accent6"/>
                        </a:solidFill>
                      </a:endParaRPr>
                    </a:p>
                  </a:txBody>
                  <a:tcPr/>
                </a:tc>
                <a:extLst>
                  <a:ext uri="{0D108BD9-81ED-4DB2-BD59-A6C34878D82A}">
                    <a16:rowId xmlns:a16="http://schemas.microsoft.com/office/drawing/2014/main" val="10007"/>
                  </a:ext>
                </a:extLst>
              </a:tr>
              <a:tr h="463063">
                <a:tc>
                  <a:txBody>
                    <a:bodyPr/>
                    <a:lstStyle/>
                    <a:p>
                      <a:r>
                        <a:rPr lang="en-IN" sz="2400" b="1" dirty="0">
                          <a:solidFill>
                            <a:schemeClr val="accent6"/>
                          </a:solidFill>
                        </a:rPr>
                        <a:t>Sub-Total</a:t>
                      </a: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3014003.37</a:t>
                      </a:r>
                    </a:p>
                  </a:txBody>
                  <a:tcPr/>
                </a:tc>
                <a:extLst>
                  <a:ext uri="{0D108BD9-81ED-4DB2-BD59-A6C34878D82A}">
                    <a16:rowId xmlns:a16="http://schemas.microsoft.com/office/drawing/2014/main" val="10008"/>
                  </a:ext>
                </a:extLst>
              </a:tr>
              <a:tr h="463063">
                <a:tc>
                  <a:txBody>
                    <a:bodyPr/>
                    <a:lstStyle/>
                    <a:p>
                      <a:r>
                        <a:rPr lang="en-IN" sz="2400" b="1" dirty="0">
                          <a:solidFill>
                            <a:schemeClr val="accent6"/>
                          </a:solidFill>
                        </a:rPr>
                        <a:t>(-) Graded Concession (25%) on NTR</a:t>
                      </a: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0</a:t>
                      </a:r>
                    </a:p>
                  </a:txBody>
                  <a:tcPr/>
                </a:tc>
                <a:extLst>
                  <a:ext uri="{0D108BD9-81ED-4DB2-BD59-A6C34878D82A}">
                    <a16:rowId xmlns:a16="http://schemas.microsoft.com/office/drawing/2014/main" val="10009"/>
                  </a:ext>
                </a:extLst>
              </a:tr>
              <a:tr h="463063">
                <a:tc>
                  <a:txBody>
                    <a:bodyPr/>
                    <a:lstStyle/>
                    <a:p>
                      <a:r>
                        <a:rPr lang="en-IN" sz="2400" b="1" dirty="0">
                          <a:solidFill>
                            <a:schemeClr val="accent6"/>
                          </a:solidFill>
                        </a:rPr>
                        <a:t>Sub- Total</a:t>
                      </a: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3014003.37</a:t>
                      </a:r>
                    </a:p>
                  </a:txBody>
                  <a:tcPr/>
                </a:tc>
                <a:extLst>
                  <a:ext uri="{0D108BD9-81ED-4DB2-BD59-A6C34878D82A}">
                    <a16:rowId xmlns:a16="http://schemas.microsoft.com/office/drawing/2014/main" val="10010"/>
                  </a:ext>
                </a:extLst>
              </a:tr>
              <a:tr h="463063">
                <a:tc>
                  <a:txBody>
                    <a:bodyPr/>
                    <a:lstStyle/>
                    <a:p>
                      <a:r>
                        <a:rPr lang="en-IN" sz="2400" b="1" dirty="0">
                          <a:solidFill>
                            <a:schemeClr val="accent6"/>
                          </a:solidFill>
                        </a:rPr>
                        <a:t>(+)GST (</a:t>
                      </a:r>
                      <a:r>
                        <a:rPr lang="en-IN" sz="2400" b="1" baseline="0" dirty="0">
                          <a:solidFill>
                            <a:schemeClr val="accent6"/>
                          </a:solidFill>
                        </a:rPr>
                        <a:t>5%)</a:t>
                      </a: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0</a:t>
                      </a:r>
                    </a:p>
                  </a:txBody>
                  <a:tcPr/>
                </a:tc>
                <a:extLst>
                  <a:ext uri="{0D108BD9-81ED-4DB2-BD59-A6C34878D82A}">
                    <a16:rowId xmlns:a16="http://schemas.microsoft.com/office/drawing/2014/main" val="10011"/>
                  </a:ext>
                </a:extLst>
              </a:tr>
              <a:tr h="463063">
                <a:tc>
                  <a:txBody>
                    <a:bodyPr/>
                    <a:lstStyle/>
                    <a:p>
                      <a:r>
                        <a:rPr lang="en-IN" sz="2400" b="1" dirty="0">
                          <a:solidFill>
                            <a:schemeClr val="accent6"/>
                          </a:solidFill>
                        </a:rPr>
                        <a:t>Total </a:t>
                      </a: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3014003.37</a:t>
                      </a:r>
                    </a:p>
                  </a:txBody>
                  <a:tcPr/>
                </a:tc>
                <a:extLst>
                  <a:ext uri="{0D108BD9-81ED-4DB2-BD59-A6C34878D82A}">
                    <a16:rowId xmlns:a16="http://schemas.microsoft.com/office/drawing/2014/main" val="10012"/>
                  </a:ext>
                </a:extLst>
              </a:tr>
              <a:tr h="381463">
                <a:tc>
                  <a:txBody>
                    <a:bodyPr/>
                    <a:lstStyle/>
                    <a:p>
                      <a:r>
                        <a:rPr lang="en-IN" sz="2400" b="1" dirty="0">
                          <a:solidFill>
                            <a:schemeClr val="accent6"/>
                          </a:solidFill>
                        </a:rPr>
                        <a:t>Rounded off</a:t>
                      </a:r>
                    </a:p>
                  </a:txBody>
                  <a:tcPr/>
                </a:tc>
                <a:tc>
                  <a:txBody>
                    <a:bodyPr/>
                    <a:lstStyle/>
                    <a:p>
                      <a:pPr algn="ctr"/>
                      <a:endParaRPr lang="en-IN" sz="2400" b="1" dirty="0">
                        <a:solidFill>
                          <a:schemeClr val="accent6"/>
                        </a:solidFill>
                      </a:endParaRPr>
                    </a:p>
                  </a:txBody>
                  <a:tcPr/>
                </a:tc>
                <a:tc>
                  <a:txBody>
                    <a:bodyPr/>
                    <a:lstStyle/>
                    <a:p>
                      <a:pPr algn="ctr"/>
                      <a:endParaRPr lang="en-IN" sz="2400" b="1" dirty="0">
                        <a:solidFill>
                          <a:schemeClr val="accent6"/>
                        </a:solidFill>
                      </a:endParaRPr>
                    </a:p>
                  </a:txBody>
                  <a:tcPr/>
                </a:tc>
                <a:tc>
                  <a:txBody>
                    <a:bodyPr/>
                    <a:lstStyle/>
                    <a:p>
                      <a:pPr algn="r"/>
                      <a:r>
                        <a:rPr lang="en-IN" sz="2400" b="1" dirty="0">
                          <a:solidFill>
                            <a:schemeClr val="accent6"/>
                          </a:solidFill>
                        </a:rPr>
                        <a:t>3014004.00</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4236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BEF-02AC-46DF-ABFD-F8731F9F8247}"/>
              </a:ext>
            </a:extLst>
          </p:cNvPr>
          <p:cNvSpPr>
            <a:spLocks noGrp="1"/>
          </p:cNvSpPr>
          <p:nvPr>
            <p:ph type="title"/>
          </p:nvPr>
        </p:nvSpPr>
        <p:spPr>
          <a:xfrm>
            <a:off x="1042221" y="85161"/>
            <a:ext cx="10361084" cy="678425"/>
          </a:xfrm>
        </p:spPr>
        <p:txBody>
          <a:bodyPr/>
          <a:lstStyle/>
          <a:p>
            <a:r>
              <a:rPr lang="en-US" b="1" dirty="0">
                <a:solidFill>
                  <a:srgbClr val="FF0000"/>
                </a:solidFill>
              </a:rPr>
              <a:t>TIA module</a:t>
            </a:r>
            <a:endParaRPr lang="en-IN" b="1" dirty="0">
              <a:solidFill>
                <a:srgbClr val="FF0000"/>
              </a:solidFill>
            </a:endParaRPr>
          </a:p>
        </p:txBody>
      </p:sp>
      <p:sp>
        <p:nvSpPr>
          <p:cNvPr id="3" name="Content Placeholder 2">
            <a:extLst>
              <a:ext uri="{FF2B5EF4-FFF2-40B4-BE49-F238E27FC236}">
                <a16:creationId xmlns:a16="http://schemas.microsoft.com/office/drawing/2014/main" id="{0E70B358-D0C7-4669-93A2-67D6F919B743}"/>
              </a:ext>
            </a:extLst>
          </p:cNvPr>
          <p:cNvSpPr>
            <a:spLocks noGrp="1"/>
          </p:cNvSpPr>
          <p:nvPr>
            <p:ph idx="1"/>
          </p:nvPr>
        </p:nvSpPr>
        <p:spPr>
          <a:xfrm>
            <a:off x="383457" y="983227"/>
            <a:ext cx="11808543" cy="5968180"/>
          </a:xfrm>
        </p:spPr>
        <p:txBody>
          <a:bodyPr>
            <a:normAutofit/>
          </a:bodyPr>
          <a:lstStyle/>
          <a:p>
            <a:r>
              <a:rPr lang="en-US" sz="3600" b="1" dirty="0">
                <a:solidFill>
                  <a:srgbClr val="0000FF"/>
                </a:solidFill>
              </a:rPr>
              <a:t>To have effective planning &amp; Control over Inspection Process</a:t>
            </a:r>
          </a:p>
          <a:p>
            <a:r>
              <a:rPr lang="en-US" sz="3600" b="1" dirty="0">
                <a:solidFill>
                  <a:srgbClr val="0000FF"/>
                </a:solidFill>
              </a:rPr>
              <a:t>To have better monitoring on the due &amp; Over due Inspections</a:t>
            </a:r>
          </a:p>
          <a:p>
            <a:r>
              <a:rPr lang="en-US" sz="3600" b="1" dirty="0">
                <a:solidFill>
                  <a:srgbClr val="0000FF"/>
                </a:solidFill>
              </a:rPr>
              <a:t>To include flexibility through  built in mechanism for Special Check, Assistance to TIAs, allotment of inspection.</a:t>
            </a:r>
          </a:p>
          <a:p>
            <a:r>
              <a:rPr lang="en-US" sz="3600" b="1" dirty="0">
                <a:solidFill>
                  <a:srgbClr val="0000FF"/>
                </a:solidFill>
              </a:rPr>
              <a:t>Paperless reporting System (except TA 6F)</a:t>
            </a:r>
          </a:p>
          <a:p>
            <a:r>
              <a:rPr lang="en-US" sz="3600" b="1" dirty="0">
                <a:solidFill>
                  <a:srgbClr val="0000FF"/>
                </a:solidFill>
              </a:rPr>
              <a:t>Online verification of reports and closure.</a:t>
            </a:r>
          </a:p>
          <a:p>
            <a:endParaRPr lang="en-IN" dirty="0"/>
          </a:p>
        </p:txBody>
      </p:sp>
    </p:spTree>
    <p:extLst>
      <p:ext uri="{BB962C8B-B14F-4D97-AF65-F5344CB8AC3E}">
        <p14:creationId xmlns:p14="http://schemas.microsoft.com/office/powerpoint/2010/main" val="2415395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3B7B-7B54-4398-BECC-F3AE13C99F40}"/>
              </a:ext>
            </a:extLst>
          </p:cNvPr>
          <p:cNvSpPr>
            <a:spLocks noGrp="1"/>
          </p:cNvSpPr>
          <p:nvPr>
            <p:ph type="title"/>
          </p:nvPr>
        </p:nvSpPr>
        <p:spPr>
          <a:xfrm>
            <a:off x="2210594" y="2971801"/>
            <a:ext cx="7770813" cy="1141413"/>
          </a:xfrm>
        </p:spPr>
        <p:txBody>
          <a:bodyPr/>
          <a:lstStyle/>
          <a:p>
            <a:r>
              <a:rPr lang="en-IN" sz="5400" b="1" dirty="0">
                <a:solidFill>
                  <a:schemeClr val="accent6"/>
                </a:solidFill>
              </a:rPr>
              <a:t>THANK YOU</a:t>
            </a:r>
          </a:p>
        </p:txBody>
      </p:sp>
    </p:spTree>
    <p:extLst>
      <p:ext uri="{BB962C8B-B14F-4D97-AF65-F5344CB8AC3E}">
        <p14:creationId xmlns:p14="http://schemas.microsoft.com/office/powerpoint/2010/main" val="24681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54212" y="76200"/>
            <a:ext cx="8713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eaLnBrk="0" fontAlgn="base" hangingPunct="0">
              <a:spcBef>
                <a:spcPct val="0"/>
              </a:spcBef>
              <a:spcAft>
                <a:spcPct val="0"/>
              </a:spcAft>
              <a:buSzPct val="100000"/>
            </a:pPr>
            <a:endParaRPr lang="en-US" sz="3200" b="1" dirty="0">
              <a:solidFill>
                <a:srgbClr val="CC0000"/>
              </a:solidFill>
            </a:endParaRPr>
          </a:p>
        </p:txBody>
      </p:sp>
      <p:sp>
        <p:nvSpPr>
          <p:cNvPr id="4" name="Title 3"/>
          <p:cNvSpPr>
            <a:spLocks noGrp="1"/>
          </p:cNvSpPr>
          <p:nvPr>
            <p:ph type="ctrTitle"/>
          </p:nvPr>
        </p:nvSpPr>
        <p:spPr>
          <a:xfrm>
            <a:off x="1752600" y="109220"/>
            <a:ext cx="8915400" cy="772160"/>
          </a:xfrm>
        </p:spPr>
        <p:txBody>
          <a:bodyPr/>
          <a:lstStyle/>
          <a:p>
            <a:r>
              <a:rPr lang="en-US" sz="3600" b="1" dirty="0">
                <a:solidFill>
                  <a:srgbClr val="CC0000"/>
                </a:solidFill>
              </a:rPr>
              <a:t>How the Freight Calculation is done in FOIS</a:t>
            </a:r>
            <a:br>
              <a:rPr lang="en-US" sz="3600" b="1" dirty="0">
                <a:solidFill>
                  <a:srgbClr val="CC0000"/>
                </a:solidFill>
              </a:rPr>
            </a:br>
            <a:endParaRPr lang="en-IN" sz="3600" dirty="0"/>
          </a:p>
        </p:txBody>
      </p:sp>
      <p:sp>
        <p:nvSpPr>
          <p:cNvPr id="5" name="Subtitle 4"/>
          <p:cNvSpPr>
            <a:spLocks noGrp="1"/>
          </p:cNvSpPr>
          <p:nvPr>
            <p:ph type="subTitle" idx="1"/>
          </p:nvPr>
        </p:nvSpPr>
        <p:spPr>
          <a:xfrm>
            <a:off x="2895600" y="914400"/>
            <a:ext cx="6400800" cy="5791200"/>
          </a:xfrm>
        </p:spPr>
        <p:txBody>
          <a:bodyPr/>
          <a:lstStyle/>
          <a:p>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1788391884"/>
              </p:ext>
            </p:extLst>
          </p:nvPr>
        </p:nvGraphicFramePr>
        <p:xfrm>
          <a:off x="1954212" y="472440"/>
          <a:ext cx="8713788" cy="6385560"/>
        </p:xfrm>
        <a:graphic>
          <a:graphicData uri="http://schemas.openxmlformats.org/drawingml/2006/table">
            <a:tbl>
              <a:tblPr firstRow="1" bandRow="1">
                <a:tableStyleId>{5C22544A-7EE6-4342-B048-85BDC9FD1C3A}</a:tableStyleId>
              </a:tblPr>
              <a:tblGrid>
                <a:gridCol w="4778529">
                  <a:extLst>
                    <a:ext uri="{9D8B030D-6E8A-4147-A177-3AD203B41FA5}">
                      <a16:colId xmlns:a16="http://schemas.microsoft.com/office/drawing/2014/main" val="20000"/>
                    </a:ext>
                  </a:extLst>
                </a:gridCol>
                <a:gridCol w="3935259">
                  <a:extLst>
                    <a:ext uri="{9D8B030D-6E8A-4147-A177-3AD203B41FA5}">
                      <a16:colId xmlns:a16="http://schemas.microsoft.com/office/drawing/2014/main" val="20001"/>
                    </a:ext>
                  </a:extLst>
                </a:gridCol>
              </a:tblGrid>
              <a:tr h="533400">
                <a:tc>
                  <a:txBody>
                    <a:bodyPr/>
                    <a:lstStyle/>
                    <a:p>
                      <a:pPr algn="ctr"/>
                      <a:r>
                        <a:rPr lang="en-IN" sz="2600" b="1" dirty="0"/>
                        <a:t>TYPE</a:t>
                      </a:r>
                    </a:p>
                  </a:txBody>
                  <a:tcPr/>
                </a:tc>
                <a:tc>
                  <a:txBody>
                    <a:bodyPr/>
                    <a:lstStyle/>
                    <a:p>
                      <a:pPr algn="ctr"/>
                      <a:r>
                        <a:rPr lang="en-IN" sz="2600" b="1" dirty="0"/>
                        <a:t>INPUT</a:t>
                      </a:r>
                    </a:p>
                  </a:txBody>
                  <a:tcPr/>
                </a:tc>
                <a:extLst>
                  <a:ext uri="{0D108BD9-81ED-4DB2-BD59-A6C34878D82A}">
                    <a16:rowId xmlns:a16="http://schemas.microsoft.com/office/drawing/2014/main" val="10000"/>
                  </a:ext>
                </a:extLst>
              </a:tr>
              <a:tr h="440901">
                <a:tc>
                  <a:txBody>
                    <a:bodyPr/>
                    <a:lstStyle/>
                    <a:p>
                      <a:r>
                        <a:rPr lang="en-IN" sz="2600" b="1" dirty="0">
                          <a:solidFill>
                            <a:schemeClr val="accent6"/>
                          </a:solidFill>
                        </a:rPr>
                        <a:t>Wagon</a:t>
                      </a:r>
                      <a:r>
                        <a:rPr lang="en-IN" sz="2600" b="1" baseline="0" dirty="0">
                          <a:solidFill>
                            <a:schemeClr val="accent6"/>
                          </a:solidFill>
                        </a:rPr>
                        <a:t> Type</a:t>
                      </a:r>
                      <a:endParaRPr lang="en-IN" sz="2600" b="1" dirty="0">
                        <a:solidFill>
                          <a:schemeClr val="accent6"/>
                        </a:solidFill>
                      </a:endParaRPr>
                    </a:p>
                  </a:txBody>
                  <a:tcPr/>
                </a:tc>
                <a:tc>
                  <a:txBody>
                    <a:bodyPr/>
                    <a:lstStyle/>
                    <a:p>
                      <a:r>
                        <a:rPr lang="en-IN" sz="2600" b="1" dirty="0">
                          <a:solidFill>
                            <a:srgbClr val="FF0000"/>
                          </a:solidFill>
                        </a:rPr>
                        <a:t>Manual</a:t>
                      </a:r>
                    </a:p>
                  </a:txBody>
                  <a:tcPr/>
                </a:tc>
                <a:extLst>
                  <a:ext uri="{0D108BD9-81ED-4DB2-BD59-A6C34878D82A}">
                    <a16:rowId xmlns:a16="http://schemas.microsoft.com/office/drawing/2014/main" val="10001"/>
                  </a:ext>
                </a:extLst>
              </a:tr>
              <a:tr h="440901">
                <a:tc>
                  <a:txBody>
                    <a:bodyPr/>
                    <a:lstStyle/>
                    <a:p>
                      <a:r>
                        <a:rPr lang="en-IN" sz="2600" b="1" dirty="0">
                          <a:solidFill>
                            <a:schemeClr val="accent6"/>
                          </a:solidFill>
                        </a:rPr>
                        <a:t>Gross weight</a:t>
                      </a:r>
                    </a:p>
                  </a:txBody>
                  <a:tcPr/>
                </a:tc>
                <a:tc>
                  <a:txBody>
                    <a:bodyPr/>
                    <a:lstStyle/>
                    <a:p>
                      <a:r>
                        <a:rPr lang="en-IN" sz="2600" b="1" dirty="0">
                          <a:solidFill>
                            <a:srgbClr val="CC00FF"/>
                          </a:solidFill>
                        </a:rPr>
                        <a:t>Semi</a:t>
                      </a:r>
                    </a:p>
                  </a:txBody>
                  <a:tcPr/>
                </a:tc>
                <a:extLst>
                  <a:ext uri="{0D108BD9-81ED-4DB2-BD59-A6C34878D82A}">
                    <a16:rowId xmlns:a16="http://schemas.microsoft.com/office/drawing/2014/main" val="10002"/>
                  </a:ext>
                </a:extLst>
              </a:tr>
              <a:tr h="440901">
                <a:tc>
                  <a:txBody>
                    <a:bodyPr/>
                    <a:lstStyle/>
                    <a:p>
                      <a:r>
                        <a:rPr lang="en-IN" sz="2600" b="1" dirty="0">
                          <a:solidFill>
                            <a:schemeClr val="accent6"/>
                          </a:solidFill>
                        </a:rPr>
                        <a:t>Tare weight</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03"/>
                  </a:ext>
                </a:extLst>
              </a:tr>
              <a:tr h="440901">
                <a:tc>
                  <a:txBody>
                    <a:bodyPr/>
                    <a:lstStyle/>
                    <a:p>
                      <a:r>
                        <a:rPr lang="en-IN" sz="2600" b="1" dirty="0">
                          <a:solidFill>
                            <a:schemeClr val="accent6"/>
                          </a:solidFill>
                        </a:rPr>
                        <a:t>Actual weight</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04"/>
                  </a:ext>
                </a:extLst>
              </a:tr>
              <a:tr h="450912">
                <a:tc>
                  <a:txBody>
                    <a:bodyPr/>
                    <a:lstStyle/>
                    <a:p>
                      <a:r>
                        <a:rPr lang="en-IN" sz="2600" b="1" dirty="0">
                          <a:solidFill>
                            <a:schemeClr val="accent6"/>
                          </a:solidFill>
                        </a:rPr>
                        <a:t>PCC/ Chargeable Weight</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05"/>
                  </a:ext>
                </a:extLst>
              </a:tr>
              <a:tr h="440901">
                <a:tc>
                  <a:txBody>
                    <a:bodyPr/>
                    <a:lstStyle/>
                    <a:p>
                      <a:r>
                        <a:rPr lang="en-IN" sz="2600" b="1" dirty="0">
                          <a:solidFill>
                            <a:schemeClr val="accent6"/>
                          </a:solidFill>
                        </a:rPr>
                        <a:t>Route/ Distance</a:t>
                      </a:r>
                    </a:p>
                  </a:txBody>
                  <a:tcPr/>
                </a:tc>
                <a:tc>
                  <a:txBody>
                    <a:bodyPr/>
                    <a:lstStyle/>
                    <a:p>
                      <a:r>
                        <a:rPr lang="en-IN" sz="2600" b="1" dirty="0">
                          <a:solidFill>
                            <a:srgbClr val="006600"/>
                          </a:solidFill>
                        </a:rPr>
                        <a:t>System/RBS</a:t>
                      </a:r>
                    </a:p>
                  </a:txBody>
                  <a:tcPr/>
                </a:tc>
                <a:extLst>
                  <a:ext uri="{0D108BD9-81ED-4DB2-BD59-A6C34878D82A}">
                    <a16:rowId xmlns:a16="http://schemas.microsoft.com/office/drawing/2014/main" val="10006"/>
                  </a:ext>
                </a:extLst>
              </a:tr>
              <a:tr h="440901">
                <a:tc>
                  <a:txBody>
                    <a:bodyPr/>
                    <a:lstStyle/>
                    <a:p>
                      <a:r>
                        <a:rPr lang="en-IN" sz="2600" b="1" dirty="0">
                          <a:solidFill>
                            <a:schemeClr val="accent6"/>
                          </a:solidFill>
                        </a:rPr>
                        <a:t>Class</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07"/>
                  </a:ext>
                </a:extLst>
              </a:tr>
              <a:tr h="440901">
                <a:tc>
                  <a:txBody>
                    <a:bodyPr/>
                    <a:lstStyle/>
                    <a:p>
                      <a:r>
                        <a:rPr lang="en-IN" sz="2600" b="1" dirty="0">
                          <a:solidFill>
                            <a:schemeClr val="accent6"/>
                          </a:solidFill>
                        </a:rPr>
                        <a:t>BFR/Rate</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08"/>
                  </a:ext>
                </a:extLst>
              </a:tr>
              <a:tr h="440901">
                <a:tc>
                  <a:txBody>
                    <a:bodyPr/>
                    <a:lstStyle/>
                    <a:p>
                      <a:r>
                        <a:rPr lang="en-IN" sz="2600" b="1" dirty="0">
                          <a:solidFill>
                            <a:schemeClr val="accent6"/>
                          </a:solidFill>
                        </a:rPr>
                        <a:t>Surcharges</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09"/>
                  </a:ext>
                </a:extLst>
              </a:tr>
              <a:tr h="440901">
                <a:tc>
                  <a:txBody>
                    <a:bodyPr/>
                    <a:lstStyle/>
                    <a:p>
                      <a:r>
                        <a:rPr lang="en-IN" sz="2600" b="1" dirty="0">
                          <a:solidFill>
                            <a:schemeClr val="accent6"/>
                          </a:solidFill>
                        </a:rPr>
                        <a:t>Concession</a:t>
                      </a:r>
                    </a:p>
                  </a:txBody>
                  <a:tcPr/>
                </a:tc>
                <a:tc>
                  <a:txBody>
                    <a:bodyPr/>
                    <a:lstStyle/>
                    <a:p>
                      <a:r>
                        <a:rPr lang="en-IN" sz="2600" b="1" dirty="0">
                          <a:solidFill>
                            <a:srgbClr val="006600"/>
                          </a:solidFill>
                        </a:rPr>
                        <a:t>System</a:t>
                      </a:r>
                    </a:p>
                  </a:txBody>
                  <a:tcPr/>
                </a:tc>
                <a:extLst>
                  <a:ext uri="{0D108BD9-81ED-4DB2-BD59-A6C34878D82A}">
                    <a16:rowId xmlns:a16="http://schemas.microsoft.com/office/drawing/2014/main" val="10010"/>
                  </a:ext>
                </a:extLst>
              </a:tr>
              <a:tr h="440901">
                <a:tc>
                  <a:txBody>
                    <a:bodyPr/>
                    <a:lstStyle/>
                    <a:p>
                      <a:r>
                        <a:rPr lang="en-IN" sz="2600" b="1" dirty="0">
                          <a:solidFill>
                            <a:schemeClr val="accent6"/>
                          </a:solidFill>
                        </a:rPr>
                        <a:t>Location specific</a:t>
                      </a:r>
                    </a:p>
                  </a:txBody>
                  <a:tcPr/>
                </a:tc>
                <a:tc>
                  <a:txBody>
                    <a:bodyPr/>
                    <a:lstStyle/>
                    <a:p>
                      <a:r>
                        <a:rPr lang="en-IN" sz="2600" b="1" dirty="0">
                          <a:solidFill>
                            <a:srgbClr val="FF0000"/>
                          </a:solidFill>
                        </a:rPr>
                        <a:t>Manual</a:t>
                      </a:r>
                    </a:p>
                  </a:txBody>
                  <a:tcPr/>
                </a:tc>
                <a:extLst>
                  <a:ext uri="{0D108BD9-81ED-4DB2-BD59-A6C34878D82A}">
                    <a16:rowId xmlns:a16="http://schemas.microsoft.com/office/drawing/2014/main" val="10011"/>
                  </a:ext>
                </a:extLst>
              </a:tr>
              <a:tr h="440901">
                <a:tc>
                  <a:txBody>
                    <a:bodyPr/>
                    <a:lstStyle/>
                    <a:p>
                      <a:r>
                        <a:rPr lang="en-IN" sz="2600" b="1" dirty="0">
                          <a:solidFill>
                            <a:schemeClr val="accent6"/>
                          </a:solidFill>
                        </a:rPr>
                        <a:t>Adjustment (FAOC/FAUC)</a:t>
                      </a:r>
                    </a:p>
                  </a:txBody>
                  <a:tcPr/>
                </a:tc>
                <a:tc>
                  <a:txBody>
                    <a:bodyPr/>
                    <a:lstStyle/>
                    <a:p>
                      <a:r>
                        <a:rPr lang="en-IN" sz="2600" b="1" dirty="0">
                          <a:solidFill>
                            <a:srgbClr val="FF0000"/>
                          </a:solidFill>
                        </a:rPr>
                        <a:t>Manual</a:t>
                      </a:r>
                    </a:p>
                  </a:txBody>
                  <a:tcPr/>
                </a:tc>
                <a:extLst>
                  <a:ext uri="{0D108BD9-81ED-4DB2-BD59-A6C34878D82A}">
                    <a16:rowId xmlns:a16="http://schemas.microsoft.com/office/drawing/2014/main" val="3171818810"/>
                  </a:ext>
                </a:extLst>
              </a:tr>
            </a:tbl>
          </a:graphicData>
        </a:graphic>
      </p:graphicFrame>
    </p:spTree>
    <p:extLst>
      <p:ext uri="{BB962C8B-B14F-4D97-AF65-F5344CB8AC3E}">
        <p14:creationId xmlns:p14="http://schemas.microsoft.com/office/powerpoint/2010/main" val="63635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9812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3600" b="1" dirty="0">
                <a:solidFill>
                  <a:srgbClr val="00CC00"/>
                </a:solidFill>
              </a:rPr>
              <a:t>FOIS RR(FEATURES)</a:t>
            </a:r>
          </a:p>
        </p:txBody>
      </p:sp>
      <p:sp>
        <p:nvSpPr>
          <p:cNvPr id="45058" name="Text Box 2"/>
          <p:cNvSpPr txBox="1">
            <a:spLocks noChangeArrowheads="1"/>
          </p:cNvSpPr>
          <p:nvPr/>
        </p:nvSpPr>
        <p:spPr bwMode="auto">
          <a:xfrm>
            <a:off x="1774825" y="914400"/>
            <a:ext cx="8642350" cy="5791200"/>
          </a:xfrm>
          <a:prstGeom prst="rect">
            <a:avLst/>
          </a:prstGeom>
          <a:noFill/>
          <a:ln w="9525" cap="flat">
            <a:noFill/>
            <a:round/>
            <a:headEnd/>
            <a:tailEnd/>
          </a:ln>
          <a:effectLst/>
        </p:spPr>
        <p:txBody>
          <a:bodyPr/>
          <a:lstStyle/>
          <a:p>
            <a:pPr marL="342900" indent="-341313" algn="ctr" defTabSz="449263" fontAlgn="base">
              <a:spcBef>
                <a:spcPts val="1000"/>
              </a:spcBef>
              <a:spcAft>
                <a:spcPct val="0"/>
              </a:spcAft>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b="1" dirty="0">
                <a:solidFill>
                  <a:srgbClr val="FF0000"/>
                </a:solidFill>
                <a:latin typeface="Times New Roman" pitchFamily="16" charset="0"/>
                <a:ea typeface="Microsoft YaHei" charset="-122"/>
              </a:rPr>
              <a:t>SAME STATIONERY FOR ALL TYPE OF RRs </a:t>
            </a:r>
          </a:p>
          <a:p>
            <a:pPr marL="342900" indent="-341313" defTabSz="449263" fontAlgn="base">
              <a:spcBef>
                <a:spcPts val="1000"/>
              </a:spcBef>
              <a:spcAft>
                <a:spcPct val="0"/>
              </a:spcAft>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b="1" dirty="0">
                <a:solidFill>
                  <a:srgbClr val="FF0000"/>
                </a:solidFill>
                <a:latin typeface="Times New Roman" pitchFamily="16" charset="0"/>
                <a:ea typeface="Microsoft YaHei" charset="-122"/>
              </a:rPr>
              <a:t>		</a:t>
            </a:r>
            <a:r>
              <a:rPr lang="en-US" sz="4000" b="1" dirty="0">
                <a:solidFill>
                  <a:srgbClr val="3333CC"/>
                </a:solidFill>
                <a:latin typeface="Times New Roman" pitchFamily="16" charset="0"/>
                <a:ea typeface="Microsoft YaHei" charset="-122"/>
              </a:rPr>
              <a:t>2</a:t>
            </a:r>
            <a:r>
              <a:rPr lang="en-US" sz="4000" b="1" dirty="0">
                <a:solidFill>
                  <a:srgbClr val="009900"/>
                </a:solidFill>
                <a:latin typeface="Times New Roman" pitchFamily="16" charset="0"/>
                <a:ea typeface="Microsoft YaHei" charset="-122"/>
              </a:rPr>
              <a:t>6</a:t>
            </a:r>
            <a:r>
              <a:rPr lang="en-US" sz="4000" b="1" dirty="0">
                <a:solidFill>
                  <a:srgbClr val="CC0099"/>
                </a:solidFill>
                <a:latin typeface="Times New Roman" pitchFamily="16" charset="0"/>
                <a:ea typeface="Microsoft YaHei" charset="-122"/>
              </a:rPr>
              <a:t>1</a:t>
            </a:r>
            <a:r>
              <a:rPr lang="en-US" sz="4000" b="1" dirty="0">
                <a:solidFill>
                  <a:srgbClr val="660066"/>
                </a:solidFill>
                <a:latin typeface="Times New Roman" pitchFamily="16" charset="0"/>
                <a:ea typeface="Microsoft YaHei" charset="-122"/>
              </a:rPr>
              <a:t>004438</a:t>
            </a:r>
          </a:p>
          <a:p>
            <a:pPr marL="741363" lvl="1" indent="-284163" defTabSz="449263" fontAlgn="base">
              <a:spcBef>
                <a:spcPts val="600"/>
              </a:spcBef>
              <a:spcAft>
                <a:spcPct val="0"/>
              </a:spcAft>
              <a:buClr>
                <a:srgbClr val="0000FF"/>
              </a:buClr>
              <a:buSzPct val="100000"/>
              <a:buFont typeface="Times New Roman" pitchFamily="16"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u="sng" dirty="0">
                <a:solidFill>
                  <a:srgbClr val="0000FF"/>
                </a:solidFill>
                <a:latin typeface="Times New Roman" pitchFamily="16" charset="0"/>
                <a:ea typeface="Microsoft YaHei" charset="-122"/>
              </a:rPr>
              <a:t>1</a:t>
            </a:r>
            <a:r>
              <a:rPr lang="en-US" sz="2400" b="1" u="sng" baseline="30000" dirty="0">
                <a:solidFill>
                  <a:srgbClr val="0000FF"/>
                </a:solidFill>
                <a:latin typeface="Times New Roman" pitchFamily="16" charset="0"/>
                <a:ea typeface="Microsoft YaHei" charset="-122"/>
              </a:rPr>
              <a:t>st</a:t>
            </a:r>
            <a:r>
              <a:rPr lang="en-US" sz="2400" b="1" u="sng" dirty="0">
                <a:solidFill>
                  <a:srgbClr val="0000FF"/>
                </a:solidFill>
                <a:latin typeface="Times New Roman" pitchFamily="16" charset="0"/>
                <a:ea typeface="Microsoft YaHei" charset="-122"/>
              </a:rPr>
              <a:t> Digit     Type of Traffic</a:t>
            </a:r>
          </a:p>
          <a:p>
            <a:pPr marL="1143000" lvl="2" indent="-228600" defTabSz="449263" fontAlgn="base">
              <a:spcBef>
                <a:spcPts val="500"/>
              </a:spcBef>
              <a:spcAft>
                <a:spcPct val="0"/>
              </a:spcAft>
              <a:buClr>
                <a:srgbClr val="0000FF"/>
              </a:buClr>
              <a:buSzPct val="100000"/>
              <a:buFont typeface="Times New Roman" pitchFamily="16"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dirty="0">
                <a:solidFill>
                  <a:srgbClr val="0000FF"/>
                </a:solidFill>
                <a:latin typeface="Times New Roman" pitchFamily="16" charset="0"/>
                <a:ea typeface="Microsoft YaHei" charset="-122"/>
              </a:rPr>
              <a:t>1-Govt Coal	       2-General Goods          3-Military Traffic</a:t>
            </a:r>
          </a:p>
          <a:p>
            <a:pPr lvl="2" defTabSz="449263" fontAlgn="base">
              <a:spcBef>
                <a:spcPts val="500"/>
              </a:spcBef>
              <a:spcAft>
                <a:spcPct val="0"/>
              </a:spcAft>
              <a:buClr>
                <a:srgbClr val="0000FF"/>
              </a:buClr>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dirty="0">
                <a:solidFill>
                  <a:srgbClr val="0000FF"/>
                </a:solidFill>
                <a:latin typeface="Times New Roman" pitchFamily="16" charset="0"/>
                <a:ea typeface="Microsoft YaHei" charset="-122"/>
              </a:rPr>
              <a:t>   4- Public Coal	       5-RMC</a:t>
            </a:r>
          </a:p>
          <a:p>
            <a:pPr marL="741363" lvl="1" indent="-284163" defTabSz="449263" fontAlgn="base">
              <a:spcBef>
                <a:spcPts val="600"/>
              </a:spcBef>
              <a:spcAft>
                <a:spcPct val="0"/>
              </a:spcAft>
              <a:buClr>
                <a:srgbClr val="006600"/>
              </a:buClr>
              <a:buSzPct val="100000"/>
              <a:buFont typeface="Times New Roman" pitchFamily="16"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u="sng" dirty="0">
                <a:solidFill>
                  <a:srgbClr val="006600"/>
                </a:solidFill>
                <a:latin typeface="Times New Roman" pitchFamily="16" charset="0"/>
                <a:ea typeface="Microsoft YaHei" charset="-122"/>
              </a:rPr>
              <a:t>2</a:t>
            </a:r>
            <a:r>
              <a:rPr lang="en-US" sz="2400" b="1" u="sng" baseline="30000" dirty="0">
                <a:solidFill>
                  <a:srgbClr val="006600"/>
                </a:solidFill>
                <a:latin typeface="Times New Roman" pitchFamily="16" charset="0"/>
                <a:ea typeface="Microsoft YaHei" charset="-122"/>
              </a:rPr>
              <a:t>nd</a:t>
            </a:r>
            <a:r>
              <a:rPr lang="en-US" sz="2400" b="1" u="sng" dirty="0">
                <a:solidFill>
                  <a:srgbClr val="006600"/>
                </a:solidFill>
                <a:latin typeface="Times New Roman" pitchFamily="16" charset="0"/>
                <a:ea typeface="Microsoft YaHei" charset="-122"/>
              </a:rPr>
              <a:t> Digit (Type of Payment) </a:t>
            </a:r>
          </a:p>
          <a:p>
            <a:pPr lvl="1" defTabSz="449263" fontAlgn="base">
              <a:spcBef>
                <a:spcPts val="600"/>
              </a:spcBef>
              <a:spcAft>
                <a:spcPct val="0"/>
              </a:spcAft>
              <a:buClr>
                <a:srgbClr val="006600"/>
              </a:buClr>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dirty="0">
                <a:solidFill>
                  <a:srgbClr val="006600"/>
                </a:solidFill>
                <a:latin typeface="Times New Roman" pitchFamily="16" charset="0"/>
                <a:ea typeface="Microsoft YaHei" charset="-122"/>
              </a:rPr>
              <a:t>1.Paid   2.To-pay   3.Paid-To-pay  4.E-RR (Technical Failures) 5. E-RR (Insufficient funds) 6. Paid E-RR (Normal)</a:t>
            </a:r>
          </a:p>
          <a:p>
            <a:pPr lvl="1" defTabSz="449263" fontAlgn="base">
              <a:spcBef>
                <a:spcPts val="600"/>
              </a:spcBef>
              <a:spcAft>
                <a:spcPct val="0"/>
              </a:spcAft>
              <a:buClr>
                <a:srgbClr val="006600"/>
              </a:buClr>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dirty="0">
                <a:solidFill>
                  <a:srgbClr val="006600"/>
                </a:solidFill>
                <a:latin typeface="Times New Roman" pitchFamily="16" charset="0"/>
                <a:ea typeface="Microsoft YaHei" charset="-122"/>
              </a:rPr>
              <a:t>7.Paid RR (Advance Freight) </a:t>
            </a:r>
          </a:p>
          <a:p>
            <a:pPr marL="741363" lvl="1" indent="-284163" defTabSz="449263" fontAlgn="base">
              <a:spcBef>
                <a:spcPts val="600"/>
              </a:spcBef>
              <a:spcAft>
                <a:spcPct val="0"/>
              </a:spcAft>
              <a:buClr>
                <a:srgbClr val="FF00FF"/>
              </a:buClr>
              <a:buSzPct val="100000"/>
              <a:buFont typeface="Times New Roman" pitchFamily="16"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u="sng" dirty="0">
                <a:solidFill>
                  <a:srgbClr val="FF00FF"/>
                </a:solidFill>
                <a:latin typeface="Times New Roman" pitchFamily="16" charset="0"/>
                <a:ea typeface="Microsoft YaHei" charset="-122"/>
              </a:rPr>
              <a:t>3</a:t>
            </a:r>
            <a:r>
              <a:rPr lang="en-US" sz="2400" b="1" u="sng" baseline="30000" dirty="0">
                <a:solidFill>
                  <a:srgbClr val="FF00FF"/>
                </a:solidFill>
                <a:latin typeface="Times New Roman" pitchFamily="16" charset="0"/>
                <a:ea typeface="Microsoft YaHei" charset="-122"/>
              </a:rPr>
              <a:t>rd</a:t>
            </a:r>
            <a:r>
              <a:rPr lang="en-US" sz="2400" b="1" u="sng" dirty="0">
                <a:solidFill>
                  <a:srgbClr val="FF00FF"/>
                </a:solidFill>
                <a:latin typeface="Times New Roman" pitchFamily="16" charset="0"/>
                <a:ea typeface="Microsoft YaHei" charset="-122"/>
              </a:rPr>
              <a:t> Digit (Type of Destination)     </a:t>
            </a:r>
          </a:p>
          <a:p>
            <a:pPr lvl="1" defTabSz="449263" fontAlgn="base">
              <a:spcBef>
                <a:spcPts val="600"/>
              </a:spcBef>
              <a:spcAft>
                <a:spcPct val="0"/>
              </a:spcAft>
              <a:buClr>
                <a:srgbClr val="FF00FF"/>
              </a:buClr>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dirty="0">
                <a:solidFill>
                  <a:srgbClr val="FF00FF"/>
                </a:solidFill>
                <a:latin typeface="Times New Roman" pitchFamily="16" charset="0"/>
                <a:ea typeface="Microsoft YaHei" charset="-122"/>
              </a:rPr>
              <a:t>  1.Local                2.Foreign         3.Inter Dominion</a:t>
            </a:r>
          </a:p>
          <a:p>
            <a:pPr marL="741363" lvl="1" indent="-284163" defTabSz="449263" fontAlgn="base">
              <a:spcBef>
                <a:spcPts val="600"/>
              </a:spcBef>
              <a:spcAft>
                <a:spcPct val="0"/>
              </a:spcAft>
              <a:buClr>
                <a:srgbClr val="660066"/>
              </a:buClr>
              <a:buSzPct val="100000"/>
              <a:buFont typeface="Times New Roman" pitchFamily="16"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u="sng" dirty="0">
                <a:solidFill>
                  <a:srgbClr val="660066"/>
                </a:solidFill>
                <a:latin typeface="Times New Roman" pitchFamily="16" charset="0"/>
                <a:ea typeface="Microsoft YaHei" charset="-122"/>
              </a:rPr>
              <a:t>4-9 Digits  Serial Number of RR</a:t>
            </a:r>
          </a:p>
          <a:p>
            <a:pPr marL="741363" lvl="1" indent="-282575" defTabSz="449263" fontAlgn="base">
              <a:spcBef>
                <a:spcPts val="600"/>
              </a:spcBef>
              <a:spcAft>
                <a:spcPct val="0"/>
              </a:spcAft>
              <a:buSzPct val="10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b="1" dirty="0">
                <a:solidFill>
                  <a:srgbClr val="FF00FF"/>
                </a:solidFill>
                <a:latin typeface="Times New Roman" pitchFamily="16" charset="0"/>
                <a:ea typeface="Microsoft YaHei" charset="-122"/>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5058">
                                            <p:txEl>
                                              <p:pRg st="0" end="0"/>
                                            </p:txEl>
                                          </p:spTgt>
                                        </p:tgtEl>
                                        <p:attrNameLst>
                                          <p:attrName>style.visibility</p:attrName>
                                        </p:attrNameLst>
                                      </p:cBhvr>
                                      <p:to>
                                        <p:strVal val="visible"/>
                                      </p:to>
                                    </p:set>
                                    <p:anim calcmode="lin" valueType="num">
                                      <p:cBhvr>
                                        <p:cTn id="7" dur="1000" fill="hold"/>
                                        <p:tgtEl>
                                          <p:spTgt spid="45058">
                                            <p:txEl>
                                              <p:pRg st="0" end="0"/>
                                            </p:txEl>
                                          </p:spTgt>
                                        </p:tgtEl>
                                        <p:attrNameLst>
                                          <p:attrName>ppt_x</p:attrName>
                                        </p:attrNameLst>
                                      </p:cBhvr>
                                      <p:tavLst>
                                        <p:tav tm="100000">
                                          <p:val>
                                            <p:strVal val="0-#ppt_w/2"/>
                                          </p:val>
                                        </p:tav>
                                        <p:tav>
                                          <p:val>
                                            <p:strVal val="#ppt_x"/>
                                          </p:val>
                                        </p:tav>
                                      </p:tavLst>
                                    </p:anim>
                                    <p:anim calcmode="lin" valueType="num">
                                      <p:cBhvr>
                                        <p:cTn id="8" dur="1000" fill="hold"/>
                                        <p:tgtEl>
                                          <p:spTgt spid="45058">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45058">
                                            <p:txEl>
                                              <p:pRg st="1" end="1"/>
                                            </p:txEl>
                                          </p:spTgt>
                                        </p:tgtEl>
                                        <p:attrNameLst>
                                          <p:attrName>style.visibility</p:attrName>
                                        </p:attrNameLst>
                                      </p:cBhvr>
                                      <p:to>
                                        <p:strVal val="visible"/>
                                      </p:to>
                                    </p:set>
                                    <p:anim calcmode="lin" valueType="num">
                                      <p:cBhvr>
                                        <p:cTn id="13" dur="1000" fill="hold"/>
                                        <p:tgtEl>
                                          <p:spTgt spid="45058">
                                            <p:txEl>
                                              <p:pRg st="1" end="1"/>
                                            </p:txEl>
                                          </p:spTgt>
                                        </p:tgtEl>
                                        <p:attrNameLst>
                                          <p:attrName>ppt_x</p:attrName>
                                        </p:attrNameLst>
                                      </p:cBhvr>
                                      <p:tavLst>
                                        <p:tav tm="100000">
                                          <p:val>
                                            <p:strVal val="0-#ppt_w/2"/>
                                          </p:val>
                                        </p:tav>
                                        <p:tav>
                                          <p:val>
                                            <p:strVal val="#ppt_x"/>
                                          </p:val>
                                        </p:tav>
                                      </p:tavLst>
                                    </p:anim>
                                    <p:anim calcmode="lin" valueType="num">
                                      <p:cBhvr>
                                        <p:cTn id="14" dur="1000" fill="hold"/>
                                        <p:tgtEl>
                                          <p:spTgt spid="45058">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45058">
                                            <p:txEl>
                                              <p:pRg st="2" end="2"/>
                                            </p:txEl>
                                          </p:spTgt>
                                        </p:tgtEl>
                                        <p:attrNameLst>
                                          <p:attrName>style.visibility</p:attrName>
                                        </p:attrNameLst>
                                      </p:cBhvr>
                                      <p:to>
                                        <p:strVal val="visible"/>
                                      </p:to>
                                    </p:set>
                                    <p:anim calcmode="lin" valueType="num">
                                      <p:cBhvr>
                                        <p:cTn id="19" dur="1000" fill="hold"/>
                                        <p:tgtEl>
                                          <p:spTgt spid="45058">
                                            <p:txEl>
                                              <p:pRg st="2" end="2"/>
                                            </p:txEl>
                                          </p:spTgt>
                                        </p:tgtEl>
                                        <p:attrNameLst>
                                          <p:attrName>ppt_x</p:attrName>
                                        </p:attrNameLst>
                                      </p:cBhvr>
                                      <p:tavLst>
                                        <p:tav tm="100000">
                                          <p:val>
                                            <p:strVal val="0-#ppt_w/2"/>
                                          </p:val>
                                        </p:tav>
                                        <p:tav>
                                          <p:val>
                                            <p:strVal val="#ppt_x"/>
                                          </p:val>
                                        </p:tav>
                                      </p:tavLst>
                                    </p:anim>
                                    <p:anim calcmode="lin" valueType="num">
                                      <p:cBhvr>
                                        <p:cTn id="20" dur="1000" fill="hold"/>
                                        <p:tgtEl>
                                          <p:spTgt spid="45058">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45058">
                                            <p:txEl>
                                              <p:pRg st="3" end="3"/>
                                            </p:txEl>
                                          </p:spTgt>
                                        </p:tgtEl>
                                        <p:attrNameLst>
                                          <p:attrName>style.visibility</p:attrName>
                                        </p:attrNameLst>
                                      </p:cBhvr>
                                      <p:to>
                                        <p:strVal val="visible"/>
                                      </p:to>
                                    </p:set>
                                    <p:anim calcmode="lin" valueType="num">
                                      <p:cBhvr>
                                        <p:cTn id="25" dur="1000" fill="hold"/>
                                        <p:tgtEl>
                                          <p:spTgt spid="45058">
                                            <p:txEl>
                                              <p:pRg st="3" end="3"/>
                                            </p:txEl>
                                          </p:spTgt>
                                        </p:tgtEl>
                                        <p:attrNameLst>
                                          <p:attrName>ppt_x</p:attrName>
                                        </p:attrNameLst>
                                      </p:cBhvr>
                                      <p:tavLst>
                                        <p:tav tm="100000">
                                          <p:val>
                                            <p:strVal val="0-#ppt_w/2"/>
                                          </p:val>
                                        </p:tav>
                                        <p:tav>
                                          <p:val>
                                            <p:strVal val="#ppt_x"/>
                                          </p:val>
                                        </p:tav>
                                      </p:tavLst>
                                    </p:anim>
                                    <p:anim calcmode="lin" valueType="num">
                                      <p:cBhvr>
                                        <p:cTn id="26" dur="1000" fill="hold"/>
                                        <p:tgtEl>
                                          <p:spTgt spid="45058">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45058">
                                            <p:txEl>
                                              <p:pRg st="4" end="4"/>
                                            </p:txEl>
                                          </p:spTgt>
                                        </p:tgtEl>
                                        <p:attrNameLst>
                                          <p:attrName>style.visibility</p:attrName>
                                        </p:attrNameLst>
                                      </p:cBhvr>
                                      <p:to>
                                        <p:strVal val="visible"/>
                                      </p:to>
                                    </p:set>
                                    <p:anim calcmode="lin" valueType="num">
                                      <p:cBhvr>
                                        <p:cTn id="31" dur="1000" fill="hold"/>
                                        <p:tgtEl>
                                          <p:spTgt spid="45058">
                                            <p:txEl>
                                              <p:pRg st="4" end="4"/>
                                            </p:txEl>
                                          </p:spTgt>
                                        </p:tgtEl>
                                        <p:attrNameLst>
                                          <p:attrName>ppt_x</p:attrName>
                                        </p:attrNameLst>
                                      </p:cBhvr>
                                      <p:tavLst>
                                        <p:tav tm="100000">
                                          <p:val>
                                            <p:strVal val="0-#ppt_w/2"/>
                                          </p:val>
                                        </p:tav>
                                        <p:tav>
                                          <p:val>
                                            <p:strVal val="#ppt_x"/>
                                          </p:val>
                                        </p:tav>
                                      </p:tavLst>
                                    </p:anim>
                                    <p:anim calcmode="lin" valueType="num">
                                      <p:cBhvr>
                                        <p:cTn id="32" dur="1000" fill="hold"/>
                                        <p:tgtEl>
                                          <p:spTgt spid="45058">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additive="repl">
                                        <p:cTn id="36" dur="1" fill="hold">
                                          <p:stCondLst>
                                            <p:cond delay="0"/>
                                          </p:stCondLst>
                                        </p:cTn>
                                        <p:tgtEl>
                                          <p:spTgt spid="45058">
                                            <p:txEl>
                                              <p:pRg st="5" end="5"/>
                                            </p:txEl>
                                          </p:spTgt>
                                        </p:tgtEl>
                                        <p:attrNameLst>
                                          <p:attrName>style.visibility</p:attrName>
                                        </p:attrNameLst>
                                      </p:cBhvr>
                                      <p:to>
                                        <p:strVal val="visible"/>
                                      </p:to>
                                    </p:set>
                                    <p:anim calcmode="lin" valueType="num">
                                      <p:cBhvr>
                                        <p:cTn id="37" dur="1000" fill="hold"/>
                                        <p:tgtEl>
                                          <p:spTgt spid="45058">
                                            <p:txEl>
                                              <p:pRg st="5" end="5"/>
                                            </p:txEl>
                                          </p:spTgt>
                                        </p:tgtEl>
                                        <p:attrNameLst>
                                          <p:attrName>ppt_x</p:attrName>
                                        </p:attrNameLst>
                                      </p:cBhvr>
                                      <p:tavLst>
                                        <p:tav tm="100000">
                                          <p:val>
                                            <p:strVal val="0-#ppt_w/2"/>
                                          </p:val>
                                        </p:tav>
                                        <p:tav>
                                          <p:val>
                                            <p:strVal val="#ppt_x"/>
                                          </p:val>
                                        </p:tav>
                                      </p:tavLst>
                                    </p:anim>
                                    <p:anim calcmode="lin" valueType="num">
                                      <p:cBhvr>
                                        <p:cTn id="38" dur="1000" fill="hold"/>
                                        <p:tgtEl>
                                          <p:spTgt spid="45058">
                                            <p:txEl>
                                              <p:pRg st="5" end="5"/>
                                            </p:txEl>
                                          </p:spTgt>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additive="repl">
                                        <p:cTn id="42" dur="1" fill="hold">
                                          <p:stCondLst>
                                            <p:cond delay="0"/>
                                          </p:stCondLst>
                                        </p:cTn>
                                        <p:tgtEl>
                                          <p:spTgt spid="45058">
                                            <p:txEl>
                                              <p:pRg st="6" end="6"/>
                                            </p:txEl>
                                          </p:spTgt>
                                        </p:tgtEl>
                                        <p:attrNameLst>
                                          <p:attrName>style.visibility</p:attrName>
                                        </p:attrNameLst>
                                      </p:cBhvr>
                                      <p:to>
                                        <p:strVal val="visible"/>
                                      </p:to>
                                    </p:set>
                                    <p:anim calcmode="lin" valueType="num">
                                      <p:cBhvr>
                                        <p:cTn id="43" dur="1000" fill="hold"/>
                                        <p:tgtEl>
                                          <p:spTgt spid="45058">
                                            <p:txEl>
                                              <p:pRg st="6" end="6"/>
                                            </p:txEl>
                                          </p:spTgt>
                                        </p:tgtEl>
                                        <p:attrNameLst>
                                          <p:attrName>ppt_x</p:attrName>
                                        </p:attrNameLst>
                                      </p:cBhvr>
                                      <p:tavLst>
                                        <p:tav tm="100000">
                                          <p:val>
                                            <p:strVal val="0-#ppt_w/2"/>
                                          </p:val>
                                        </p:tav>
                                        <p:tav>
                                          <p:val>
                                            <p:strVal val="#ppt_x"/>
                                          </p:val>
                                        </p:tav>
                                      </p:tavLst>
                                    </p:anim>
                                    <p:anim calcmode="lin" valueType="num">
                                      <p:cBhvr>
                                        <p:cTn id="44" dur="1000" fill="hold"/>
                                        <p:tgtEl>
                                          <p:spTgt spid="45058">
                                            <p:txEl>
                                              <p:pRg st="6" end="6"/>
                                            </p:txEl>
                                          </p:spTgt>
                                        </p:tgtEl>
                                        <p:attrNameLst>
                                          <p:attrName>ppt_y</p:attrName>
                                        </p:attrNameLst>
                                      </p:cBhvr>
                                      <p:tavLst>
                                        <p:tav tm="100000">
                                          <p:val>
                                            <p:strVal val="#ppt_y"/>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additive="repl">
                                        <p:cTn id="48" dur="1" fill="hold">
                                          <p:stCondLst>
                                            <p:cond delay="0"/>
                                          </p:stCondLst>
                                        </p:cTn>
                                        <p:tgtEl>
                                          <p:spTgt spid="45058">
                                            <p:txEl>
                                              <p:pRg st="7" end="7"/>
                                            </p:txEl>
                                          </p:spTgt>
                                        </p:tgtEl>
                                        <p:attrNameLst>
                                          <p:attrName>style.visibility</p:attrName>
                                        </p:attrNameLst>
                                      </p:cBhvr>
                                      <p:to>
                                        <p:strVal val="visible"/>
                                      </p:to>
                                    </p:set>
                                    <p:anim calcmode="lin" valueType="num">
                                      <p:cBhvr>
                                        <p:cTn id="49" dur="1000" fill="hold"/>
                                        <p:tgtEl>
                                          <p:spTgt spid="45058">
                                            <p:txEl>
                                              <p:pRg st="7" end="7"/>
                                            </p:txEl>
                                          </p:spTgt>
                                        </p:tgtEl>
                                        <p:attrNameLst>
                                          <p:attrName>ppt_x</p:attrName>
                                        </p:attrNameLst>
                                      </p:cBhvr>
                                      <p:tavLst>
                                        <p:tav tm="100000">
                                          <p:val>
                                            <p:strVal val="0-#ppt_w/2"/>
                                          </p:val>
                                        </p:tav>
                                        <p:tav>
                                          <p:val>
                                            <p:strVal val="#ppt_x"/>
                                          </p:val>
                                        </p:tav>
                                      </p:tavLst>
                                    </p:anim>
                                    <p:anim calcmode="lin" valueType="num">
                                      <p:cBhvr>
                                        <p:cTn id="50" dur="1000" fill="hold"/>
                                        <p:tgtEl>
                                          <p:spTgt spid="45058">
                                            <p:txEl>
                                              <p:pRg st="7" end="7"/>
                                            </p:txEl>
                                          </p:spTgt>
                                        </p:tgtEl>
                                        <p:attrNameLst>
                                          <p:attrName>ppt_y</p:attrName>
                                        </p:attrNameLst>
                                      </p:cBhvr>
                                      <p:tavLst>
                                        <p:tav tm="100000">
                                          <p:val>
                                            <p:strVal val="#ppt_y"/>
                                          </p:val>
                                        </p:tav>
                                        <p:tav>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additive="repl">
                                        <p:cTn id="54" dur="1" fill="hold">
                                          <p:stCondLst>
                                            <p:cond delay="0"/>
                                          </p:stCondLst>
                                        </p:cTn>
                                        <p:tgtEl>
                                          <p:spTgt spid="45058">
                                            <p:txEl>
                                              <p:pRg st="8" end="8"/>
                                            </p:txEl>
                                          </p:spTgt>
                                        </p:tgtEl>
                                        <p:attrNameLst>
                                          <p:attrName>style.visibility</p:attrName>
                                        </p:attrNameLst>
                                      </p:cBhvr>
                                      <p:to>
                                        <p:strVal val="visible"/>
                                      </p:to>
                                    </p:set>
                                    <p:anim calcmode="lin" valueType="num">
                                      <p:cBhvr>
                                        <p:cTn id="55" dur="1000" fill="hold"/>
                                        <p:tgtEl>
                                          <p:spTgt spid="45058">
                                            <p:txEl>
                                              <p:pRg st="8" end="8"/>
                                            </p:txEl>
                                          </p:spTgt>
                                        </p:tgtEl>
                                        <p:attrNameLst>
                                          <p:attrName>ppt_x</p:attrName>
                                        </p:attrNameLst>
                                      </p:cBhvr>
                                      <p:tavLst>
                                        <p:tav tm="100000">
                                          <p:val>
                                            <p:strVal val="0-#ppt_w/2"/>
                                          </p:val>
                                        </p:tav>
                                        <p:tav>
                                          <p:val>
                                            <p:strVal val="#ppt_x"/>
                                          </p:val>
                                        </p:tav>
                                      </p:tavLst>
                                    </p:anim>
                                    <p:anim calcmode="lin" valueType="num">
                                      <p:cBhvr>
                                        <p:cTn id="56" dur="1000" fill="hold"/>
                                        <p:tgtEl>
                                          <p:spTgt spid="45058">
                                            <p:txEl>
                                              <p:pRg st="8" end="8"/>
                                            </p:txEl>
                                          </p:spTgt>
                                        </p:tgtEl>
                                        <p:attrNameLst>
                                          <p:attrName>ppt_y</p:attrName>
                                        </p:attrNameLst>
                                      </p:cBhvr>
                                      <p:tavLst>
                                        <p:tav tm="100000">
                                          <p:val>
                                            <p:strVal val="#ppt_y"/>
                                          </p:val>
                                        </p:tav>
                                        <p:tav>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additive="repl">
                                        <p:cTn id="60" dur="1" fill="hold">
                                          <p:stCondLst>
                                            <p:cond delay="0"/>
                                          </p:stCondLst>
                                        </p:cTn>
                                        <p:tgtEl>
                                          <p:spTgt spid="45058">
                                            <p:txEl>
                                              <p:pRg st="9" end="9"/>
                                            </p:txEl>
                                          </p:spTgt>
                                        </p:tgtEl>
                                        <p:attrNameLst>
                                          <p:attrName>style.visibility</p:attrName>
                                        </p:attrNameLst>
                                      </p:cBhvr>
                                      <p:to>
                                        <p:strVal val="visible"/>
                                      </p:to>
                                    </p:set>
                                    <p:anim calcmode="lin" valueType="num">
                                      <p:cBhvr>
                                        <p:cTn id="61" dur="1000" fill="hold"/>
                                        <p:tgtEl>
                                          <p:spTgt spid="45058">
                                            <p:txEl>
                                              <p:pRg st="9" end="9"/>
                                            </p:txEl>
                                          </p:spTgt>
                                        </p:tgtEl>
                                        <p:attrNameLst>
                                          <p:attrName>ppt_x</p:attrName>
                                        </p:attrNameLst>
                                      </p:cBhvr>
                                      <p:tavLst>
                                        <p:tav tm="100000">
                                          <p:val>
                                            <p:strVal val="0-#ppt_w/2"/>
                                          </p:val>
                                        </p:tav>
                                        <p:tav>
                                          <p:val>
                                            <p:strVal val="#ppt_x"/>
                                          </p:val>
                                        </p:tav>
                                      </p:tavLst>
                                    </p:anim>
                                    <p:anim calcmode="lin" valueType="num">
                                      <p:cBhvr>
                                        <p:cTn id="62" dur="1000" fill="hold"/>
                                        <p:tgtEl>
                                          <p:spTgt spid="45058">
                                            <p:txEl>
                                              <p:pRg st="9" end="9"/>
                                            </p:txEl>
                                          </p:spTgt>
                                        </p:tgtEl>
                                        <p:attrNameLst>
                                          <p:attrName>ppt_y</p:attrName>
                                        </p:attrNameLst>
                                      </p:cBhvr>
                                      <p:tavLst>
                                        <p:tav tm="100000">
                                          <p:val>
                                            <p:strVal val="#ppt_y"/>
                                          </p:val>
                                        </p:tav>
                                        <p:tav>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additive="repl">
                                        <p:cTn id="66" dur="1" fill="hold">
                                          <p:stCondLst>
                                            <p:cond delay="0"/>
                                          </p:stCondLst>
                                        </p:cTn>
                                        <p:tgtEl>
                                          <p:spTgt spid="45058">
                                            <p:txEl>
                                              <p:pRg st="10" end="10"/>
                                            </p:txEl>
                                          </p:spTgt>
                                        </p:tgtEl>
                                        <p:attrNameLst>
                                          <p:attrName>style.visibility</p:attrName>
                                        </p:attrNameLst>
                                      </p:cBhvr>
                                      <p:to>
                                        <p:strVal val="visible"/>
                                      </p:to>
                                    </p:set>
                                    <p:anim calcmode="lin" valueType="num">
                                      <p:cBhvr>
                                        <p:cTn id="67" dur="1000" fill="hold"/>
                                        <p:tgtEl>
                                          <p:spTgt spid="45058">
                                            <p:txEl>
                                              <p:pRg st="10" end="10"/>
                                            </p:txEl>
                                          </p:spTgt>
                                        </p:tgtEl>
                                        <p:attrNameLst>
                                          <p:attrName>ppt_x</p:attrName>
                                        </p:attrNameLst>
                                      </p:cBhvr>
                                      <p:tavLst>
                                        <p:tav tm="100000">
                                          <p:val>
                                            <p:strVal val="0-#ppt_w/2"/>
                                          </p:val>
                                        </p:tav>
                                        <p:tav>
                                          <p:val>
                                            <p:strVal val="#ppt_x"/>
                                          </p:val>
                                        </p:tav>
                                      </p:tavLst>
                                    </p:anim>
                                    <p:anim calcmode="lin" valueType="num">
                                      <p:cBhvr>
                                        <p:cTn id="68" dur="1000" fill="hold"/>
                                        <p:tgtEl>
                                          <p:spTgt spid="45058">
                                            <p:txEl>
                                              <p:pRg st="10" end="10"/>
                                            </p:txEl>
                                          </p:spTgt>
                                        </p:tgtEl>
                                        <p:attrNameLst>
                                          <p:attrName>ppt_y</p:attrName>
                                        </p:attrNameLst>
                                      </p:cBhvr>
                                      <p:tavLst>
                                        <p:tav tm="100000">
                                          <p:val>
                                            <p:strVal val="#ppt_y"/>
                                          </p:val>
                                        </p:tav>
                                        <p:tav>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additive="repl">
                                        <p:cTn id="72" dur="1" fill="hold">
                                          <p:stCondLst>
                                            <p:cond delay="0"/>
                                          </p:stCondLst>
                                        </p:cTn>
                                        <p:tgtEl>
                                          <p:spTgt spid="45058">
                                            <p:txEl>
                                              <p:pRg st="11" end="11"/>
                                            </p:txEl>
                                          </p:spTgt>
                                        </p:tgtEl>
                                        <p:attrNameLst>
                                          <p:attrName>style.visibility</p:attrName>
                                        </p:attrNameLst>
                                      </p:cBhvr>
                                      <p:to>
                                        <p:strVal val="visible"/>
                                      </p:to>
                                    </p:set>
                                    <p:anim calcmode="lin" valueType="num">
                                      <p:cBhvr>
                                        <p:cTn id="73" dur="1000" fill="hold"/>
                                        <p:tgtEl>
                                          <p:spTgt spid="45058">
                                            <p:txEl>
                                              <p:pRg st="11" end="11"/>
                                            </p:txEl>
                                          </p:spTgt>
                                        </p:tgtEl>
                                        <p:attrNameLst>
                                          <p:attrName>ppt_x</p:attrName>
                                        </p:attrNameLst>
                                      </p:cBhvr>
                                      <p:tavLst>
                                        <p:tav tm="100000">
                                          <p:val>
                                            <p:strVal val="0-#ppt_w/2"/>
                                          </p:val>
                                        </p:tav>
                                        <p:tav>
                                          <p:val>
                                            <p:strVal val="#ppt_x"/>
                                          </p:val>
                                        </p:tav>
                                      </p:tavLst>
                                    </p:anim>
                                    <p:anim calcmode="lin" valueType="num">
                                      <p:cBhvr>
                                        <p:cTn id="74" dur="1000" fill="hold"/>
                                        <p:tgtEl>
                                          <p:spTgt spid="45058">
                                            <p:txEl>
                                              <p:pRg st="11" end="1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828800" y="381000"/>
          <a:ext cx="8610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93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20821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defTabSz="449263" fontAlgn="base">
              <a:spcBef>
                <a:spcPct val="0"/>
              </a:spcBef>
              <a:spcAft>
                <a:spcPct val="0"/>
              </a:spcAft>
              <a:buSzPct val="100000"/>
            </a:pPr>
            <a:r>
              <a:rPr lang="en-US" sz="4400" b="1">
                <a:solidFill>
                  <a:srgbClr val="FF00FF"/>
                </a:solidFill>
              </a:rPr>
              <a:t>FUNCTIONS OF RMS</a:t>
            </a:r>
          </a:p>
        </p:txBody>
      </p:sp>
      <p:sp>
        <p:nvSpPr>
          <p:cNvPr id="9218" name="Text Box 2"/>
          <p:cNvSpPr txBox="1">
            <a:spLocks noChangeArrowheads="1"/>
          </p:cNvSpPr>
          <p:nvPr/>
        </p:nvSpPr>
        <p:spPr bwMode="auto">
          <a:xfrm>
            <a:off x="1845469" y="1264207"/>
            <a:ext cx="84978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itchFamily="16" charset="0"/>
                <a:ea typeface="Microsoft YaHei" charset="-122"/>
              </a:defRPr>
            </a:lvl9pPr>
          </a:lstStyle>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Rake Formation (With a Rake ID)</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Confirm Consist</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Rake Movement/ Movement Order</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Inward Number Taking</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Operating Placement</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Wagon attachment/ detachment</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Generation of various reports</a:t>
            </a:r>
          </a:p>
          <a:p>
            <a:pPr defTabSz="449263" fontAlgn="base">
              <a:lnSpc>
                <a:spcPct val="120000"/>
              </a:lnSpc>
              <a:spcBef>
                <a:spcPts val="800"/>
              </a:spcBef>
              <a:spcAft>
                <a:spcPct val="0"/>
              </a:spcAft>
              <a:buClr>
                <a:srgbClr val="0000FF"/>
              </a:buClr>
              <a:buSzPct val="100000"/>
              <a:buFont typeface="Times New Roman" pitchFamily="16" charset="0"/>
              <a:buChar char="•"/>
            </a:pPr>
            <a:r>
              <a:rPr lang="en-US" sz="3200" b="1" dirty="0">
                <a:solidFill>
                  <a:srgbClr val="0000FF"/>
                </a:solidFill>
              </a:rPr>
              <a:t>BPC details reporting</a:t>
            </a:r>
          </a:p>
          <a:p>
            <a:pPr defTabSz="449263" fontAlgn="base">
              <a:lnSpc>
                <a:spcPct val="120000"/>
              </a:lnSpc>
              <a:spcBef>
                <a:spcPts val="800"/>
              </a:spcBef>
              <a:spcAft>
                <a:spcPct val="0"/>
              </a:spcAft>
              <a:buClr>
                <a:srgbClr val="0000FF"/>
              </a:buClr>
              <a:buSzPct val="100000"/>
            </a:pPr>
            <a:endParaRPr lang="en-US" sz="3200" b="1" dirty="0">
              <a:solidFill>
                <a:srgbClr val="0000FF"/>
              </a:solidFill>
            </a:endParaRPr>
          </a:p>
          <a:p>
            <a:pPr defTabSz="449263" fontAlgn="base">
              <a:lnSpc>
                <a:spcPct val="120000"/>
              </a:lnSpc>
              <a:spcBef>
                <a:spcPts val="800"/>
              </a:spcBef>
              <a:spcAft>
                <a:spcPct val="0"/>
              </a:spcAft>
              <a:buClr>
                <a:srgbClr val="0000FF"/>
              </a:buClr>
              <a:buSzPct val="100000"/>
            </a:pPr>
            <a:endParaRPr lang="en-US" sz="3200" b="1" dirty="0">
              <a:solidFill>
                <a:srgbClr val="0000FF"/>
              </a:solidFill>
            </a:endParaRPr>
          </a:p>
          <a:p>
            <a:pPr defTabSz="449263" fontAlgn="base">
              <a:lnSpc>
                <a:spcPct val="120000"/>
              </a:lnSpc>
              <a:spcBef>
                <a:spcPts val="800"/>
              </a:spcBef>
              <a:spcAft>
                <a:spcPct val="0"/>
              </a:spcAft>
              <a:buClr>
                <a:srgbClr val="0000FF"/>
              </a:buClr>
              <a:buSzPct val="100000"/>
            </a:pPr>
            <a:endParaRPr lang="en-US" sz="3200" b="1" dirty="0">
              <a:solidFill>
                <a:srgbClr val="0000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p:cTn id="7" dur="1000" fill="hold"/>
                                        <p:tgtEl>
                                          <p:spTgt spid="9218">
                                            <p:txEl>
                                              <p:pRg st="0" end="0"/>
                                            </p:txEl>
                                          </p:spTgt>
                                        </p:tgtEl>
                                        <p:attrNameLst>
                                          <p:attrName>ppt_x</p:attrName>
                                        </p:attrNameLst>
                                      </p:cBhvr>
                                      <p:tavLst>
                                        <p:tav tm="100000">
                                          <p:val>
                                            <p:strVal val="0-#ppt_w/2"/>
                                          </p:val>
                                        </p:tav>
                                        <p:tav>
                                          <p:val>
                                            <p:strVal val="#ppt_x"/>
                                          </p:val>
                                        </p:tav>
                                      </p:tavLst>
                                    </p:anim>
                                    <p:anim calcmode="lin" valueType="num">
                                      <p:cBhvr>
                                        <p:cTn id="8" dur="1000" fill="hold"/>
                                        <p:tgtEl>
                                          <p:spTgt spid="9218">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9218">
                                            <p:txEl>
                                              <p:pRg st="1" end="1"/>
                                            </p:txEl>
                                          </p:spTgt>
                                        </p:tgtEl>
                                        <p:attrNameLst>
                                          <p:attrName>style.visibility</p:attrName>
                                        </p:attrNameLst>
                                      </p:cBhvr>
                                      <p:to>
                                        <p:strVal val="visible"/>
                                      </p:to>
                                    </p:set>
                                    <p:anim calcmode="lin" valueType="num">
                                      <p:cBhvr>
                                        <p:cTn id="13" dur="1000" fill="hold"/>
                                        <p:tgtEl>
                                          <p:spTgt spid="9218">
                                            <p:txEl>
                                              <p:pRg st="1" end="1"/>
                                            </p:txEl>
                                          </p:spTgt>
                                        </p:tgtEl>
                                        <p:attrNameLst>
                                          <p:attrName>ppt_x</p:attrName>
                                        </p:attrNameLst>
                                      </p:cBhvr>
                                      <p:tavLst>
                                        <p:tav tm="100000">
                                          <p:val>
                                            <p:strVal val="0-#ppt_w/2"/>
                                          </p:val>
                                        </p:tav>
                                        <p:tav>
                                          <p:val>
                                            <p:strVal val="#ppt_x"/>
                                          </p:val>
                                        </p:tav>
                                      </p:tavLst>
                                    </p:anim>
                                    <p:anim calcmode="lin" valueType="num">
                                      <p:cBhvr>
                                        <p:cTn id="14" dur="1000" fill="hold"/>
                                        <p:tgtEl>
                                          <p:spTgt spid="9218">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9218">
                                            <p:txEl>
                                              <p:pRg st="2" end="2"/>
                                            </p:txEl>
                                          </p:spTgt>
                                        </p:tgtEl>
                                        <p:attrNameLst>
                                          <p:attrName>style.visibility</p:attrName>
                                        </p:attrNameLst>
                                      </p:cBhvr>
                                      <p:to>
                                        <p:strVal val="visible"/>
                                      </p:to>
                                    </p:set>
                                    <p:anim calcmode="lin" valueType="num">
                                      <p:cBhvr>
                                        <p:cTn id="19" dur="1000" fill="hold"/>
                                        <p:tgtEl>
                                          <p:spTgt spid="9218">
                                            <p:txEl>
                                              <p:pRg st="2" end="2"/>
                                            </p:txEl>
                                          </p:spTgt>
                                        </p:tgtEl>
                                        <p:attrNameLst>
                                          <p:attrName>ppt_x</p:attrName>
                                        </p:attrNameLst>
                                      </p:cBhvr>
                                      <p:tavLst>
                                        <p:tav tm="100000">
                                          <p:val>
                                            <p:strVal val="0-#ppt_w/2"/>
                                          </p:val>
                                        </p:tav>
                                        <p:tav>
                                          <p:val>
                                            <p:strVal val="#ppt_x"/>
                                          </p:val>
                                        </p:tav>
                                      </p:tavLst>
                                    </p:anim>
                                    <p:anim calcmode="lin" valueType="num">
                                      <p:cBhvr>
                                        <p:cTn id="20" dur="1000" fill="hold"/>
                                        <p:tgtEl>
                                          <p:spTgt spid="9218">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9218">
                                            <p:txEl>
                                              <p:pRg st="3" end="3"/>
                                            </p:txEl>
                                          </p:spTgt>
                                        </p:tgtEl>
                                        <p:attrNameLst>
                                          <p:attrName>style.visibility</p:attrName>
                                        </p:attrNameLst>
                                      </p:cBhvr>
                                      <p:to>
                                        <p:strVal val="visible"/>
                                      </p:to>
                                    </p:set>
                                    <p:anim calcmode="lin" valueType="num">
                                      <p:cBhvr>
                                        <p:cTn id="25" dur="1000" fill="hold"/>
                                        <p:tgtEl>
                                          <p:spTgt spid="9218">
                                            <p:txEl>
                                              <p:pRg st="3" end="3"/>
                                            </p:txEl>
                                          </p:spTgt>
                                        </p:tgtEl>
                                        <p:attrNameLst>
                                          <p:attrName>ppt_x</p:attrName>
                                        </p:attrNameLst>
                                      </p:cBhvr>
                                      <p:tavLst>
                                        <p:tav tm="100000">
                                          <p:val>
                                            <p:strVal val="0-#ppt_w/2"/>
                                          </p:val>
                                        </p:tav>
                                        <p:tav>
                                          <p:val>
                                            <p:strVal val="#ppt_x"/>
                                          </p:val>
                                        </p:tav>
                                      </p:tavLst>
                                    </p:anim>
                                    <p:anim calcmode="lin" valueType="num">
                                      <p:cBhvr>
                                        <p:cTn id="26" dur="1000" fill="hold"/>
                                        <p:tgtEl>
                                          <p:spTgt spid="9218">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9218">
                                            <p:txEl>
                                              <p:pRg st="4" end="4"/>
                                            </p:txEl>
                                          </p:spTgt>
                                        </p:tgtEl>
                                        <p:attrNameLst>
                                          <p:attrName>style.visibility</p:attrName>
                                        </p:attrNameLst>
                                      </p:cBhvr>
                                      <p:to>
                                        <p:strVal val="visible"/>
                                      </p:to>
                                    </p:set>
                                    <p:anim calcmode="lin" valueType="num">
                                      <p:cBhvr>
                                        <p:cTn id="31" dur="1000" fill="hold"/>
                                        <p:tgtEl>
                                          <p:spTgt spid="9218">
                                            <p:txEl>
                                              <p:pRg st="4" end="4"/>
                                            </p:txEl>
                                          </p:spTgt>
                                        </p:tgtEl>
                                        <p:attrNameLst>
                                          <p:attrName>ppt_x</p:attrName>
                                        </p:attrNameLst>
                                      </p:cBhvr>
                                      <p:tavLst>
                                        <p:tav tm="100000">
                                          <p:val>
                                            <p:strVal val="0-#ppt_w/2"/>
                                          </p:val>
                                        </p:tav>
                                        <p:tav>
                                          <p:val>
                                            <p:strVal val="#ppt_x"/>
                                          </p:val>
                                        </p:tav>
                                      </p:tavLst>
                                    </p:anim>
                                    <p:anim calcmode="lin" valueType="num">
                                      <p:cBhvr>
                                        <p:cTn id="32" dur="1000" fill="hold"/>
                                        <p:tgtEl>
                                          <p:spTgt spid="9218">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additive="repl">
                                        <p:cTn id="36" dur="1" fill="hold">
                                          <p:stCondLst>
                                            <p:cond delay="0"/>
                                          </p:stCondLst>
                                        </p:cTn>
                                        <p:tgtEl>
                                          <p:spTgt spid="9218">
                                            <p:txEl>
                                              <p:pRg st="5" end="5"/>
                                            </p:txEl>
                                          </p:spTgt>
                                        </p:tgtEl>
                                        <p:attrNameLst>
                                          <p:attrName>style.visibility</p:attrName>
                                        </p:attrNameLst>
                                      </p:cBhvr>
                                      <p:to>
                                        <p:strVal val="visible"/>
                                      </p:to>
                                    </p:set>
                                    <p:anim calcmode="lin" valueType="num">
                                      <p:cBhvr>
                                        <p:cTn id="37" dur="1000" fill="hold"/>
                                        <p:tgtEl>
                                          <p:spTgt spid="9218">
                                            <p:txEl>
                                              <p:pRg st="5" end="5"/>
                                            </p:txEl>
                                          </p:spTgt>
                                        </p:tgtEl>
                                        <p:attrNameLst>
                                          <p:attrName>ppt_x</p:attrName>
                                        </p:attrNameLst>
                                      </p:cBhvr>
                                      <p:tavLst>
                                        <p:tav tm="100000">
                                          <p:val>
                                            <p:strVal val="0-#ppt_w/2"/>
                                          </p:val>
                                        </p:tav>
                                        <p:tav>
                                          <p:val>
                                            <p:strVal val="#ppt_x"/>
                                          </p:val>
                                        </p:tav>
                                      </p:tavLst>
                                    </p:anim>
                                    <p:anim calcmode="lin" valueType="num">
                                      <p:cBhvr>
                                        <p:cTn id="38" dur="1000" fill="hold"/>
                                        <p:tgtEl>
                                          <p:spTgt spid="9218">
                                            <p:txEl>
                                              <p:pRg st="5" end="5"/>
                                            </p:txEl>
                                          </p:spTgt>
                                        </p:tgtEl>
                                        <p:attrNameLst>
                                          <p:attrName>ppt_y</p:attrName>
                                        </p:attrNameLst>
                                      </p:cBhvr>
                                      <p:tavLst>
                                        <p:tav tm="100000">
                                          <p:val>
                                            <p:strVal val="#ppt_y"/>
                                          </p:val>
                                        </p:tav>
                                        <p:tav>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additive="repl">
                                        <p:cTn id="42" dur="1" fill="hold">
                                          <p:stCondLst>
                                            <p:cond delay="0"/>
                                          </p:stCondLst>
                                        </p:cTn>
                                        <p:tgtEl>
                                          <p:spTgt spid="9218">
                                            <p:txEl>
                                              <p:pRg st="6" end="6"/>
                                            </p:txEl>
                                          </p:spTgt>
                                        </p:tgtEl>
                                        <p:attrNameLst>
                                          <p:attrName>style.visibility</p:attrName>
                                        </p:attrNameLst>
                                      </p:cBhvr>
                                      <p:to>
                                        <p:strVal val="visible"/>
                                      </p:to>
                                    </p:set>
                                    <p:anim calcmode="lin" valueType="num">
                                      <p:cBhvr>
                                        <p:cTn id="43" dur="1000" fill="hold"/>
                                        <p:tgtEl>
                                          <p:spTgt spid="9218">
                                            <p:txEl>
                                              <p:pRg st="6" end="6"/>
                                            </p:txEl>
                                          </p:spTgt>
                                        </p:tgtEl>
                                        <p:attrNameLst>
                                          <p:attrName>ppt_x</p:attrName>
                                        </p:attrNameLst>
                                      </p:cBhvr>
                                      <p:tavLst>
                                        <p:tav tm="100000">
                                          <p:val>
                                            <p:strVal val="0-#ppt_w/2"/>
                                          </p:val>
                                        </p:tav>
                                        <p:tav>
                                          <p:val>
                                            <p:strVal val="#ppt_x"/>
                                          </p:val>
                                        </p:tav>
                                      </p:tavLst>
                                    </p:anim>
                                    <p:anim calcmode="lin" valueType="num">
                                      <p:cBhvr>
                                        <p:cTn id="44" dur="1000" fill="hold"/>
                                        <p:tgtEl>
                                          <p:spTgt spid="9218">
                                            <p:txEl>
                                              <p:pRg st="6" end="6"/>
                                            </p:txEl>
                                          </p:spTgt>
                                        </p:tgtEl>
                                        <p:attrNameLst>
                                          <p:attrName>ppt_y</p:attrName>
                                        </p:attrNameLst>
                                      </p:cBhvr>
                                      <p:tavLst>
                                        <p:tav tm="100000">
                                          <p:val>
                                            <p:strVal val="#ppt_y"/>
                                          </p:val>
                                        </p:tav>
                                        <p:tav>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additive="repl">
                                        <p:cTn id="48" dur="1" fill="hold">
                                          <p:stCondLst>
                                            <p:cond delay="0"/>
                                          </p:stCondLst>
                                        </p:cTn>
                                        <p:tgtEl>
                                          <p:spTgt spid="9218">
                                            <p:txEl>
                                              <p:pRg st="7" end="7"/>
                                            </p:txEl>
                                          </p:spTgt>
                                        </p:tgtEl>
                                        <p:attrNameLst>
                                          <p:attrName>style.visibility</p:attrName>
                                        </p:attrNameLst>
                                      </p:cBhvr>
                                      <p:to>
                                        <p:strVal val="visible"/>
                                      </p:to>
                                    </p:set>
                                    <p:anim calcmode="lin" valueType="num">
                                      <p:cBhvr>
                                        <p:cTn id="49" dur="1000" fill="hold"/>
                                        <p:tgtEl>
                                          <p:spTgt spid="9218">
                                            <p:txEl>
                                              <p:pRg st="7" end="7"/>
                                            </p:txEl>
                                          </p:spTgt>
                                        </p:tgtEl>
                                        <p:attrNameLst>
                                          <p:attrName>ppt_x</p:attrName>
                                        </p:attrNameLst>
                                      </p:cBhvr>
                                      <p:tavLst>
                                        <p:tav tm="100000">
                                          <p:val>
                                            <p:strVal val="0-#ppt_w/2"/>
                                          </p:val>
                                        </p:tav>
                                        <p:tav>
                                          <p:val>
                                            <p:strVal val="#ppt_x"/>
                                          </p:val>
                                        </p:tav>
                                      </p:tavLst>
                                    </p:anim>
                                    <p:anim calcmode="lin" valueType="num">
                                      <p:cBhvr>
                                        <p:cTn id="50" dur="1000" fill="hold"/>
                                        <p:tgtEl>
                                          <p:spTgt spid="9218">
                                            <p:txEl>
                                              <p:pRg st="7" end="7"/>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0" y="609600"/>
            <a:ext cx="7239000" cy="5509200"/>
          </a:xfrm>
          <a:prstGeom prst="rect">
            <a:avLst/>
          </a:prstGeom>
        </p:spPr>
        <p:txBody>
          <a:bodyPr wrap="square">
            <a:spAutoFit/>
          </a:bodyPr>
          <a:lstStyle/>
          <a:p>
            <a:pPr defTabSz="449263" eaLnBrk="0" fontAlgn="base" hangingPunct="0">
              <a:spcBef>
                <a:spcPct val="0"/>
              </a:spcBef>
              <a:spcAft>
                <a:spcPct val="0"/>
              </a:spcAft>
              <a:buClr>
                <a:srgbClr val="000000"/>
              </a:buClr>
              <a:buSzPct val="100000"/>
            </a:pPr>
            <a:endParaRPr lang="en-IN" sz="2400" dirty="0">
              <a:solidFill>
                <a:srgbClr val="FFFFFF"/>
              </a:solidFill>
              <a:latin typeface="Times New Roman" pitchFamily="16" charset="0"/>
              <a:ea typeface="Microsoft YaHei" charset="-122"/>
            </a:endParaRPr>
          </a:p>
          <a:p>
            <a:pPr defTabSz="449263" eaLnBrk="0" fontAlgn="base" hangingPunct="0">
              <a:spcBef>
                <a:spcPct val="0"/>
              </a:spcBef>
              <a:spcAft>
                <a:spcPct val="0"/>
              </a:spcAft>
              <a:buClr>
                <a:srgbClr val="000000"/>
              </a:buClr>
              <a:buSzPct val="100000"/>
            </a:pPr>
            <a:r>
              <a:rPr lang="en-IN" sz="4000" b="1" dirty="0">
                <a:solidFill>
                  <a:srgbClr val="CC00FF"/>
                </a:solidFill>
                <a:latin typeface="Times New Roman" pitchFamily="16" charset="0"/>
                <a:ea typeface="Microsoft YaHei" charset="-122"/>
              </a:rPr>
              <a:t>FUNCTIONS OF RMS</a:t>
            </a:r>
            <a:r>
              <a:rPr lang="en-IN" sz="2400" b="1" dirty="0">
                <a:solidFill>
                  <a:srgbClr val="FFFFFF"/>
                </a:solidFill>
                <a:latin typeface="Times New Roman" pitchFamily="16" charset="0"/>
                <a:ea typeface="Microsoft YaHei" charset="-122"/>
              </a:rPr>
              <a:t> </a:t>
            </a:r>
            <a:endParaRPr lang="en-IN" sz="2400" dirty="0">
              <a:solidFill>
                <a:srgbClr val="FFFFFF"/>
              </a:solidFill>
              <a:latin typeface="Times New Roman" pitchFamily="16" charset="0"/>
              <a:ea typeface="Microsoft YaHei" charset="-122"/>
            </a:endParaRP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•Crew Reporting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•Attach a Loco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•Ordering of Train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•Departure</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•Reporting of Train at Compulsory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  reporting stations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•Terminating Loads at Destination </a:t>
            </a:r>
          </a:p>
          <a:p>
            <a:pPr defTabSz="449263" eaLnBrk="0" fontAlgn="base" hangingPunct="0">
              <a:spcBef>
                <a:spcPct val="0"/>
              </a:spcBef>
              <a:spcAft>
                <a:spcPct val="0"/>
              </a:spcAft>
              <a:buClr>
                <a:srgbClr val="000000"/>
              </a:buClr>
              <a:buSzPct val="100000"/>
            </a:pPr>
            <a:r>
              <a:rPr lang="en-IN" sz="3200" b="1" dirty="0">
                <a:solidFill>
                  <a:srgbClr val="3333CC"/>
                </a:solidFill>
                <a:latin typeface="Times New Roman" pitchFamily="16" charset="0"/>
                <a:ea typeface="Microsoft YaHei" charset="-122"/>
              </a:rPr>
              <a:t>•Interchange Forecast Reporting </a:t>
            </a:r>
          </a:p>
          <a:p>
            <a:pPr defTabSz="449263" eaLnBrk="0" fontAlgn="base" hangingPunct="0">
              <a:spcBef>
                <a:spcPct val="0"/>
              </a:spcBef>
              <a:spcAft>
                <a:spcPct val="0"/>
              </a:spcAft>
              <a:buClr>
                <a:srgbClr val="000000"/>
              </a:buClr>
              <a:buSzPct val="100000"/>
            </a:pPr>
            <a:endParaRPr lang="en-IN" sz="3200" b="1" dirty="0">
              <a:solidFill>
                <a:srgbClr val="3333CC"/>
              </a:solidFill>
              <a:latin typeface="Times New Roman" pitchFamily="16" charset="0"/>
              <a:ea typeface="Microsoft YaHei" charset="-122"/>
            </a:endParaRPr>
          </a:p>
        </p:txBody>
      </p:sp>
    </p:spTree>
    <p:extLst>
      <p:ext uri="{BB962C8B-B14F-4D97-AF65-F5344CB8AC3E}">
        <p14:creationId xmlns:p14="http://schemas.microsoft.com/office/powerpoint/2010/main" val="3749946398"/>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2076</Words>
  <Application>Microsoft Office PowerPoint</Application>
  <PresentationFormat>Widescreen</PresentationFormat>
  <Paragraphs>345</Paragraphs>
  <Slides>41</Slides>
  <Notes>13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Calibri Light</vt:lpstr>
      <vt:lpstr>Times New Roman</vt:lpstr>
      <vt:lpstr>Wingdings</vt:lpstr>
      <vt:lpstr>1_Office Theme</vt:lpstr>
      <vt:lpstr>2_Office Theme</vt:lpstr>
      <vt:lpstr>Bitmap Image</vt:lpstr>
      <vt:lpstr>PowerPoint Presentation</vt:lpstr>
      <vt:lpstr>PowerPoint Presentation</vt:lpstr>
      <vt:lpstr>PowerPoint Presentation</vt:lpstr>
      <vt:lpstr>PowerPoint Presentation</vt:lpstr>
      <vt:lpstr>How the Freight Calculation is done in FOIS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PMS Features</vt:lpstr>
      <vt:lpstr>PowerPoint Presentation</vt:lpstr>
      <vt:lpstr>Modules </vt:lpstr>
      <vt:lpstr>PowerPoint Presentation</vt:lpstr>
      <vt:lpstr>PowerPoint Presentation</vt:lpstr>
      <vt:lpstr>Barcode Scanner</vt:lpstr>
      <vt:lpstr>PowerPoint Presentation</vt:lpstr>
      <vt:lpstr>PowerPoint Presentation</vt:lpstr>
      <vt:lpstr>PowerPoint Presentation</vt:lpstr>
      <vt:lpstr>PowerPoint Presentation</vt:lpstr>
      <vt:lpstr>MODULES</vt:lpstr>
      <vt:lpstr>MODULES</vt:lpstr>
      <vt:lpstr>MODULES</vt:lpstr>
      <vt:lpstr>Benefits</vt:lpstr>
      <vt:lpstr>Why TAMS</vt:lpstr>
      <vt:lpstr>Objective of TAMS</vt:lpstr>
      <vt:lpstr>Conceptual Endeavour of TAMS</vt:lpstr>
      <vt:lpstr>TAMS Development &amp; implementation</vt:lpstr>
      <vt:lpstr>PowerPoint Presentation</vt:lpstr>
      <vt:lpstr>Traffic Book part ‘B’</vt:lpstr>
      <vt:lpstr>Error Sheet Module</vt:lpstr>
      <vt:lpstr>Errorsheet Module in FOIS</vt:lpstr>
      <vt:lpstr>AOB Module</vt:lpstr>
      <vt:lpstr>TIA module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Venkateshwarlu Konga</dc:creator>
  <cp:lastModifiedBy>Venkateshwarlu Konga</cp:lastModifiedBy>
  <cp:revision>5</cp:revision>
  <dcterms:created xsi:type="dcterms:W3CDTF">2022-07-03T04:43:12Z</dcterms:created>
  <dcterms:modified xsi:type="dcterms:W3CDTF">2022-07-04T17:04:16Z</dcterms:modified>
</cp:coreProperties>
</file>