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the audience of Senior Accounts Officers and Course Directors. This deck summarises the one-week AI immersion module built for IRAS probationers, designed to connect artificial intelligence directly to the modernisation of Railway Accounts functions. Emphasise that the program is beginner-friendly, hands-on, and grounded entirely in real railway accounting use cases — not generic AI theory.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Prompt engineering is the entry-level, highest-leverage AI skill probationers learn first — it works with any AI tool. Walk through the audit-reply example live if time allows. Stress that a well-structured prompt is what separates a vague, unusable AI response from a precise, reusable one in day-to-day accounts 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most important security distinction probationers must internalise: cloud AI tools can leak sensitive data outside departmental control, while on-premise models like Llama running on CRIS infrastructure keep pension, tender, and vendor data entirely in-house. The rule of thumb taught is simple — if the data is sensitive, it stays local.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Draw a sharp line between a chatbot, which answers one question at a time, and an agent, which can independently execute a multi-step workflow. In Railway Accounts, this shift moves reconciliation and bill-checking from manual, step-by-step tasks to supervised automated pipelines — with the officer reviewing outcomes rather than performing every step.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four pillars are the non-negotiables taught throughout the week: bias, accountability, hallucination risk, and data privacy. The core message for future IRAS officers is that AI assists judgement, it never replaces it — financial sanction and vetting decisions remain firmly human-in-the-loop, with AI output treated as a draft to verify, not a final answer.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reinforcing that this week is the starting point, not the destination. The takeaways — structured prompting, secure local processing, agent-assisted workflows, and ethical guardrails — are the foundation for AI being progressively integrated into IPAS and CRIS. Encourage probationers to see themselves as early adopters shaping how AI is responsibly used across Indian Railway Accounts.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1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31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645920"/>
            <a:ext cx="4754880" cy="4754880"/>
          </a:xfrm>
          <a:prstGeom prst="ellipse">
            <a:avLst/>
          </a:prstGeom>
          <a:solidFill>
            <a:srgbClr val="0D2340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937760"/>
            <a:ext cx="2743200" cy="2743200"/>
          </a:xfrm>
          <a:prstGeom prst="ellipse">
            <a:avLst/>
          </a:prstGeom>
          <a:solidFill>
            <a:srgbClr val="0D2340"/>
          </a:solidFill>
          <a:ln/>
        </p:spPr>
      </p:sp>
      <p:sp>
        <p:nvSpPr>
          <p:cNvPr id="4" name="Shape 2"/>
          <p:cNvSpPr/>
          <p:nvPr/>
        </p:nvSpPr>
        <p:spPr>
          <a:xfrm>
            <a:off x="10104120" y="502920"/>
            <a:ext cx="1143000" cy="114300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5" name="Image 0" descr="/home/claude/deck/icon_train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0" y="68580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965960"/>
            <a:ext cx="93268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FOR MODERN RAILWAY ACCOUNTS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658368" y="3063240"/>
            <a:ext cx="9326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i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Governance and Innovation Across Indian Railway Accounts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3886200"/>
            <a:ext cx="7863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spc="3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ONE-WEEK AI IMMERSION PROGRAM FOR IRAS PROBATIONERS, PREPARING FUTURE OFFICERS TO APPLY PROMPT ENGINEERING, SECURE LOCAL AI TOOLS, AND RESPONSIBLE AUTOMATION TO CORE RAILWAY ACCOUNTS FUNCTIONS.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57200" y="5074920"/>
            <a:ext cx="3575304" cy="1234440"/>
          </a:xfrm>
          <a:prstGeom prst="roundRect">
            <a:avLst>
              <a:gd name="adj" fmla="val 5926"/>
            </a:avLst>
          </a:prstGeom>
          <a:solidFill>
            <a:srgbClr val="0D2340"/>
          </a:solidFill>
          <a:ln w="9525">
            <a:solidFill>
              <a:srgbClr val="3D6D9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8368" y="5367528"/>
            <a:ext cx="640080" cy="64008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11" name="Image 1" descr="/home/claude/deck/icon_clipboard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81" y="5469941"/>
            <a:ext cx="435254" cy="43525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17320" y="5239512"/>
            <a:ext cx="2478024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5-Day AI Immersion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1417320" y="5678424"/>
            <a:ext cx="247802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Structured, hands-on training module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4306824" y="5074920"/>
            <a:ext cx="3575304" cy="1234440"/>
          </a:xfrm>
          <a:prstGeom prst="roundRect">
            <a:avLst>
              <a:gd name="adj" fmla="val 5926"/>
            </a:avLst>
          </a:prstGeom>
          <a:solidFill>
            <a:srgbClr val="0D2340"/>
          </a:solidFill>
          <a:ln w="9525">
            <a:solidFill>
              <a:srgbClr val="3D6D9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4507992" y="5367528"/>
            <a:ext cx="640080" cy="64008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16" name="Image 2" descr="/home/claude/deck/icon_train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405" y="5469941"/>
            <a:ext cx="435254" cy="43525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266944" y="5239512"/>
            <a:ext cx="2478024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IRAS Probationers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5266944" y="5678424"/>
            <a:ext cx="247802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Course participants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8156448" y="5074920"/>
            <a:ext cx="3575304" cy="1234440"/>
          </a:xfrm>
          <a:prstGeom prst="roundRect">
            <a:avLst>
              <a:gd name="adj" fmla="val 5926"/>
            </a:avLst>
          </a:prstGeom>
          <a:solidFill>
            <a:srgbClr val="0D2340"/>
          </a:solidFill>
          <a:ln w="9525">
            <a:solidFill>
              <a:srgbClr val="3D6D9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8357616" y="5367528"/>
            <a:ext cx="640080" cy="64008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21" name="Image 3" descr="/home/claude/deck/icon_usershield_nav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0029" y="5469941"/>
            <a:ext cx="435254" cy="43525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116568" y="5239512"/>
            <a:ext cx="2478024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Briefed to SAOs &amp; Directors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9116568" y="5678424"/>
            <a:ext cx="247802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Accounts Officers &amp; Course Directors</a:t>
            </a:r>
            <a:endParaRPr lang="en-US" sz="1050" dirty="0"/>
          </a:p>
        </p:txBody>
      </p:sp>
      <p:sp>
        <p:nvSpPr>
          <p:cNvPr id="24" name="Text 18"/>
          <p:cNvSpPr/>
          <p:nvPr/>
        </p:nvSpPr>
        <p:spPr>
          <a:xfrm>
            <a:off x="64008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3D6D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Indian Railway Accounts Service  |  Training Directorate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777240" cy="777240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3" name="Image 0" descr="/home/claude/deck/icon_keyboard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558" y="581558"/>
            <a:ext cx="528523" cy="5285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17320" y="475488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31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Prompt Engineering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457200" y="160020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CONCEPT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457200" y="1965960"/>
            <a:ext cx="52120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engineering is the practice of structuring your input — context, instructions, and desired format — so an AI model produces precise, dependable output.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57200" y="3200400"/>
            <a:ext cx="512064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■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Clear, structured instructions reduce ambiguity and rework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■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Well-formed prompts produce consistent, audit-ready output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■"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skill applies across every AI tool an officer will use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457200" y="5623560"/>
            <a:ext cx="5120640" cy="777240"/>
          </a:xfrm>
          <a:prstGeom prst="roundRect">
            <a:avLst>
              <a:gd name="adj" fmla="val 9412"/>
            </a:avLst>
          </a:prstGeom>
          <a:solidFill>
            <a:srgbClr val="E9EEF5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5623560"/>
            <a:ext cx="4754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331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Structured input  →  Precise output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035040" y="1600200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 APPLICATIONS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035040" y="2103120"/>
            <a:ext cx="566928" cy="566928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12" name="Image 1" descr="/home/claude/deck/icon_invoice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5748" y="2193828"/>
            <a:ext cx="385511" cy="38551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812280" y="2057400"/>
            <a:ext cx="4892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Drafting Audit Replies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812280" y="2432304"/>
            <a:ext cx="4892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structured, precedent-based draft responses to audit paras and objections.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6035040" y="3474720"/>
            <a:ext cx="566928" cy="566928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16" name="Image 2" descr="/home/claude/deck/icon_clipboard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748" y="3565428"/>
            <a:ext cx="385511" cy="38551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812280" y="3429000"/>
            <a:ext cx="4892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Summarising Board Circulars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6812280" y="3803904"/>
            <a:ext cx="4892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Condense lengthy Railway Board circulars into actionable, decision-ready briefs.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035040" y="4846320"/>
            <a:ext cx="566928" cy="566928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20" name="Image 3" descr="/home/claude/deck/icon_searchdollar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748" y="4937028"/>
            <a:ext cx="385511" cy="385511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812280" y="4800600"/>
            <a:ext cx="4892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Querying Legacy Accounting Rules</a:t>
            </a:r>
            <a:endParaRPr lang="en-US" sz="1500" dirty="0"/>
          </a:p>
        </p:txBody>
      </p:sp>
      <p:sp>
        <p:nvSpPr>
          <p:cNvPr id="22" name="Text 16"/>
          <p:cNvSpPr/>
          <p:nvPr/>
        </p:nvSpPr>
        <p:spPr>
          <a:xfrm>
            <a:off x="6812280" y="5175504"/>
            <a:ext cx="4892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Retrieve and interpret relevant provisions from Finance Codes and manuals instantly.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777240" cy="777240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3" name="Image 0" descr="/home/claude/deck/icon_lock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558" y="581558"/>
            <a:ext cx="528523" cy="5285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17320" y="475488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31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LLMs &amp; Data Security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457200" y="1554480"/>
            <a:ext cx="5500116" cy="2697480"/>
          </a:xfrm>
          <a:prstGeom prst="roundRect">
            <a:avLst>
              <a:gd name="adj" fmla="val 2712"/>
            </a:avLst>
          </a:prstGeom>
          <a:solidFill>
            <a:srgbClr val="13315C"/>
          </a:solidFill>
          <a:ln/>
        </p:spPr>
      </p:sp>
      <p:sp>
        <p:nvSpPr>
          <p:cNvPr id="6" name="Shape 3"/>
          <p:cNvSpPr/>
          <p:nvPr/>
        </p:nvSpPr>
        <p:spPr>
          <a:xfrm>
            <a:off x="731520" y="1828800"/>
            <a:ext cx="640080" cy="64008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7" name="Image 1" descr="/home/claude/deck/icon_server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33" y="1931213"/>
            <a:ext cx="435254" cy="43525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54480" y="182880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On-Premise (e.g., Llama)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731520" y="2697480"/>
            <a:ext cx="4937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✓"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stays entirely within CRIS infrastructure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✓"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external transmission of sensitive files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✓"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control over model access and audit logs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6231636" y="1554480"/>
            <a:ext cx="5500116" cy="2697480"/>
          </a:xfrm>
          <a:prstGeom prst="roundRect">
            <a:avLst>
              <a:gd name="adj" fmla="val 2712"/>
            </a:avLst>
          </a:prstGeom>
          <a:solidFill>
            <a:srgbClr val="E9EEF5"/>
          </a:solidFill>
          <a:ln w="9525">
            <a:solidFill>
              <a:srgbClr val="3D6D9E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6505956" y="1828800"/>
            <a:ext cx="640080" cy="640080"/>
          </a:xfrm>
          <a:prstGeom prst="ellipse">
            <a:avLst/>
          </a:prstGeom>
          <a:solidFill>
            <a:srgbClr val="3D6D9E"/>
          </a:solidFill>
          <a:ln/>
        </p:spPr>
      </p:sp>
      <p:pic>
        <p:nvPicPr>
          <p:cNvPr id="12" name="Image 2" descr="/home/claude/deck/icon_cloud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369" y="1931213"/>
            <a:ext cx="435254" cy="43525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328916" y="1828800"/>
            <a:ext cx="4114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Cloud Models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6505956" y="2697480"/>
            <a:ext cx="49377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✗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 routed through external, third-party servers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✗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and access governed by vendor policy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✗"/>
            </a:pPr>
            <a:r>
              <a:rPr lang="en-US" sz="13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suited to non-sensitive, public information</a:t>
            </a:r>
            <a:endParaRPr lang="en-US" sz="1350" dirty="0"/>
          </a:p>
        </p:txBody>
      </p:sp>
      <p:sp>
        <p:nvSpPr>
          <p:cNvPr id="15" name="Shape 10"/>
          <p:cNvSpPr/>
          <p:nvPr/>
        </p:nvSpPr>
        <p:spPr>
          <a:xfrm>
            <a:off x="457200" y="4526280"/>
            <a:ext cx="11274552" cy="1417320"/>
          </a:xfrm>
          <a:prstGeom prst="roundRect">
            <a:avLst>
              <a:gd name="adj" fmla="val 5161"/>
            </a:avLst>
          </a:prstGeom>
          <a:solidFill>
            <a:srgbClr val="FBEEDD"/>
          </a:solidFill>
          <a:ln/>
        </p:spPr>
      </p:sp>
      <p:sp>
        <p:nvSpPr>
          <p:cNvPr id="16" name="Shape 11"/>
          <p:cNvSpPr/>
          <p:nvPr/>
        </p:nvSpPr>
        <p:spPr>
          <a:xfrm>
            <a:off x="731520" y="4873752"/>
            <a:ext cx="731520" cy="73152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17" name="Image 3" descr="/home/claude/deck/icon_lock_nav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63" y="4990795"/>
            <a:ext cx="497434" cy="49743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737360" y="4690872"/>
            <a:ext cx="96926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 Use:  </a:t>
            </a:r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internal data — pension files, tender contracts, vendor bills — is processed entirely on private CRIS servers using on-premise LLMs, with zero external data leakage.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777240" cy="777240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3" name="Image 0" descr="/home/claude/deck/icon_cogs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558" y="581558"/>
            <a:ext cx="528523" cy="5285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17320" y="475488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31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Agents &amp; Workflow Automation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457200" y="1554480"/>
            <a:ext cx="5500116" cy="1737360"/>
          </a:xfrm>
          <a:prstGeom prst="roundRect">
            <a:avLst>
              <a:gd name="adj" fmla="val 4211"/>
            </a:avLst>
          </a:prstGeom>
          <a:solidFill>
            <a:srgbClr val="E9EEF5"/>
          </a:solidFill>
          <a:ln w="9525">
            <a:solidFill>
              <a:srgbClr val="3D6D9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31520" y="1828800"/>
            <a:ext cx="594360" cy="594360"/>
          </a:xfrm>
          <a:prstGeom prst="ellipse">
            <a:avLst/>
          </a:prstGeom>
          <a:solidFill>
            <a:srgbClr val="3D6D9E"/>
          </a:solidFill>
          <a:ln/>
        </p:spPr>
      </p:sp>
      <p:pic>
        <p:nvPicPr>
          <p:cNvPr id="7" name="Image 1" descr="/home/claude/deck/icon_keyboard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18" y="1923898"/>
            <a:ext cx="404165" cy="40416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08760" y="1810512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Chatbots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731520" y="246888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Single-turn assistance — responds to one prompt at a time, with no memory of the broader task.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231636" y="1554480"/>
            <a:ext cx="5500116" cy="1737360"/>
          </a:xfrm>
          <a:prstGeom prst="roundRect">
            <a:avLst>
              <a:gd name="adj" fmla="val 4211"/>
            </a:avLst>
          </a:prstGeom>
          <a:solidFill>
            <a:srgbClr val="13315C"/>
          </a:solidFill>
          <a:ln/>
        </p:spPr>
      </p:sp>
      <p:sp>
        <p:nvSpPr>
          <p:cNvPr id="11" name="Shape 7"/>
          <p:cNvSpPr/>
          <p:nvPr/>
        </p:nvSpPr>
        <p:spPr>
          <a:xfrm>
            <a:off x="6505956" y="1828800"/>
            <a:ext cx="594360" cy="59436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12" name="Image 2" descr="/home/claude/deck/icon_robot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054" y="1923898"/>
            <a:ext cx="404165" cy="40416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83196" y="1810512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AI Agents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6505956" y="246888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Multi-step execution — plans, uses tools, and carries a task through to completion with minimal supervision.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457200" y="36118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 WORKFLOW AUTOMATION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457200" y="4069080"/>
            <a:ext cx="3575304" cy="2148840"/>
          </a:xfrm>
          <a:prstGeom prst="roundRect">
            <a:avLst>
              <a:gd name="adj" fmla="val 3404"/>
            </a:avLst>
          </a:prstGeom>
          <a:solidFill>
            <a:srgbClr val="E9EEF5"/>
          </a:solidFill>
          <a:ln/>
        </p:spPr>
      </p:sp>
      <p:sp>
        <p:nvSpPr>
          <p:cNvPr id="17" name="Shape 12"/>
          <p:cNvSpPr/>
          <p:nvPr/>
        </p:nvSpPr>
        <p:spPr>
          <a:xfrm>
            <a:off x="685800" y="4297680"/>
            <a:ext cx="457200" cy="457200"/>
          </a:xfrm>
          <a:prstGeom prst="ellipse">
            <a:avLst/>
          </a:prstGeom>
          <a:solidFill>
            <a:srgbClr val="13315C"/>
          </a:solidFill>
          <a:ln/>
        </p:spPr>
      </p:sp>
      <p:sp>
        <p:nvSpPr>
          <p:cNvPr id="18" name="Text 13"/>
          <p:cNvSpPr/>
          <p:nvPr/>
        </p:nvSpPr>
        <p:spPr>
          <a:xfrm>
            <a:off x="685800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3163824" y="4270248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20" name="Image 3" descr="/home/claude/deck/icon_invoice_nav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4291" y="4350715"/>
            <a:ext cx="341986" cy="34198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85800" y="4937760"/>
            <a:ext cx="311810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 Earnings Reconciliation</a:t>
            </a:r>
            <a:endParaRPr lang="en-US" sz="1450" dirty="0"/>
          </a:p>
        </p:txBody>
      </p:sp>
      <p:sp>
        <p:nvSpPr>
          <p:cNvPr id="22" name="Text 16"/>
          <p:cNvSpPr/>
          <p:nvPr/>
        </p:nvSpPr>
        <p:spPr>
          <a:xfrm>
            <a:off x="685800" y="5532120"/>
            <a:ext cx="311810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multi-step matching of daily earnings against remittance records.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 rot="5400000">
            <a:off x="4059936" y="5033772"/>
            <a:ext cx="219456" cy="219456"/>
          </a:xfrm>
          <a:prstGeom prst="triangle">
            <a:avLst/>
          </a:prstGeom>
          <a:solidFill>
            <a:srgbClr val="E8A33D"/>
          </a:solidFill>
          <a:ln/>
        </p:spPr>
      </p:sp>
      <p:sp>
        <p:nvSpPr>
          <p:cNvPr id="24" name="Shape 18"/>
          <p:cNvSpPr/>
          <p:nvPr/>
        </p:nvSpPr>
        <p:spPr>
          <a:xfrm>
            <a:off x="4306824" y="4069080"/>
            <a:ext cx="3575304" cy="2148840"/>
          </a:xfrm>
          <a:prstGeom prst="roundRect">
            <a:avLst>
              <a:gd name="adj" fmla="val 3404"/>
            </a:avLst>
          </a:prstGeom>
          <a:solidFill>
            <a:srgbClr val="E9EEF5"/>
          </a:solidFill>
          <a:ln/>
        </p:spPr>
      </p:sp>
      <p:sp>
        <p:nvSpPr>
          <p:cNvPr id="25" name="Shape 19"/>
          <p:cNvSpPr/>
          <p:nvPr/>
        </p:nvSpPr>
        <p:spPr>
          <a:xfrm>
            <a:off x="4535424" y="4297680"/>
            <a:ext cx="457200" cy="457200"/>
          </a:xfrm>
          <a:prstGeom prst="ellipse">
            <a:avLst/>
          </a:prstGeom>
          <a:solidFill>
            <a:srgbClr val="13315C"/>
          </a:solidFill>
          <a:ln/>
        </p:spPr>
      </p:sp>
      <p:sp>
        <p:nvSpPr>
          <p:cNvPr id="26" name="Text 20"/>
          <p:cNvSpPr/>
          <p:nvPr/>
        </p:nvSpPr>
        <p:spPr>
          <a:xfrm>
            <a:off x="4535424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27" name="Shape 21"/>
          <p:cNvSpPr/>
          <p:nvPr/>
        </p:nvSpPr>
        <p:spPr>
          <a:xfrm>
            <a:off x="7013448" y="4270248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28" name="Image 4" descr="/home/claude/deck/icon_clipboard_navy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3915" y="4350715"/>
            <a:ext cx="341986" cy="341986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4535424" y="4937760"/>
            <a:ext cx="311810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Bill Pre-Checks</a:t>
            </a:r>
            <a:endParaRPr lang="en-US" sz="1450" dirty="0"/>
          </a:p>
        </p:txBody>
      </p:sp>
      <p:sp>
        <p:nvSpPr>
          <p:cNvPr id="30" name="Text 23"/>
          <p:cNvSpPr/>
          <p:nvPr/>
        </p:nvSpPr>
        <p:spPr>
          <a:xfrm>
            <a:off x="4535424" y="5532120"/>
            <a:ext cx="311810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Preliminary verification of bill entries against contract terms and PO data.</a:t>
            </a:r>
            <a:endParaRPr lang="en-US" sz="1150" dirty="0"/>
          </a:p>
        </p:txBody>
      </p:sp>
      <p:sp>
        <p:nvSpPr>
          <p:cNvPr id="31" name="Shape 24"/>
          <p:cNvSpPr/>
          <p:nvPr/>
        </p:nvSpPr>
        <p:spPr>
          <a:xfrm rot="5400000">
            <a:off x="7909560" y="5033772"/>
            <a:ext cx="219456" cy="219456"/>
          </a:xfrm>
          <a:prstGeom prst="triangle">
            <a:avLst/>
          </a:prstGeom>
          <a:solidFill>
            <a:srgbClr val="E8A33D"/>
          </a:solidFill>
          <a:ln/>
        </p:spPr>
      </p:sp>
      <p:sp>
        <p:nvSpPr>
          <p:cNvPr id="32" name="Shape 25"/>
          <p:cNvSpPr/>
          <p:nvPr/>
        </p:nvSpPr>
        <p:spPr>
          <a:xfrm>
            <a:off x="8156448" y="4069080"/>
            <a:ext cx="3575304" cy="2148840"/>
          </a:xfrm>
          <a:prstGeom prst="roundRect">
            <a:avLst>
              <a:gd name="adj" fmla="val 3404"/>
            </a:avLst>
          </a:prstGeom>
          <a:solidFill>
            <a:srgbClr val="E9EEF5"/>
          </a:solidFill>
          <a:ln/>
        </p:spPr>
      </p:sp>
      <p:sp>
        <p:nvSpPr>
          <p:cNvPr id="33" name="Shape 26"/>
          <p:cNvSpPr/>
          <p:nvPr/>
        </p:nvSpPr>
        <p:spPr>
          <a:xfrm>
            <a:off x="8385048" y="4297680"/>
            <a:ext cx="457200" cy="457200"/>
          </a:xfrm>
          <a:prstGeom prst="ellipse">
            <a:avLst/>
          </a:prstGeom>
          <a:solidFill>
            <a:srgbClr val="13315C"/>
          </a:solidFill>
          <a:ln/>
        </p:spPr>
      </p:sp>
      <p:sp>
        <p:nvSpPr>
          <p:cNvPr id="34" name="Text 27"/>
          <p:cNvSpPr/>
          <p:nvPr/>
        </p:nvSpPr>
        <p:spPr>
          <a:xfrm>
            <a:off x="8385048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35" name="Shape 28"/>
          <p:cNvSpPr/>
          <p:nvPr/>
        </p:nvSpPr>
        <p:spPr>
          <a:xfrm>
            <a:off x="10863072" y="4270248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36" name="Image 5" descr="/home/claude/deck/icon_warning_navy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3539" y="4350715"/>
            <a:ext cx="341986" cy="341986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8385048" y="4937760"/>
            <a:ext cx="311810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Anomaly Detection in Procurement</a:t>
            </a:r>
            <a:endParaRPr lang="en-US" sz="1450" dirty="0"/>
          </a:p>
        </p:txBody>
      </p:sp>
      <p:sp>
        <p:nvSpPr>
          <p:cNvPr id="38" name="Text 30"/>
          <p:cNvSpPr/>
          <p:nvPr/>
        </p:nvSpPr>
        <p:spPr>
          <a:xfrm>
            <a:off x="8385048" y="5532120"/>
            <a:ext cx="311810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unusual patterns in procurement data for officer review.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777240" cy="777240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3" name="Image 0" descr="/home/claude/deck/icon_balanc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558" y="581558"/>
            <a:ext cx="528523" cy="5285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17320" y="475488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31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Ethics, Governance &amp; Public Service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457200" y="1600200"/>
            <a:ext cx="5500116" cy="1691640"/>
          </a:xfrm>
          <a:prstGeom prst="roundRect">
            <a:avLst>
              <a:gd name="adj" fmla="val 4324"/>
            </a:avLst>
          </a:prstGeom>
          <a:solidFill>
            <a:srgbClr val="E9EEF5"/>
          </a:solidFill>
          <a:ln/>
        </p:spPr>
      </p:sp>
      <p:sp>
        <p:nvSpPr>
          <p:cNvPr id="6" name="Shape 3"/>
          <p:cNvSpPr/>
          <p:nvPr/>
        </p:nvSpPr>
        <p:spPr>
          <a:xfrm>
            <a:off x="685800" y="1828800"/>
            <a:ext cx="548640" cy="548640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7" name="Image 1" descr="/home/claude/deck/icon_warning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582" y="1916582"/>
            <a:ext cx="373075" cy="3730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011680" y="1783080"/>
            <a:ext cx="37170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Bias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2011680" y="2167128"/>
            <a:ext cx="371703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can reflect biases present in training data — outputs must be reviewed for fairness, especially in vetting and evaluation.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6231636" y="1600200"/>
            <a:ext cx="5500116" cy="1691640"/>
          </a:xfrm>
          <a:prstGeom prst="roundRect">
            <a:avLst>
              <a:gd name="adj" fmla="val 4324"/>
            </a:avLst>
          </a:prstGeom>
          <a:solidFill>
            <a:srgbClr val="E9EEF5"/>
          </a:solidFill>
          <a:ln/>
        </p:spPr>
      </p:sp>
      <p:sp>
        <p:nvSpPr>
          <p:cNvPr id="11" name="Shape 7"/>
          <p:cNvSpPr/>
          <p:nvPr/>
        </p:nvSpPr>
        <p:spPr>
          <a:xfrm>
            <a:off x="6460236" y="1828800"/>
            <a:ext cx="548640" cy="548640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12" name="Image 2" descr="/home/claude/deck/icon_usershield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018" y="1916582"/>
            <a:ext cx="373075" cy="3730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786116" y="1783080"/>
            <a:ext cx="37170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7786116" y="2167128"/>
            <a:ext cx="371703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AI-assisted decision needs a human owner. AI informs the decision; the officer decides and signs.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457200" y="3520440"/>
            <a:ext cx="5500116" cy="1691640"/>
          </a:xfrm>
          <a:prstGeom prst="roundRect">
            <a:avLst>
              <a:gd name="adj" fmla="val 4324"/>
            </a:avLst>
          </a:prstGeom>
          <a:solidFill>
            <a:srgbClr val="E9EEF5"/>
          </a:solidFill>
          <a:ln/>
        </p:spPr>
      </p:sp>
      <p:sp>
        <p:nvSpPr>
          <p:cNvPr id="16" name="Shape 11"/>
          <p:cNvSpPr/>
          <p:nvPr/>
        </p:nvSpPr>
        <p:spPr>
          <a:xfrm>
            <a:off x="685800" y="3749040"/>
            <a:ext cx="548640" cy="548640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17" name="Image 3" descr="/home/claude/deck/icon_eye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82" y="3836822"/>
            <a:ext cx="373075" cy="3730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011680" y="3703320"/>
            <a:ext cx="37170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Hallucination Risk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2011680" y="4087368"/>
            <a:ext cx="371703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can generate plausible but incorrect information — outputs must be verified against source rules and codes.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6231636" y="3520440"/>
            <a:ext cx="5500116" cy="1691640"/>
          </a:xfrm>
          <a:prstGeom prst="roundRect">
            <a:avLst>
              <a:gd name="adj" fmla="val 4324"/>
            </a:avLst>
          </a:prstGeom>
          <a:solidFill>
            <a:srgbClr val="E9EEF5"/>
          </a:solidFill>
          <a:ln/>
        </p:spPr>
      </p:sp>
      <p:sp>
        <p:nvSpPr>
          <p:cNvPr id="21" name="Shape 15"/>
          <p:cNvSpPr/>
          <p:nvPr/>
        </p:nvSpPr>
        <p:spPr>
          <a:xfrm>
            <a:off x="6460236" y="3749040"/>
            <a:ext cx="548640" cy="548640"/>
          </a:xfrm>
          <a:prstGeom prst="ellipse">
            <a:avLst/>
          </a:prstGeom>
          <a:solidFill>
            <a:srgbClr val="13315C"/>
          </a:solidFill>
          <a:ln/>
        </p:spPr>
      </p:sp>
      <p:pic>
        <p:nvPicPr>
          <p:cNvPr id="22" name="Image 4" descr="/home/claude/deck/icon_lock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8018" y="3836822"/>
            <a:ext cx="373075" cy="37307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786116" y="3703320"/>
            <a:ext cx="37170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7786116" y="4087368"/>
            <a:ext cx="371703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and financial data must be handled strictly per IT Rules and departmental confidentiality norms.</a:t>
            </a:r>
            <a:endParaRPr lang="en-US" sz="1200" dirty="0"/>
          </a:p>
        </p:txBody>
      </p:sp>
      <p:sp>
        <p:nvSpPr>
          <p:cNvPr id="25" name="Shape 18"/>
          <p:cNvSpPr/>
          <p:nvPr/>
        </p:nvSpPr>
        <p:spPr>
          <a:xfrm>
            <a:off x="457200" y="5394960"/>
            <a:ext cx="11274552" cy="1051560"/>
          </a:xfrm>
          <a:prstGeom prst="roundRect">
            <a:avLst>
              <a:gd name="adj" fmla="val 6957"/>
            </a:avLst>
          </a:prstGeom>
          <a:solidFill>
            <a:srgbClr val="FBEEDD"/>
          </a:solidFill>
          <a:ln/>
        </p:spPr>
      </p:sp>
      <p:sp>
        <p:nvSpPr>
          <p:cNvPr id="26" name="Text 19"/>
          <p:cNvSpPr/>
          <p:nvPr/>
        </p:nvSpPr>
        <p:spPr>
          <a:xfrm>
            <a:off x="731520" y="5394960"/>
            <a:ext cx="106984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1331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Railway Use: 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B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Fairness in vetting, human-in-the-loop oversight for financial sanctioning, and strict IT Rules compliance across every AI-assisted process.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331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389120"/>
            <a:ext cx="4572000" cy="4572000"/>
          </a:xfrm>
          <a:prstGeom prst="ellipse">
            <a:avLst/>
          </a:prstGeom>
          <a:solidFill>
            <a:srgbClr val="0D2340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 &amp; The Path Ahead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965960"/>
            <a:ext cx="50292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1600"/>
              </a:spcAft>
              <a:buSzPct val="100000"/>
              <a:buChar char="■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engineering is a core, transferable accounts skill</a:t>
            </a:r>
            <a:endParaRPr lang="en-US" sz="1500" dirty="0"/>
          </a:p>
          <a:p>
            <a:pPr marL="342900" indent="-342900">
              <a:lnSpc>
                <a:spcPct val="120000"/>
              </a:lnSpc>
              <a:spcAft>
                <a:spcPts val="1600"/>
              </a:spcAft>
              <a:buSzPct val="100000"/>
              <a:buChar char="■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railway data belongs on secure, on-premise models</a:t>
            </a:r>
            <a:endParaRPr lang="en-US" sz="1500" dirty="0"/>
          </a:p>
          <a:p>
            <a:pPr marL="342900" indent="-342900">
              <a:lnSpc>
                <a:spcPct val="120000"/>
              </a:lnSpc>
              <a:spcAft>
                <a:spcPts val="1600"/>
              </a:spcAft>
              <a:buSzPct val="100000"/>
              <a:buChar char="■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agents automate steps — officers remain accountable for outcomes</a:t>
            </a:r>
            <a:endParaRPr lang="en-US" sz="1500" dirty="0"/>
          </a:p>
          <a:p>
            <a:pPr marL="342900" indent="-342900">
              <a:lnSpc>
                <a:spcPct val="120000"/>
              </a:lnSpc>
              <a:spcAft>
                <a:spcPts val="1600"/>
              </a:spcAft>
              <a:buSzPct val="100000"/>
              <a:buChar char="■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safeguards are as essential as the technology itself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126480" y="1554480"/>
            <a:ext cx="5486400" cy="3246120"/>
          </a:xfrm>
          <a:prstGeom prst="roundRect">
            <a:avLst>
              <a:gd name="adj" fmla="val 2254"/>
            </a:avLst>
          </a:prstGeom>
          <a:solidFill>
            <a:srgbClr val="0D2340"/>
          </a:solidFill>
          <a:ln w="9525">
            <a:solidFill>
              <a:srgbClr val="3D6D9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0" y="1810512"/>
            <a:ext cx="594360" cy="594360"/>
          </a:xfrm>
          <a:prstGeom prst="ellipse">
            <a:avLst/>
          </a:prstGeom>
          <a:solidFill>
            <a:srgbClr val="E8A33D"/>
          </a:solidFill>
          <a:ln/>
        </p:spPr>
      </p:sp>
      <p:pic>
        <p:nvPicPr>
          <p:cNvPr id="8" name="Image 0" descr="/home/claude/deck/icon_route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5898" y="1905610"/>
            <a:ext cx="404165" cy="40416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178040" y="1810512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VISION AHEAD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400800" y="2423160"/>
            <a:ext cx="49377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AI is set to be woven directly into the systems IRAS officers use every day — from payroll to procurement — never replacing professional judgement, but strengthening it.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00800" y="3520440"/>
            <a:ext cx="49377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→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checks integrated into IPAS (Payroll &amp; Accounting)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→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workflows extended across CRIS platforms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→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training as capability matures department-wide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1005840" y="5532120"/>
            <a:ext cx="10177272" cy="0"/>
          </a:xfrm>
          <a:prstGeom prst="line">
            <a:avLst/>
          </a:prstGeom>
          <a:noFill/>
          <a:ln w="19050">
            <a:solidFill>
              <a:srgbClr val="3D6D9E"/>
            </a:solidFill>
            <a:prstDash val="dash"/>
          </a:ln>
        </p:spPr>
      </p:sp>
      <p:sp>
        <p:nvSpPr>
          <p:cNvPr id="13" name="Shape 10"/>
          <p:cNvSpPr/>
          <p:nvPr/>
        </p:nvSpPr>
        <p:spPr>
          <a:xfrm>
            <a:off x="877824" y="5404104"/>
            <a:ext cx="256032" cy="256032"/>
          </a:xfrm>
          <a:prstGeom prst="ellipse">
            <a:avLst/>
          </a:prstGeom>
          <a:solidFill>
            <a:srgbClr val="E8A33D"/>
          </a:solidFill>
          <a:ln w="25400">
            <a:solidFill>
              <a:srgbClr val="13315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82880" y="571500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Week's</a:t>
            </a:r>
            <a:endParaRPr lang="en-US" sz="10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270248" y="5404104"/>
            <a:ext cx="256032" cy="256032"/>
          </a:xfrm>
          <a:prstGeom prst="ellipse">
            <a:avLst/>
          </a:prstGeom>
          <a:solidFill>
            <a:srgbClr val="E8A33D"/>
          </a:solidFill>
          <a:ln w="25400">
            <a:solidFill>
              <a:srgbClr val="13315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75304" y="571500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</a:t>
            </a:r>
            <a:endParaRPr lang="en-US" sz="10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7662672" y="5404104"/>
            <a:ext cx="256032" cy="256032"/>
          </a:xfrm>
          <a:prstGeom prst="ellipse">
            <a:avLst/>
          </a:prstGeom>
          <a:solidFill>
            <a:srgbClr val="E8A33D"/>
          </a:solidFill>
          <a:ln w="25400">
            <a:solidFill>
              <a:srgbClr val="13315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967728" y="571500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IPAS</a:t>
            </a:r>
            <a:endParaRPr lang="en-US" sz="10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11055096" y="5404104"/>
            <a:ext cx="256032" cy="256032"/>
          </a:xfrm>
          <a:prstGeom prst="ellipse">
            <a:avLst/>
          </a:prstGeom>
          <a:solidFill>
            <a:srgbClr val="E8A33D"/>
          </a:solidFill>
          <a:ln w="25400">
            <a:solidFill>
              <a:srgbClr val="13315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360152" y="571500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CRIS-Wide</a:t>
            </a:r>
            <a:endParaRPr lang="en-US" sz="10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Rollout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2026-08-20T16:42:13Z</dcterms:created>
  <dcterms:modified xsi:type="dcterms:W3CDTF">2026-08-20T16:42:13Z</dcterms:modified>
</cp:coreProperties>
</file>