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19"/>
  </p:notesMasterIdLst>
  <p:handoutMasterIdLst>
    <p:handoutMasterId r:id="rId20"/>
  </p:handoutMasterIdLst>
  <p:sldIdLst>
    <p:sldId id="257" r:id="rId2"/>
    <p:sldId id="378" r:id="rId3"/>
    <p:sldId id="318" r:id="rId4"/>
    <p:sldId id="379" r:id="rId5"/>
    <p:sldId id="320" r:id="rId6"/>
    <p:sldId id="321" r:id="rId7"/>
    <p:sldId id="322" r:id="rId8"/>
    <p:sldId id="323" r:id="rId9"/>
    <p:sldId id="324" r:id="rId10"/>
    <p:sldId id="325" r:id="rId11"/>
    <p:sldId id="326" r:id="rId12"/>
    <p:sldId id="327" r:id="rId13"/>
    <p:sldId id="371" r:id="rId14"/>
    <p:sldId id="373" r:id="rId15"/>
    <p:sldId id="328" r:id="rId16"/>
    <p:sldId id="329" r:id="rId17"/>
    <p:sldId id="38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B2DC4E6-EDEB-413D-98EA-E20D401C323A}">
          <p14:sldIdLst>
            <p14:sldId id="257"/>
            <p14:sldId id="378"/>
            <p14:sldId id="318"/>
            <p14:sldId id="379"/>
            <p14:sldId id="320"/>
            <p14:sldId id="321"/>
            <p14:sldId id="322"/>
            <p14:sldId id="323"/>
            <p14:sldId id="324"/>
            <p14:sldId id="325"/>
            <p14:sldId id="326"/>
            <p14:sldId id="327"/>
            <p14:sldId id="371"/>
            <p14:sldId id="373"/>
            <p14:sldId id="328"/>
          </p14:sldIdLst>
        </p14:section>
        <p14:section name="Untitled Section" id="{01FD4160-2BAD-4BE1-97A1-5A6494E87DC3}">
          <p14:sldIdLst>
            <p14:sldId id="329"/>
            <p14:sldId id="38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n" initials="a" lastIdx="4" clrIdx="0">
    <p:extLst>
      <p:ext uri="{19B8F6BF-5375-455C-9EA6-DF929625EA0E}">
        <p15:presenceInfo xmlns:p15="http://schemas.microsoft.com/office/powerpoint/2012/main" userId="adm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IN"/>
              <a:t>IRIFM- Pensions- A holsitic approach</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47657B-9A84-47EB-8B70-4628C0336CFC}" type="datetimeFigureOut">
              <a:rPr lang="en-IN" smtClean="0"/>
              <a:t>16-09-2020</a:t>
            </a:fld>
            <a:endParaRPr lang="en-IN"/>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1836DE-B2FB-4555-AD4D-85437321AAB3}" type="slidenum">
              <a:rPr lang="en-IN" smtClean="0"/>
              <a:t>‹#›</a:t>
            </a:fld>
            <a:endParaRPr lang="en-IN"/>
          </a:p>
        </p:txBody>
      </p:sp>
    </p:spTree>
    <p:extLst>
      <p:ext uri="{BB962C8B-B14F-4D97-AF65-F5344CB8AC3E}">
        <p14:creationId xmlns:p14="http://schemas.microsoft.com/office/powerpoint/2010/main" val="281666542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IN"/>
              <a:t>IRIFM- Pensions- A holsitic approach</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30CED-2537-47B7-8253-7ADD19802D5D}" type="datetimeFigureOut">
              <a:rPr lang="en-IN" smtClean="0"/>
              <a:t>16-09-2020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8BAE00-0E0E-42D6-ABAB-A4195716D5CD}" type="slidenum">
              <a:rPr lang="en-IN" smtClean="0"/>
              <a:t>‹#›</a:t>
            </a:fld>
            <a:endParaRPr lang="en-IN"/>
          </a:p>
        </p:txBody>
      </p:sp>
    </p:spTree>
    <p:extLst>
      <p:ext uri="{BB962C8B-B14F-4D97-AF65-F5344CB8AC3E}">
        <p14:creationId xmlns:p14="http://schemas.microsoft.com/office/powerpoint/2010/main" val="36758935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Header Placeholder 3"/>
          <p:cNvSpPr>
            <a:spLocks noGrp="1"/>
          </p:cNvSpPr>
          <p:nvPr>
            <p:ph type="hdr" sz="quarter" idx="10"/>
          </p:nvPr>
        </p:nvSpPr>
        <p:spPr/>
        <p:txBody>
          <a:bodyPr/>
          <a:lstStyle/>
          <a:p>
            <a:r>
              <a:rPr lang="en-IN"/>
              <a:t>IRIFM- Pensions- A holsitic approach</a:t>
            </a:r>
          </a:p>
        </p:txBody>
      </p:sp>
      <p:sp>
        <p:nvSpPr>
          <p:cNvPr id="5" name="Slide Number Placeholder 4"/>
          <p:cNvSpPr>
            <a:spLocks noGrp="1"/>
          </p:cNvSpPr>
          <p:nvPr>
            <p:ph type="sldNum" sz="quarter" idx="11"/>
          </p:nvPr>
        </p:nvSpPr>
        <p:spPr/>
        <p:txBody>
          <a:bodyPr/>
          <a:lstStyle/>
          <a:p>
            <a:fld id="{068BAE00-0E0E-42D6-ABAB-A4195716D5CD}" type="slidenum">
              <a:rPr lang="en-IN" smtClean="0"/>
              <a:t>2</a:t>
            </a:fld>
            <a:endParaRPr lang="en-IN"/>
          </a:p>
        </p:txBody>
      </p:sp>
    </p:spTree>
    <p:extLst>
      <p:ext uri="{BB962C8B-B14F-4D97-AF65-F5344CB8AC3E}">
        <p14:creationId xmlns:p14="http://schemas.microsoft.com/office/powerpoint/2010/main" val="3727480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BF6BFA38-BC39-4379-8A05-43A55362D28D}" type="datetime1">
              <a:rPr lang="en-IN" smtClean="0"/>
              <a:t>16-09-2020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2924972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0F441B7-BADD-479D-964D-5FD0F950DB28}" type="datetime1">
              <a:rPr lang="en-IN" smtClean="0"/>
              <a:t>16-09-2020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3406447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1162279-56E3-4944-A9E1-1D96C7FE6925}" type="datetime1">
              <a:rPr lang="en-IN" smtClean="0"/>
              <a:t>16-09-2020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2689285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80C030A-526D-4148-A603-6EB3D21DBD5E}" type="datetime1">
              <a:rPr lang="en-IN" smtClean="0"/>
              <a:t>16-09-2020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906858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B377DFD-71C2-4F65-BA0A-164284503970}" type="datetime1">
              <a:rPr lang="en-IN" smtClean="0"/>
              <a:t>16-09-2020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2170439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2916A06C-C7CF-4992-BD56-634E0432F8DE}" type="datetime1">
              <a:rPr lang="en-IN" smtClean="0"/>
              <a:t>16-09-2020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4136956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7318D19C-D735-46F3-AEA0-B70F675EAB81}" type="datetime1">
              <a:rPr lang="en-IN" smtClean="0"/>
              <a:t>16-09-2020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08972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304BB398-39D4-4852-A871-9B913F1278FE}" type="datetime1">
              <a:rPr lang="en-IN" smtClean="0"/>
              <a:t>16-09-2020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337731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58EFFC-1A4C-44A0-885F-1CD0D7087C8B}" type="datetime1">
              <a:rPr lang="en-IN" smtClean="0"/>
              <a:t>16-09-2020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108514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9691A3-FEA3-4628-8EA1-7780CE2AEE77}" type="datetime1">
              <a:rPr lang="en-IN" smtClean="0"/>
              <a:t>16-09-2020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079342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8A78BA-F3C6-4E55-AE38-B6477998F6AE}" type="datetime1">
              <a:rPr lang="en-IN" smtClean="0"/>
              <a:t>16-09-2020</a:t>
            </a:fld>
            <a:endParaRPr lang="en-IN"/>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522201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FE5F3B-A783-4BA7-B390-448AA7EAD274}" type="datetime1">
              <a:rPr lang="en-IN" smtClean="0"/>
              <a:t>16-09-2020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B9F496-AE32-45C9-853A-B97D7AABC7B9}" type="slidenum">
              <a:rPr lang="en-IN" smtClean="0"/>
              <a:t>‹#›</a:t>
            </a:fld>
            <a:endParaRPr lang="en-IN"/>
          </a:p>
        </p:txBody>
      </p:sp>
    </p:spTree>
    <p:extLst>
      <p:ext uri="{BB962C8B-B14F-4D97-AF65-F5344CB8AC3E}">
        <p14:creationId xmlns:p14="http://schemas.microsoft.com/office/powerpoint/2010/main" val="320005682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2059" y="2436008"/>
            <a:ext cx="9144000" cy="2387600"/>
          </a:xfrm>
        </p:spPr>
        <p:txBody>
          <a:bodyPr>
            <a:normAutofit/>
          </a:bodyPr>
          <a:lstStyle/>
          <a:p>
            <a:r>
              <a:rPr lang="en-US" sz="2400" b="1" dirty="0">
                <a:latin typeface="Bookman Old Style" panose="02050604050505020204" pitchFamily="18" charset="0"/>
              </a:rPr>
              <a:t>All about Railway Pension</a:t>
            </a:r>
            <a:br>
              <a:rPr lang="en-US" sz="2400" b="1" dirty="0">
                <a:latin typeface="Bookman Old Style" panose="02050604050505020204" pitchFamily="18" charset="0"/>
              </a:rPr>
            </a:br>
            <a:r>
              <a:rPr lang="en-US" sz="2400" b="1" dirty="0">
                <a:latin typeface="Bookman Old Style" panose="02050604050505020204" pitchFamily="18" charset="0"/>
              </a:rPr>
              <a:t>Module 4</a:t>
            </a:r>
            <a:br>
              <a:rPr lang="en-US" sz="2400" b="1" dirty="0">
                <a:latin typeface="Bookman Old Style" panose="02050604050505020204" pitchFamily="18" charset="0"/>
              </a:rPr>
            </a:br>
            <a:endParaRPr lang="en-IN" sz="2400" b="1" dirty="0">
              <a:latin typeface="Bookman Old Style" panose="02050604050505020204" pitchFamily="18" charset="0"/>
            </a:endParaRPr>
          </a:p>
        </p:txBody>
      </p:sp>
      <p:sp>
        <p:nvSpPr>
          <p:cNvPr id="3" name="Subtitle 2"/>
          <p:cNvSpPr>
            <a:spLocks noGrp="1"/>
          </p:cNvSpPr>
          <p:nvPr>
            <p:ph type="subTitle" idx="1"/>
          </p:nvPr>
        </p:nvSpPr>
        <p:spPr>
          <a:xfrm>
            <a:off x="3843548" y="5202238"/>
            <a:ext cx="9144000" cy="1655762"/>
          </a:xfrm>
        </p:spPr>
        <p:txBody>
          <a:bodyPr>
            <a:normAutofit/>
          </a:bodyPr>
          <a:lstStyle/>
          <a:p>
            <a:r>
              <a:rPr lang="en-US" sz="1800" dirty="0" err="1">
                <a:latin typeface="Bookman Old Style" panose="02050604050505020204" pitchFamily="18" charset="0"/>
              </a:rPr>
              <a:t>Niketan</a:t>
            </a:r>
            <a:r>
              <a:rPr lang="en-US" sz="1800" dirty="0">
                <a:latin typeface="Bookman Old Style" panose="02050604050505020204" pitchFamily="18" charset="0"/>
              </a:rPr>
              <a:t> </a:t>
            </a:r>
            <a:r>
              <a:rPr lang="en-US" sz="1800" dirty="0" err="1">
                <a:latin typeface="Bookman Old Style" panose="02050604050505020204" pitchFamily="18" charset="0"/>
              </a:rPr>
              <a:t>Sahoo</a:t>
            </a:r>
            <a:endParaRPr lang="en-US" sz="1800" dirty="0">
              <a:latin typeface="Bookman Old Style" panose="02050604050505020204" pitchFamily="18" charset="0"/>
            </a:endParaRPr>
          </a:p>
          <a:p>
            <a:r>
              <a:rPr lang="en-US" sz="1800" dirty="0">
                <a:latin typeface="Bookman Old Style" panose="02050604050505020204" pitchFamily="18" charset="0"/>
              </a:rPr>
              <a:t>   Sr. AFA (Pension), Western Railway</a:t>
            </a:r>
            <a:endParaRPr lang="en-IN" sz="1800" dirty="0">
              <a:latin typeface="Bookman Old Style" panose="020506040505050202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6161" y="483925"/>
            <a:ext cx="955830" cy="1568302"/>
          </a:xfrm>
          <a:prstGeom prst="rect">
            <a:avLst/>
          </a:prstGeom>
        </p:spPr>
      </p:pic>
      <p:sp>
        <p:nvSpPr>
          <p:cNvPr id="7" name="Title 1"/>
          <p:cNvSpPr txBox="1">
            <a:spLocks/>
          </p:cNvSpPr>
          <p:nvPr/>
        </p:nvSpPr>
        <p:spPr>
          <a:xfrm>
            <a:off x="1566257" y="193263"/>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000" b="1" dirty="0">
                <a:solidFill>
                  <a:schemeClr val="accent5">
                    <a:lumMod val="75000"/>
                  </a:schemeClr>
                </a:solidFill>
                <a:latin typeface="Bookman Old Style" panose="02050604050505020204" pitchFamily="18" charset="0"/>
              </a:rPr>
              <a:t>INDIAN RAILWAYS INSTITUTE OF FINANCIAL MANAGEMENT</a:t>
            </a:r>
            <a:endParaRPr lang="en-IN" sz="2000" b="1" dirty="0">
              <a:solidFill>
                <a:schemeClr val="accent5">
                  <a:lumMod val="75000"/>
                </a:schemeClr>
              </a:solidFill>
              <a:latin typeface="Bookman Old Style" panose="02050604050505020204" pitchFamily="18" charset="0"/>
            </a:endParaRPr>
          </a:p>
        </p:txBody>
      </p:sp>
    </p:spTree>
    <p:extLst>
      <p:ext uri="{BB962C8B-B14F-4D97-AF65-F5344CB8AC3E}">
        <p14:creationId xmlns:p14="http://schemas.microsoft.com/office/powerpoint/2010/main" val="1915402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683" y="302387"/>
            <a:ext cx="10515600" cy="1325563"/>
          </a:xfrm>
        </p:spPr>
        <p:txBody>
          <a:bodyPr>
            <a:normAutofit/>
          </a:bodyPr>
          <a:lstStyle/>
          <a:p>
            <a:pPr algn="ctr"/>
            <a:r>
              <a:rPr lang="en-IN" sz="2000" b="1" dirty="0">
                <a:latin typeface="Bookman Old Style" panose="02050604050505020204" pitchFamily="18" charset="0"/>
              </a:rPr>
              <a:t>RELHS </a:t>
            </a:r>
            <a:endParaRPr lang="en-IN" sz="2000" dirty="0">
              <a:latin typeface="Bookman Old Style" panose="02050604050505020204" pitchFamily="18" charset="0"/>
            </a:endParaRPr>
          </a:p>
        </p:txBody>
      </p:sp>
      <p:sp>
        <p:nvSpPr>
          <p:cNvPr id="3" name="Content Placeholder 2"/>
          <p:cNvSpPr>
            <a:spLocks noGrp="1"/>
          </p:cNvSpPr>
          <p:nvPr>
            <p:ph idx="1"/>
          </p:nvPr>
        </p:nvSpPr>
        <p:spPr>
          <a:xfrm>
            <a:off x="1970101" y="1852123"/>
            <a:ext cx="8762262" cy="4351338"/>
          </a:xfrm>
        </p:spPr>
        <p:txBody>
          <a:bodyPr>
            <a:noAutofit/>
          </a:bodyPr>
          <a:lstStyle/>
          <a:p>
            <a:pPr marL="0" indent="0" algn="just">
              <a:lnSpc>
                <a:spcPct val="150000"/>
              </a:lnSpc>
              <a:buNone/>
            </a:pPr>
            <a:r>
              <a:rPr lang="en-IN" sz="1200" dirty="0">
                <a:latin typeface="Bookman Old Style" panose="02050604050505020204" pitchFamily="18" charset="0"/>
              </a:rPr>
              <a:t>RELHS 97 subscription rates as per 7</a:t>
            </a:r>
            <a:r>
              <a:rPr lang="en-IN" sz="1200" baseline="30000" dirty="0">
                <a:latin typeface="Bookman Old Style" panose="02050604050505020204" pitchFamily="18" charset="0"/>
              </a:rPr>
              <a:t>th</a:t>
            </a:r>
            <a:r>
              <a:rPr lang="en-IN" sz="1200" dirty="0">
                <a:latin typeface="Bookman Old Style" panose="02050604050505020204" pitchFamily="18" charset="0"/>
              </a:rPr>
              <a:t> CPC recommendations with effect from 23-02-2017:</a:t>
            </a:r>
          </a:p>
          <a:p>
            <a:pPr marL="0" indent="0" algn="just">
              <a:lnSpc>
                <a:spcPct val="150000"/>
              </a:lnSpc>
              <a:buNone/>
            </a:pPr>
            <a:endParaRPr lang="en-US" sz="1200" dirty="0">
              <a:latin typeface="Bookman Old Style" panose="02050604050505020204" pitchFamily="18" charset="0"/>
            </a:endParaRPr>
          </a:p>
          <a:p>
            <a:pPr algn="just">
              <a:lnSpc>
                <a:spcPct val="150000"/>
              </a:lnSpc>
            </a:pPr>
            <a:endParaRPr lang="en-US" sz="1200" dirty="0">
              <a:latin typeface="Bookman Old Style" panose="02050604050505020204" pitchFamily="18" charset="0"/>
            </a:endParaRPr>
          </a:p>
          <a:p>
            <a:pPr algn="just">
              <a:lnSpc>
                <a:spcPct val="150000"/>
              </a:lnSpc>
            </a:pPr>
            <a:endParaRPr lang="en-US" sz="1200" dirty="0">
              <a:latin typeface="Bookman Old Style" panose="02050604050505020204" pitchFamily="18" charset="0"/>
            </a:endParaRPr>
          </a:p>
          <a:p>
            <a:pPr marL="0" indent="0" algn="just">
              <a:lnSpc>
                <a:spcPct val="150000"/>
              </a:lnSpc>
              <a:buNone/>
            </a:pPr>
            <a:endParaRPr lang="en-US" sz="1200" dirty="0">
              <a:latin typeface="Bookman Old Style" panose="02050604050505020204" pitchFamily="18" charset="0"/>
            </a:endParaRPr>
          </a:p>
          <a:p>
            <a:pPr marL="0" indent="0" algn="just">
              <a:lnSpc>
                <a:spcPct val="150000"/>
              </a:lnSpc>
              <a:spcBef>
                <a:spcPts val="600"/>
              </a:spcBef>
              <a:buNone/>
            </a:pPr>
            <a:r>
              <a:rPr lang="en-IN" sz="1200" dirty="0">
                <a:latin typeface="Bookman Old Style" panose="02050604050505020204" pitchFamily="18" charset="0"/>
              </a:rPr>
              <a:t>In case pensioners retired prior to 2016, the rate of subscription is double of the revised pension/family pension.</a:t>
            </a:r>
          </a:p>
          <a:p>
            <a:pPr marL="0" indent="0" algn="just">
              <a:lnSpc>
                <a:spcPct val="150000"/>
              </a:lnSpc>
              <a:spcBef>
                <a:spcPts val="600"/>
              </a:spcBef>
              <a:buNone/>
            </a:pPr>
            <a:r>
              <a:rPr lang="en-IN" sz="1200" dirty="0">
                <a:latin typeface="Bookman Old Style" panose="02050604050505020204" pitchFamily="18" charset="0"/>
              </a:rPr>
              <a:t>Superannuated NPS employees/families of deceased NPS employees are also eligible for RELHS 97.</a:t>
            </a:r>
          </a:p>
        </p:txBody>
      </p:sp>
      <p:sp>
        <p:nvSpPr>
          <p:cNvPr id="4" name="Slide Number Placeholder 3"/>
          <p:cNvSpPr>
            <a:spLocks noGrp="1"/>
          </p:cNvSpPr>
          <p:nvPr>
            <p:ph type="sldNum" sz="quarter" idx="12"/>
          </p:nvPr>
        </p:nvSpPr>
        <p:spPr/>
        <p:txBody>
          <a:bodyPr/>
          <a:lstStyle/>
          <a:p>
            <a:fld id="{B3B9F496-AE32-45C9-853A-B97D7AABC7B9}" type="slidenum">
              <a:rPr lang="en-IN" smtClean="0"/>
              <a:t>10</a:t>
            </a:fld>
            <a:endParaRPr lang="en-IN"/>
          </a:p>
        </p:txBody>
      </p:sp>
      <p:pic>
        <p:nvPicPr>
          <p:cNvPr id="5" name="Picture 4"/>
          <p:cNvPicPr>
            <a:picLocks noChangeAspect="1"/>
          </p:cNvPicPr>
          <p:nvPr/>
        </p:nvPicPr>
        <p:blipFill>
          <a:blip r:embed="rId2"/>
          <a:stretch>
            <a:fillRect/>
          </a:stretch>
        </p:blipFill>
        <p:spPr>
          <a:xfrm>
            <a:off x="3520398" y="2468327"/>
            <a:ext cx="4041998" cy="1274174"/>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854142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14709"/>
            <a:ext cx="10515600" cy="1325563"/>
          </a:xfrm>
        </p:spPr>
        <p:txBody>
          <a:bodyPr>
            <a:normAutofit/>
          </a:bodyPr>
          <a:lstStyle/>
          <a:p>
            <a:pPr algn="ctr"/>
            <a:r>
              <a:rPr lang="en-IN" sz="1600" b="1" dirty="0">
                <a:latin typeface="Bookman Old Style" panose="02050604050505020204" pitchFamily="18" charset="0"/>
              </a:rPr>
              <a:t>Fixed Medical Allowance (FMA)</a:t>
            </a:r>
          </a:p>
        </p:txBody>
      </p:sp>
      <p:sp>
        <p:nvSpPr>
          <p:cNvPr id="3" name="Content Placeholder 2"/>
          <p:cNvSpPr>
            <a:spLocks noGrp="1"/>
          </p:cNvSpPr>
          <p:nvPr>
            <p:ph idx="1"/>
          </p:nvPr>
        </p:nvSpPr>
        <p:spPr>
          <a:xfrm>
            <a:off x="1340343" y="1324352"/>
            <a:ext cx="9511314" cy="4351338"/>
          </a:xfrm>
        </p:spPr>
        <p:txBody>
          <a:bodyPr>
            <a:noAutofit/>
          </a:bodyPr>
          <a:lstStyle/>
          <a:p>
            <a:pPr algn="just">
              <a:lnSpc>
                <a:spcPct val="100000"/>
              </a:lnSpc>
              <a:spcBef>
                <a:spcPts val="600"/>
              </a:spcBef>
            </a:pPr>
            <a:r>
              <a:rPr lang="en-IN" sz="1400" dirty="0">
                <a:latin typeface="Bookman Old Style" panose="02050604050505020204" pitchFamily="18" charset="0"/>
              </a:rPr>
              <a:t>Pensioners/family pensioners residing beyond 2.5 kms from nearest Railway hospital/dispensary are eligible for this benefit.</a:t>
            </a:r>
          </a:p>
          <a:p>
            <a:pPr algn="just">
              <a:lnSpc>
                <a:spcPct val="100000"/>
              </a:lnSpc>
            </a:pPr>
            <a:r>
              <a:rPr lang="en-IN" sz="1400" dirty="0">
                <a:latin typeface="Bookman Old Style" panose="02050604050505020204" pitchFamily="18" charset="0"/>
              </a:rPr>
              <a:t>The retiring employee/pensioner needs to exercise necessary option/undertaking for FMA stating his/her place of residence, distance from hospital.</a:t>
            </a:r>
          </a:p>
          <a:p>
            <a:pPr algn="just">
              <a:lnSpc>
                <a:spcPct val="100000"/>
              </a:lnSpc>
            </a:pPr>
            <a:r>
              <a:rPr lang="en-IN" sz="1400" dirty="0">
                <a:latin typeface="Bookman Old Style" panose="02050604050505020204" pitchFamily="18" charset="0"/>
              </a:rPr>
              <a:t>The applicant must be eligible for RELHS-97 even though actual </a:t>
            </a:r>
            <a:r>
              <a:rPr lang="en-IN" sz="1400" dirty="0" err="1">
                <a:latin typeface="Bookman Old Style" panose="02050604050505020204" pitchFamily="18" charset="0"/>
              </a:rPr>
              <a:t>enrollment</a:t>
            </a:r>
            <a:r>
              <a:rPr lang="en-IN" sz="1400" dirty="0">
                <a:latin typeface="Bookman Old Style" panose="02050604050505020204" pitchFamily="18" charset="0"/>
              </a:rPr>
              <a:t> under RELHS is not required.</a:t>
            </a:r>
          </a:p>
          <a:p>
            <a:pPr algn="just">
              <a:lnSpc>
                <a:spcPct val="100000"/>
              </a:lnSpc>
            </a:pPr>
            <a:r>
              <a:rPr lang="en-IN" sz="1400" dirty="0">
                <a:latin typeface="Bookman Old Style" panose="02050604050505020204" pitchFamily="18" charset="0"/>
              </a:rPr>
              <a:t>Pensioner opting for FMA is not eligible for OPD facility from railway hospital/dispensary, except for chronic disease patients.</a:t>
            </a:r>
          </a:p>
          <a:p>
            <a:pPr algn="just">
              <a:lnSpc>
                <a:spcPct val="100000"/>
              </a:lnSpc>
            </a:pPr>
            <a:r>
              <a:rPr lang="en-IN" sz="1400" dirty="0">
                <a:latin typeface="Bookman Old Style" panose="02050604050505020204" pitchFamily="18" charset="0"/>
              </a:rPr>
              <a:t>FMA @ Rs1000 per month is paid as a separate element  along with monthly pension/family pension by Pension Disbursing Agencies (banks).</a:t>
            </a:r>
          </a:p>
          <a:p>
            <a:pPr algn="just">
              <a:lnSpc>
                <a:spcPct val="100000"/>
              </a:lnSpc>
            </a:pPr>
            <a:r>
              <a:rPr lang="en-IN" sz="1400" dirty="0">
                <a:latin typeface="Bookman Old Style" panose="02050604050505020204" pitchFamily="18" charset="0"/>
              </a:rPr>
              <a:t>No Dearness Relief  payable on FMA.</a:t>
            </a:r>
          </a:p>
          <a:p>
            <a:pPr algn="just">
              <a:lnSpc>
                <a:spcPct val="100000"/>
              </a:lnSpc>
            </a:pPr>
            <a:r>
              <a:rPr lang="en-IN" sz="1400" dirty="0">
                <a:latin typeface="Bookman Old Style" panose="02050604050505020204" pitchFamily="18" charset="0"/>
              </a:rPr>
              <a:t>Family Pensioner appointed on compassionate ground is not eligible for FMA, being already covered under Railway Medical Facility as an employee.</a:t>
            </a:r>
          </a:p>
          <a:p>
            <a:pPr algn="just">
              <a:lnSpc>
                <a:spcPct val="100000"/>
              </a:lnSpc>
            </a:pPr>
            <a:r>
              <a:rPr lang="en-IN" sz="1400" dirty="0">
                <a:latin typeface="Bookman Old Style" panose="02050604050505020204" pitchFamily="18" charset="0"/>
              </a:rPr>
              <a:t>Endorsement regarding eligibility for Fixed Medical Allowance is to be made in PPO.</a:t>
            </a:r>
          </a:p>
          <a:p>
            <a:pPr algn="just">
              <a:lnSpc>
                <a:spcPct val="100000"/>
              </a:lnSpc>
            </a:pPr>
            <a:r>
              <a:rPr lang="en-IN" sz="1400" dirty="0">
                <a:latin typeface="Bookman Old Style" panose="02050604050505020204" pitchFamily="18" charset="0"/>
              </a:rPr>
              <a:t>Necessary endorsement “Not entitled for OPD” is also to be made in RELHS Card.</a:t>
            </a:r>
          </a:p>
          <a:p>
            <a:pPr algn="just">
              <a:lnSpc>
                <a:spcPct val="100000"/>
              </a:lnSpc>
            </a:pPr>
            <a:r>
              <a:rPr lang="en-IN" sz="1400" dirty="0">
                <a:latin typeface="Bookman Old Style" panose="02050604050505020204" pitchFamily="18" charset="0"/>
              </a:rPr>
              <a:t>In case of change of Residence, Pensioner is allowed to change his/her option for FMA.</a:t>
            </a:r>
          </a:p>
          <a:p>
            <a:pPr marL="0" indent="0" algn="just">
              <a:lnSpc>
                <a:spcPct val="150000"/>
              </a:lnSpc>
              <a:buNone/>
            </a:pPr>
            <a:endParaRPr lang="en-IN" sz="1400" dirty="0">
              <a:latin typeface="Bookman Old Style" panose="02050604050505020204" pitchFamily="18" charset="0"/>
            </a:endParaRPr>
          </a:p>
          <a:p>
            <a:pPr marL="0" indent="0">
              <a:lnSpc>
                <a:spcPct val="150000"/>
              </a:lnSpc>
              <a:buNone/>
            </a:pPr>
            <a:endParaRPr lang="en-IN"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11</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500920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493" y="324218"/>
            <a:ext cx="10515600" cy="1325563"/>
          </a:xfrm>
        </p:spPr>
        <p:txBody>
          <a:bodyPr>
            <a:normAutofit/>
          </a:bodyPr>
          <a:lstStyle/>
          <a:p>
            <a:pPr algn="ctr"/>
            <a:r>
              <a:rPr lang="en-IN" sz="2000" b="1" dirty="0">
                <a:latin typeface="Bookman Old Style" panose="02050604050505020204" pitchFamily="18" charset="0"/>
              </a:rPr>
              <a:t>National Pension system (NPS)</a:t>
            </a:r>
          </a:p>
        </p:txBody>
      </p:sp>
      <p:sp>
        <p:nvSpPr>
          <p:cNvPr id="3" name="Content Placeholder 2"/>
          <p:cNvSpPr>
            <a:spLocks noGrp="1"/>
          </p:cNvSpPr>
          <p:nvPr>
            <p:ph idx="1"/>
          </p:nvPr>
        </p:nvSpPr>
        <p:spPr>
          <a:xfrm>
            <a:off x="1361243" y="1519662"/>
            <a:ext cx="9247887" cy="4351338"/>
          </a:xfrm>
        </p:spPr>
        <p:txBody>
          <a:bodyPr>
            <a:noAutofit/>
          </a:bodyPr>
          <a:lstStyle/>
          <a:p>
            <a:pPr algn="just">
              <a:lnSpc>
                <a:spcPct val="150000"/>
              </a:lnSpc>
            </a:pPr>
            <a:r>
              <a:rPr lang="en-IN" sz="1400" dirty="0">
                <a:latin typeface="Bookman Old Style" panose="02050604050505020204" pitchFamily="18" charset="0"/>
              </a:rPr>
              <a:t>Government employees appointed on or after 01-01-2004 are covered under NPS.</a:t>
            </a:r>
          </a:p>
          <a:p>
            <a:pPr algn="just">
              <a:lnSpc>
                <a:spcPct val="150000"/>
              </a:lnSpc>
            </a:pPr>
            <a:r>
              <a:rPr lang="en-IN" sz="1400" dirty="0">
                <a:latin typeface="Bookman Old Style" panose="02050604050505020204" pitchFamily="18" charset="0"/>
              </a:rPr>
              <a:t>NPS is governed by Pension Fund Regulatory and Development Authority (PFRDA) and  managed by National Securities Depository Limited (NSDL).</a:t>
            </a:r>
          </a:p>
          <a:p>
            <a:pPr algn="just">
              <a:lnSpc>
                <a:spcPct val="150000"/>
              </a:lnSpc>
            </a:pPr>
            <a:r>
              <a:rPr lang="en-US" sz="1400" dirty="0">
                <a:latin typeface="Bookman Old Style" panose="02050604050505020204" pitchFamily="18" charset="0"/>
              </a:rPr>
              <a:t>Every NPS subscriber is issued a twelve digit unique number, Permanent Retirement Account Number (PRAN).</a:t>
            </a:r>
            <a:endParaRPr lang="en-IN" sz="1400" dirty="0">
              <a:latin typeface="Bookman Old Style" panose="02050604050505020204" pitchFamily="18" charset="0"/>
            </a:endParaRPr>
          </a:p>
          <a:p>
            <a:pPr algn="just">
              <a:lnSpc>
                <a:spcPct val="150000"/>
              </a:lnSpc>
            </a:pPr>
            <a:r>
              <a:rPr lang="en-US" sz="1400" dirty="0">
                <a:latin typeface="Bookman Old Style" panose="02050604050505020204" pitchFamily="18" charset="0"/>
              </a:rPr>
              <a:t>The NPS scheme allows subscribers to contribute regularly into a pension account during their working life. </a:t>
            </a:r>
            <a:r>
              <a:rPr lang="en-IN" sz="1400" dirty="0">
                <a:latin typeface="Bookman Old Style" panose="02050604050505020204" pitchFamily="18" charset="0"/>
              </a:rPr>
              <a:t>The fund so invested in is subject to investment in Debt/Equity Market. Its accumulated value is called a corpus.</a:t>
            </a:r>
          </a:p>
          <a:p>
            <a:pPr algn="just">
              <a:lnSpc>
                <a:spcPct val="150000"/>
              </a:lnSpc>
            </a:pPr>
            <a:r>
              <a:rPr lang="en-US" sz="1400" dirty="0">
                <a:latin typeface="Bookman Old Style" panose="02050604050505020204" pitchFamily="18" charset="0"/>
              </a:rPr>
              <a:t>On retirement, subscribers may withdraw a part of corpus lumpsum and use remaining corpus to buy an annuity to secure a regular income after retirement. If the subscriber dies before 60 years, the entire accumulated wealth is payable to the nominee/legal heir of the subscriber.</a:t>
            </a:r>
          </a:p>
        </p:txBody>
      </p:sp>
      <p:sp>
        <p:nvSpPr>
          <p:cNvPr id="4" name="Slide Number Placeholder 3"/>
          <p:cNvSpPr>
            <a:spLocks noGrp="1"/>
          </p:cNvSpPr>
          <p:nvPr>
            <p:ph type="sldNum" sz="quarter" idx="12"/>
          </p:nvPr>
        </p:nvSpPr>
        <p:spPr/>
        <p:txBody>
          <a:bodyPr/>
          <a:lstStyle/>
          <a:p>
            <a:fld id="{B3B9F496-AE32-45C9-853A-B97D7AABC7B9}" type="slidenum">
              <a:rPr lang="en-IN" smtClean="0"/>
              <a:t>12</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216744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3225C5F-F7D6-4402-BA1C-35F6E598D8E2}"/>
              </a:ext>
            </a:extLst>
          </p:cNvPr>
          <p:cNvSpPr>
            <a:spLocks noGrp="1"/>
          </p:cNvSpPr>
          <p:nvPr>
            <p:ph type="sldNum" sz="quarter" idx="12"/>
          </p:nvPr>
        </p:nvSpPr>
        <p:spPr/>
        <p:txBody>
          <a:bodyPr/>
          <a:lstStyle/>
          <a:p>
            <a:fld id="{B3B9F496-AE32-45C9-853A-B97D7AABC7B9}" type="slidenum">
              <a:rPr lang="en-IN" smtClean="0"/>
              <a:t>13</a:t>
            </a:fld>
            <a:endParaRPr lang="en-IN"/>
          </a:p>
        </p:txBody>
      </p:sp>
      <p:sp>
        <p:nvSpPr>
          <p:cNvPr id="6" name="TextBox 5">
            <a:extLst>
              <a:ext uri="{FF2B5EF4-FFF2-40B4-BE49-F238E27FC236}">
                <a16:creationId xmlns:a16="http://schemas.microsoft.com/office/drawing/2014/main" id="{5085CEBE-A924-4735-912A-EC9B9A65020F}"/>
              </a:ext>
            </a:extLst>
          </p:cNvPr>
          <p:cNvSpPr txBox="1"/>
          <p:nvPr/>
        </p:nvSpPr>
        <p:spPr>
          <a:xfrm>
            <a:off x="1310936" y="861128"/>
            <a:ext cx="9570128" cy="5495222"/>
          </a:xfrm>
          <a:prstGeom prst="rect">
            <a:avLst/>
          </a:prstGeom>
          <a:noFill/>
        </p:spPr>
        <p:txBody>
          <a:bodyPr wrap="square">
            <a:spAutoFit/>
          </a:bodyPr>
          <a:lstStyle/>
          <a:p>
            <a:pPr algn="just">
              <a:lnSpc>
                <a:spcPct val="120000"/>
              </a:lnSpc>
            </a:pPr>
            <a:r>
              <a:rPr lang="en-US" sz="1600" b="1" dirty="0">
                <a:latin typeface="Bookman Old Style" panose="02050604050505020204" pitchFamily="18" charset="0"/>
              </a:rPr>
              <a:t>NPS </a:t>
            </a:r>
            <a:r>
              <a:rPr lang="en-US" sz="1600" dirty="0">
                <a:latin typeface="Bookman Old Style" panose="02050604050505020204" pitchFamily="18" charset="0"/>
              </a:rPr>
              <a:t>: Employees’ monthly contribution towards the fund is @ 10% of salary with matching contribution paid by government. With effect from 1/4/2019, employer’s contribution rate has been enhanced to 14%.</a:t>
            </a:r>
          </a:p>
          <a:p>
            <a:pPr algn="just">
              <a:lnSpc>
                <a:spcPct val="120000"/>
              </a:lnSpc>
            </a:pPr>
            <a:endParaRPr lang="en-IN" sz="1600" dirty="0">
              <a:latin typeface="Bookman Old Style" panose="02050604050505020204" pitchFamily="18" charset="0"/>
            </a:endParaRPr>
          </a:p>
          <a:p>
            <a:pPr algn="just">
              <a:lnSpc>
                <a:spcPct val="120000"/>
              </a:lnSpc>
            </a:pPr>
            <a:r>
              <a:rPr lang="en-IN" sz="1600" dirty="0">
                <a:latin typeface="Bookman Old Style" panose="02050604050505020204" pitchFamily="18" charset="0"/>
              </a:rPr>
              <a:t>NPS is also  open to general public since 2009. </a:t>
            </a:r>
            <a:r>
              <a:rPr lang="en-US" sz="1600" dirty="0">
                <a:latin typeface="Bookman Old Style" panose="02050604050505020204" pitchFamily="18" charset="0"/>
              </a:rPr>
              <a:t>Any Indian citizen aged 18 to 60 years may join NPS with contribution @ Rs500 per month and Rs.12000 per annum.</a:t>
            </a:r>
            <a:br>
              <a:rPr lang="en-US" sz="1600" dirty="0">
                <a:latin typeface="Bookman Old Style" panose="02050604050505020204" pitchFamily="18" charset="0"/>
              </a:rPr>
            </a:br>
            <a:endParaRPr lang="en-US" sz="1600" dirty="0">
              <a:latin typeface="Bookman Old Style" panose="02050604050505020204" pitchFamily="18" charset="0"/>
            </a:endParaRPr>
          </a:p>
          <a:p>
            <a:pPr algn="just">
              <a:lnSpc>
                <a:spcPct val="120000"/>
              </a:lnSpc>
            </a:pPr>
            <a:r>
              <a:rPr lang="en-US" sz="1600" dirty="0">
                <a:latin typeface="Bookman Old Style" panose="02050604050505020204" pitchFamily="18" charset="0"/>
              </a:rPr>
              <a:t>The scheme offers two accounts, Tier I and Tier II. Tier I is a mandatory account, Tier II voluntary.  NPS subscriber has flexibility to choose the investment option, fund manager, annuity service provider, annuity option.</a:t>
            </a:r>
          </a:p>
          <a:p>
            <a:pPr algn="just">
              <a:lnSpc>
                <a:spcPct val="120000"/>
              </a:lnSpc>
            </a:pPr>
            <a:endParaRPr lang="en-US" sz="1600" dirty="0">
              <a:latin typeface="Bookman Old Style" panose="02050604050505020204" pitchFamily="18" charset="0"/>
            </a:endParaRPr>
          </a:p>
          <a:p>
            <a:pPr algn="just">
              <a:lnSpc>
                <a:spcPct val="120000"/>
              </a:lnSpc>
            </a:pPr>
            <a:r>
              <a:rPr lang="en-US" sz="1600" dirty="0">
                <a:latin typeface="Bookman Old Style" panose="02050604050505020204" pitchFamily="18" charset="0"/>
              </a:rPr>
              <a:t>Tier I contribution is eligible for additional tax deduction benefit of up to Rs 50,000 under section 80CCD (1B) over and above Rs.1,50,000 under section 80C. Withdrawals are restricted and subject to terms and conditions.</a:t>
            </a:r>
          </a:p>
          <a:p>
            <a:pPr algn="just">
              <a:lnSpc>
                <a:spcPct val="120000"/>
              </a:lnSpc>
            </a:pPr>
            <a:endParaRPr lang="en-US" sz="1600" dirty="0">
              <a:latin typeface="Bookman Old Style" panose="02050604050505020204" pitchFamily="18" charset="0"/>
            </a:endParaRPr>
          </a:p>
          <a:p>
            <a:pPr algn="just">
              <a:lnSpc>
                <a:spcPct val="120000"/>
              </a:lnSpc>
            </a:pPr>
            <a:r>
              <a:rPr lang="en-US" sz="1600" dirty="0">
                <a:latin typeface="Bookman Old Style" panose="02050604050505020204" pitchFamily="18" charset="0"/>
              </a:rPr>
              <a:t>NPS is portable in nature and moves along with the subscriber in case of change of job or organization till the age of 60.</a:t>
            </a:r>
            <a:endParaRPr lang="en-IN" sz="1600" dirty="0">
              <a:latin typeface="Bookman Old Style" panose="02050604050505020204" pitchFamily="18" charset="0"/>
            </a:endParaRPr>
          </a:p>
          <a:p>
            <a:pPr algn="just">
              <a:lnSpc>
                <a:spcPct val="120000"/>
              </a:lnSpc>
            </a:pPr>
            <a:endParaRPr lang="en-US" sz="1800" dirty="0">
              <a:latin typeface="Bookman Old Style" panose="02050604050505020204" pitchFamily="18" charset="0"/>
            </a:endParaRPr>
          </a:p>
        </p:txBody>
      </p:sp>
    </p:spTree>
    <p:extLst>
      <p:ext uri="{BB962C8B-B14F-4D97-AF65-F5344CB8AC3E}">
        <p14:creationId xmlns:p14="http://schemas.microsoft.com/office/powerpoint/2010/main" val="822363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25" y="425110"/>
            <a:ext cx="10515600" cy="1325563"/>
          </a:xfrm>
        </p:spPr>
        <p:txBody>
          <a:bodyPr>
            <a:normAutofit/>
          </a:bodyPr>
          <a:lstStyle/>
          <a:p>
            <a:pPr algn="ctr"/>
            <a:r>
              <a:rPr lang="en-IN" sz="2000" b="1" dirty="0">
                <a:latin typeface="Bookman Old Style" panose="02050604050505020204" pitchFamily="18" charset="0"/>
              </a:rPr>
              <a:t>NPS : options, tiers, choices</a:t>
            </a:r>
            <a:endParaRPr lang="en-IN" sz="2000" dirty="0"/>
          </a:p>
        </p:txBody>
      </p:sp>
      <p:sp>
        <p:nvSpPr>
          <p:cNvPr id="3" name="Content Placeholder 2"/>
          <p:cNvSpPr>
            <a:spLocks noGrp="1"/>
          </p:cNvSpPr>
          <p:nvPr>
            <p:ph idx="1"/>
          </p:nvPr>
        </p:nvSpPr>
        <p:spPr>
          <a:xfrm>
            <a:off x="1686757" y="1422007"/>
            <a:ext cx="8646852" cy="4351338"/>
          </a:xfrm>
        </p:spPr>
        <p:txBody>
          <a:bodyPr>
            <a:normAutofit/>
          </a:bodyPr>
          <a:lstStyle/>
          <a:p>
            <a:pPr marL="0" indent="0">
              <a:lnSpc>
                <a:spcPct val="150000"/>
              </a:lnSpc>
              <a:buNone/>
            </a:pPr>
            <a:endParaRPr lang="en-IN" sz="1500" dirty="0">
              <a:latin typeface="Bookman Old Style" panose="02050604050505020204" pitchFamily="18" charset="0"/>
            </a:endParaRPr>
          </a:p>
          <a:p>
            <a:pPr marL="0" indent="0" algn="just">
              <a:lnSpc>
                <a:spcPct val="120000"/>
              </a:lnSpc>
              <a:buNone/>
            </a:pPr>
            <a:r>
              <a:rPr lang="en-US" sz="1900" dirty="0">
                <a:latin typeface="Bookman Old Style" panose="02050604050505020204" pitchFamily="18" charset="0"/>
              </a:rPr>
              <a:t>Money invested in NPS is managed by PFRDA through registered Pension Fund managers. The scheme offers two choices: </a:t>
            </a:r>
          </a:p>
          <a:p>
            <a:pPr marL="0" indent="0" algn="just">
              <a:lnSpc>
                <a:spcPct val="120000"/>
              </a:lnSpc>
              <a:buNone/>
            </a:pPr>
            <a:endParaRPr lang="en-US" sz="1900" dirty="0">
              <a:latin typeface="Bookman Old Style" panose="02050604050505020204" pitchFamily="18" charset="0"/>
            </a:endParaRPr>
          </a:p>
          <a:p>
            <a:pPr algn="just">
              <a:lnSpc>
                <a:spcPct val="120000"/>
              </a:lnSpc>
            </a:pPr>
            <a:r>
              <a:rPr lang="en-US" sz="1900" dirty="0">
                <a:latin typeface="Bookman Old Style" panose="02050604050505020204" pitchFamily="18" charset="0"/>
              </a:rPr>
              <a:t>Active choice : This allows the investor to decide how money should be invested in different assets, and</a:t>
            </a:r>
          </a:p>
          <a:p>
            <a:pPr algn="just">
              <a:lnSpc>
                <a:spcPct val="120000"/>
              </a:lnSpc>
            </a:pPr>
            <a:r>
              <a:rPr lang="en-US" sz="1900" dirty="0">
                <a:latin typeface="Bookman Old Style" panose="02050604050505020204" pitchFamily="18" charset="0"/>
              </a:rPr>
              <a:t>Auto choice : This is a default option in which money is invested automatically in line with the subscriber’s age profile.</a:t>
            </a:r>
          </a:p>
          <a:p>
            <a:pPr marL="0" indent="0" algn="just">
              <a:lnSpc>
                <a:spcPct val="120000"/>
              </a:lnSpc>
              <a:spcBef>
                <a:spcPts val="600"/>
              </a:spcBef>
              <a:buNone/>
            </a:pPr>
            <a:r>
              <a:rPr lang="en-US" sz="1900" dirty="0">
                <a:latin typeface="Bookman Old Style" panose="02050604050505020204" pitchFamily="18" charset="0"/>
              </a:rPr>
              <a:t>                       </a:t>
            </a:r>
          </a:p>
          <a:p>
            <a:pPr>
              <a:lnSpc>
                <a:spcPct val="150000"/>
              </a:lnSpc>
            </a:pPr>
            <a:endParaRPr lang="en-IN"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14</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497926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439" y="418391"/>
            <a:ext cx="10515600" cy="1325563"/>
          </a:xfrm>
        </p:spPr>
        <p:txBody>
          <a:bodyPr>
            <a:normAutofit/>
          </a:bodyPr>
          <a:lstStyle/>
          <a:p>
            <a:pPr algn="ctr"/>
            <a:r>
              <a:rPr lang="en-IN" sz="2000" b="1" dirty="0">
                <a:latin typeface="Bookman Old Style" panose="02050604050505020204" pitchFamily="18" charset="0"/>
              </a:rPr>
              <a:t>Retirement/death/disability benefits under NPS</a:t>
            </a:r>
            <a:endParaRPr lang="en-IN" sz="2000" dirty="0"/>
          </a:p>
        </p:txBody>
      </p:sp>
      <p:sp>
        <p:nvSpPr>
          <p:cNvPr id="3" name="Content Placeholder 2"/>
          <p:cNvSpPr>
            <a:spLocks noGrp="1"/>
          </p:cNvSpPr>
          <p:nvPr>
            <p:ph idx="1"/>
          </p:nvPr>
        </p:nvSpPr>
        <p:spPr>
          <a:xfrm>
            <a:off x="1370861" y="1639342"/>
            <a:ext cx="9699594" cy="4351338"/>
          </a:xfrm>
        </p:spPr>
        <p:txBody>
          <a:bodyPr>
            <a:normAutofit fontScale="92500"/>
          </a:bodyPr>
          <a:lstStyle/>
          <a:p>
            <a:pPr marL="0" indent="0" algn="just">
              <a:lnSpc>
                <a:spcPct val="150000"/>
              </a:lnSpc>
              <a:buNone/>
            </a:pPr>
            <a:r>
              <a:rPr lang="en-US" sz="1400" dirty="0">
                <a:latin typeface="Bookman Old Style" panose="02050604050505020204" pitchFamily="18" charset="0"/>
              </a:rPr>
              <a:t>As per directives issued by the Department of Pension and Pensioners' Welfare, benefit of retirement gratuity/death gratuity has been extended to government employees covered under NPS on same terms and conditions as are applicable under Central Civil Services (Pension) Rules, 1972. Accordingly, </a:t>
            </a:r>
          </a:p>
          <a:p>
            <a:pPr marL="0" indent="0" algn="just">
              <a:lnSpc>
                <a:spcPct val="150000"/>
              </a:lnSpc>
              <a:buNone/>
            </a:pPr>
            <a:endParaRPr lang="en-US" sz="1400" u="sng" dirty="0">
              <a:latin typeface="Bookman Old Style" panose="02050604050505020204" pitchFamily="18" charset="0"/>
            </a:endParaRPr>
          </a:p>
          <a:p>
            <a:pPr>
              <a:lnSpc>
                <a:spcPct val="150000"/>
              </a:lnSpc>
            </a:pPr>
            <a:r>
              <a:rPr lang="en-IN" sz="1400" dirty="0">
                <a:latin typeface="Bookman Old Style" panose="02050604050505020204" pitchFamily="18" charset="0"/>
              </a:rPr>
              <a:t>DCRG and Leave Encashment become payable to employee on superannuation retirement.</a:t>
            </a:r>
          </a:p>
          <a:p>
            <a:pPr>
              <a:lnSpc>
                <a:spcPct val="150000"/>
              </a:lnSpc>
            </a:pPr>
            <a:r>
              <a:rPr lang="en-IN" sz="1400" dirty="0">
                <a:latin typeface="Bookman Old Style" panose="02050604050505020204" pitchFamily="18" charset="0"/>
              </a:rPr>
              <a:t>Lump-sum payment and annuity pension under NPS are paid to employee after retirement.</a:t>
            </a:r>
          </a:p>
          <a:p>
            <a:pPr algn="just">
              <a:lnSpc>
                <a:spcPct val="150000"/>
              </a:lnSpc>
            </a:pPr>
            <a:r>
              <a:rPr lang="en-IN" sz="1400" dirty="0">
                <a:latin typeface="Bookman Old Style" panose="02050604050505020204" pitchFamily="18" charset="0"/>
              </a:rPr>
              <a:t>On superannuation a</a:t>
            </a:r>
            <a:r>
              <a:rPr lang="en-US" sz="1400" dirty="0">
                <a:latin typeface="Bookman Old Style" panose="02050604050505020204" pitchFamily="18" charset="0"/>
              </a:rPr>
              <a:t>t least 60% of the employee’s accumulated pension corpus shall be mandatorily utilized for purchase of annuity while remaining 40% will be paid to the subscriber as a lumpsum amount.</a:t>
            </a:r>
            <a:endParaRPr lang="en-IN" sz="1400" dirty="0">
              <a:latin typeface="Bookman Old Style" panose="02050604050505020204" pitchFamily="18" charset="0"/>
            </a:endParaRPr>
          </a:p>
          <a:p>
            <a:pPr>
              <a:lnSpc>
                <a:spcPct val="150000"/>
              </a:lnSpc>
            </a:pPr>
            <a:r>
              <a:rPr lang="en-IN" sz="1400" dirty="0">
                <a:latin typeface="Bookman Old Style" panose="02050604050505020204" pitchFamily="18" charset="0"/>
              </a:rPr>
              <a:t>On voluntary retirement a</a:t>
            </a:r>
            <a:r>
              <a:rPr lang="en-US" sz="1400" dirty="0">
                <a:latin typeface="Bookman Old Style" panose="02050604050505020204" pitchFamily="18" charset="0"/>
              </a:rPr>
              <a:t>t least 80% of the employee’s accumulated pension corpus shall mandatorily be utilized for purchase of annuity while remaining 20% will be paid to the subscriber as a lump sum amount.</a:t>
            </a:r>
            <a:br>
              <a:rPr lang="en-US" sz="1400" dirty="0">
                <a:latin typeface="Bookman Old Style" panose="02050604050505020204" pitchFamily="18" charset="0"/>
              </a:rPr>
            </a:br>
            <a:endParaRPr lang="en-US" sz="14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15</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46935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769" y="500062"/>
            <a:ext cx="10515600" cy="1325563"/>
          </a:xfrm>
        </p:spPr>
        <p:txBody>
          <a:bodyPr>
            <a:normAutofit/>
          </a:bodyPr>
          <a:lstStyle/>
          <a:p>
            <a:pPr algn="ctr"/>
            <a:r>
              <a:rPr lang="en-IN" sz="2000" b="1" dirty="0">
                <a:latin typeface="Bookman Old Style" panose="02050604050505020204" pitchFamily="18" charset="0"/>
              </a:rPr>
              <a:t>Retirement/death/disability benefits under NPS </a:t>
            </a:r>
            <a:r>
              <a:rPr lang="en-IN" sz="2000" b="1" dirty="0" err="1">
                <a:latin typeface="Bookman Old Style" panose="02050604050505020204" pitchFamily="18" charset="0"/>
              </a:rPr>
              <a:t>contd</a:t>
            </a:r>
            <a:r>
              <a:rPr lang="en-IN" sz="2000" b="1" dirty="0">
                <a:latin typeface="Bookman Old Style" panose="02050604050505020204" pitchFamily="18" charset="0"/>
              </a:rPr>
              <a:t>…</a:t>
            </a:r>
            <a:endParaRPr lang="en-IN" sz="2000" dirty="0"/>
          </a:p>
        </p:txBody>
      </p:sp>
      <p:sp>
        <p:nvSpPr>
          <p:cNvPr id="3" name="Content Placeholder 2"/>
          <p:cNvSpPr>
            <a:spLocks noGrp="1"/>
          </p:cNvSpPr>
          <p:nvPr>
            <p:ph idx="1"/>
          </p:nvPr>
        </p:nvSpPr>
        <p:spPr>
          <a:xfrm>
            <a:off x="1482571" y="1488274"/>
            <a:ext cx="9055223" cy="4351338"/>
          </a:xfrm>
        </p:spPr>
        <p:txBody>
          <a:bodyPr>
            <a:normAutofit/>
          </a:bodyPr>
          <a:lstStyle/>
          <a:p>
            <a:pPr marL="0" indent="0">
              <a:lnSpc>
                <a:spcPct val="150000"/>
              </a:lnSpc>
              <a:buNone/>
            </a:pPr>
            <a:r>
              <a:rPr lang="en-IN" sz="1400" dirty="0">
                <a:latin typeface="Bookman Old Style" panose="02050604050505020204" pitchFamily="18" charset="0"/>
              </a:rPr>
              <a:t>In case of employee’s death in service, benefits allowed are :</a:t>
            </a:r>
          </a:p>
          <a:p>
            <a:pPr>
              <a:lnSpc>
                <a:spcPct val="100000"/>
              </a:lnSpc>
              <a:buFont typeface="+mj-lt"/>
              <a:buAutoNum type="arabicPeriod"/>
            </a:pPr>
            <a:r>
              <a:rPr lang="en-IN" sz="1400" dirty="0">
                <a:latin typeface="Bookman Old Style" panose="02050604050505020204" pitchFamily="18" charset="0"/>
              </a:rPr>
              <a:t>DCRG, </a:t>
            </a:r>
          </a:p>
          <a:p>
            <a:pPr>
              <a:lnSpc>
                <a:spcPct val="100000"/>
              </a:lnSpc>
              <a:buFont typeface="+mj-lt"/>
              <a:buAutoNum type="arabicPeriod"/>
            </a:pPr>
            <a:r>
              <a:rPr lang="en-IN" sz="1400" dirty="0">
                <a:latin typeface="Bookman Old Style" panose="02050604050505020204" pitchFamily="18" charset="0"/>
              </a:rPr>
              <a:t>Leave Encashment, and </a:t>
            </a:r>
          </a:p>
          <a:p>
            <a:pPr>
              <a:lnSpc>
                <a:spcPct val="100000"/>
              </a:lnSpc>
              <a:buFont typeface="+mj-lt"/>
              <a:buAutoNum type="arabicPeriod"/>
            </a:pPr>
            <a:r>
              <a:rPr lang="en-IN" sz="1400" dirty="0">
                <a:latin typeface="Bookman Old Style" panose="02050604050505020204" pitchFamily="18" charset="0"/>
              </a:rPr>
              <a:t>Family Pension.</a:t>
            </a:r>
          </a:p>
          <a:p>
            <a:pPr marL="0" indent="0">
              <a:lnSpc>
                <a:spcPct val="150000"/>
              </a:lnSpc>
              <a:buNone/>
            </a:pPr>
            <a:r>
              <a:rPr lang="en-IN" sz="1400" dirty="0">
                <a:latin typeface="Bookman Old Style" panose="02050604050505020204" pitchFamily="18" charset="0"/>
              </a:rPr>
              <a:t>Eligible family member (nominee) needs to exercise the option:</a:t>
            </a:r>
          </a:p>
          <a:p>
            <a:pPr marL="0" indent="0">
              <a:lnSpc>
                <a:spcPct val="150000"/>
              </a:lnSpc>
              <a:buNone/>
            </a:pPr>
            <a:r>
              <a:rPr lang="en-IN" sz="1400" dirty="0">
                <a:latin typeface="Bookman Old Style" panose="02050604050505020204" pitchFamily="18" charset="0"/>
              </a:rPr>
              <a:t>to receive lumpsum accumulated corpus from NSDL, or </a:t>
            </a:r>
          </a:p>
          <a:p>
            <a:pPr marL="0" indent="0">
              <a:lnSpc>
                <a:spcPct val="150000"/>
              </a:lnSpc>
              <a:buNone/>
            </a:pPr>
            <a:r>
              <a:rPr lang="en-IN" sz="1400" dirty="0">
                <a:latin typeface="Bookman Old Style" panose="02050604050505020204" pitchFamily="18" charset="0"/>
              </a:rPr>
              <a:t>to receive regular Family Pension in lieu of accumulated corpus.</a:t>
            </a:r>
          </a:p>
          <a:p>
            <a:pPr marL="0" indent="0" algn="just">
              <a:lnSpc>
                <a:spcPct val="150000"/>
              </a:lnSpc>
              <a:buNone/>
            </a:pPr>
            <a:r>
              <a:rPr lang="en-IN" sz="1400" dirty="0">
                <a:latin typeface="Bookman Old Style" panose="02050604050505020204" pitchFamily="18" charset="0"/>
              </a:rPr>
              <a:t>Monthly Pension is payable by Railways directly to beneficiary account through NEFT, not through banks like in case of IR’s regular pensioners.</a:t>
            </a:r>
          </a:p>
          <a:p>
            <a:pPr marL="0" indent="0" algn="just">
              <a:lnSpc>
                <a:spcPct val="150000"/>
              </a:lnSpc>
              <a:buNone/>
            </a:pPr>
            <a:r>
              <a:rPr lang="en-IN" sz="1400" dirty="0">
                <a:latin typeface="Bookman Old Style" panose="02050604050505020204" pitchFamily="18" charset="0"/>
              </a:rPr>
              <a:t>In case of employee’s death, Government also allows the family the option to switch over by refunding corpus received by the beneficiary from NSDL along with interest thereon</a:t>
            </a:r>
            <a:r>
              <a:rPr lang="en-IN" sz="1200" dirty="0">
                <a:latin typeface="Bookman Old Style" panose="02050604050505020204" pitchFamily="18" charset="0"/>
              </a:rPr>
              <a:t>.</a:t>
            </a:r>
          </a:p>
        </p:txBody>
      </p:sp>
      <p:sp>
        <p:nvSpPr>
          <p:cNvPr id="4" name="Slide Number Placeholder 3"/>
          <p:cNvSpPr>
            <a:spLocks noGrp="1"/>
          </p:cNvSpPr>
          <p:nvPr>
            <p:ph type="sldNum" sz="quarter" idx="12"/>
          </p:nvPr>
        </p:nvSpPr>
        <p:spPr/>
        <p:txBody>
          <a:bodyPr/>
          <a:lstStyle/>
          <a:p>
            <a:fld id="{B3B9F496-AE32-45C9-853A-B97D7AABC7B9}" type="slidenum">
              <a:rPr lang="en-IN" smtClean="0"/>
              <a:t>16</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283118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904B6-16FE-40AC-907A-6DA1F16ACA8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CA41B45-50C7-4DB8-854E-D18670AC14E4}"/>
              </a:ext>
            </a:extLst>
          </p:cNvPr>
          <p:cNvSpPr>
            <a:spLocks noGrp="1"/>
          </p:cNvSpPr>
          <p:nvPr>
            <p:ph idx="1"/>
          </p:nvPr>
        </p:nvSpPr>
        <p:spPr/>
        <p:txBody>
          <a:bodyPr/>
          <a:lstStyle/>
          <a:p>
            <a:endParaRPr lang="en-IN" dirty="0"/>
          </a:p>
        </p:txBody>
      </p:sp>
      <p:sp>
        <p:nvSpPr>
          <p:cNvPr id="4" name="Slide Number Placeholder 3">
            <a:extLst>
              <a:ext uri="{FF2B5EF4-FFF2-40B4-BE49-F238E27FC236}">
                <a16:creationId xmlns:a16="http://schemas.microsoft.com/office/drawing/2014/main" id="{FB11CF77-931F-4309-B5DD-ADD38B23C66D}"/>
              </a:ext>
            </a:extLst>
          </p:cNvPr>
          <p:cNvSpPr>
            <a:spLocks noGrp="1"/>
          </p:cNvSpPr>
          <p:nvPr>
            <p:ph type="sldNum" sz="quarter" idx="12"/>
          </p:nvPr>
        </p:nvSpPr>
        <p:spPr/>
        <p:txBody>
          <a:bodyPr/>
          <a:lstStyle/>
          <a:p>
            <a:fld id="{B3B9F496-AE32-45C9-853A-B97D7AABC7B9}" type="slidenum">
              <a:rPr lang="en-IN" smtClean="0"/>
              <a:t>17</a:t>
            </a:fld>
            <a:endParaRPr lang="en-IN"/>
          </a:p>
        </p:txBody>
      </p:sp>
      <p:sp>
        <p:nvSpPr>
          <p:cNvPr id="6" name="TextBox 5">
            <a:extLst>
              <a:ext uri="{FF2B5EF4-FFF2-40B4-BE49-F238E27FC236}">
                <a16:creationId xmlns:a16="http://schemas.microsoft.com/office/drawing/2014/main" id="{E68E7A6A-7B53-45DA-A49B-0DF236101CAD}"/>
              </a:ext>
            </a:extLst>
          </p:cNvPr>
          <p:cNvSpPr txBox="1"/>
          <p:nvPr/>
        </p:nvSpPr>
        <p:spPr>
          <a:xfrm>
            <a:off x="2827782" y="3124123"/>
            <a:ext cx="6094476" cy="769441"/>
          </a:xfrm>
          <a:prstGeom prst="rect">
            <a:avLst/>
          </a:prstGeom>
          <a:noFill/>
        </p:spPr>
        <p:txBody>
          <a:bodyPr wrap="square">
            <a:spAutoFit/>
          </a:bodyPr>
          <a:lstStyle/>
          <a:p>
            <a:pPr algn="ctr"/>
            <a:r>
              <a:rPr lang="en-IN" sz="4400" b="1" dirty="0">
                <a:latin typeface="Bookman Old Style" panose="02050604050505020204" pitchFamily="18" charset="0"/>
              </a:rPr>
              <a:t>Thank You</a:t>
            </a:r>
            <a:endParaRPr lang="en-IN" sz="4400" dirty="0"/>
          </a:p>
        </p:txBody>
      </p:sp>
    </p:spTree>
    <p:extLst>
      <p:ext uri="{BB962C8B-B14F-4D97-AF65-F5344CB8AC3E}">
        <p14:creationId xmlns:p14="http://schemas.microsoft.com/office/powerpoint/2010/main" val="3114278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706" y="436792"/>
            <a:ext cx="10515600" cy="1089454"/>
          </a:xfrm>
        </p:spPr>
        <p:txBody>
          <a:bodyPr>
            <a:normAutofit/>
          </a:bodyPr>
          <a:lstStyle/>
          <a:p>
            <a:pPr algn="ctr"/>
            <a:r>
              <a:rPr lang="en-US" sz="2000" b="1" dirty="0">
                <a:latin typeface="Bookman Old Style" panose="02050604050505020204" pitchFamily="18" charset="0"/>
              </a:rPr>
              <a:t>Railway Pension system :</a:t>
            </a:r>
            <a:br>
              <a:rPr lang="en-US" sz="2000" b="1" dirty="0">
                <a:latin typeface="Bookman Old Style" panose="02050604050505020204" pitchFamily="18" charset="0"/>
              </a:rPr>
            </a:br>
            <a:r>
              <a:rPr lang="en-US" sz="2000" b="1" dirty="0">
                <a:latin typeface="Bookman Old Style" panose="02050604050505020204" pitchFamily="18" charset="0"/>
              </a:rPr>
              <a:t>its digital interfaces</a:t>
            </a:r>
            <a:endParaRPr lang="en-IN" sz="2000" b="1"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z="1000" smtClean="0">
                <a:latin typeface="Bookman Old Style" panose="02050604050505020204" pitchFamily="18" charset="0"/>
              </a:rPr>
              <a:t>2</a:t>
            </a:fld>
            <a:endParaRPr lang="en-IN" sz="1000" dirty="0">
              <a:latin typeface="Bookman Old Style" panose="02050604050505020204" pitchFamily="18" charset="0"/>
            </a:endParaRPr>
          </a:p>
        </p:txBody>
      </p:sp>
      <p:sp>
        <p:nvSpPr>
          <p:cNvPr id="6" name="Content Placeholder 5"/>
          <p:cNvSpPr>
            <a:spLocks noGrp="1"/>
          </p:cNvSpPr>
          <p:nvPr>
            <p:ph idx="1"/>
          </p:nvPr>
        </p:nvSpPr>
        <p:spPr>
          <a:xfrm>
            <a:off x="3629228" y="2061982"/>
            <a:ext cx="962191" cy="683208"/>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en-IN" sz="900" dirty="0">
                <a:latin typeface="Bookman Old Style" panose="02050604050505020204" pitchFamily="18" charset="0"/>
              </a:rPr>
              <a:t>HRMS</a:t>
            </a:r>
            <a:endParaRPr lang="en-IN" sz="1000" dirty="0">
              <a:latin typeface="Bookman Old Style" panose="02050604050505020204" pitchFamily="18" charset="0"/>
            </a:endParaRPr>
          </a:p>
        </p:txBody>
      </p:sp>
      <p:sp>
        <p:nvSpPr>
          <p:cNvPr id="21" name="Oval 20"/>
          <p:cNvSpPr/>
          <p:nvPr/>
        </p:nvSpPr>
        <p:spPr>
          <a:xfrm>
            <a:off x="4538227" y="3333066"/>
            <a:ext cx="2014943" cy="763804"/>
          </a:xfrm>
          <a:prstGeom prst="ellipse">
            <a:avLst/>
          </a:prstGeom>
          <a:solidFill>
            <a:schemeClr val="accent5">
              <a:lumMod val="75000"/>
            </a:schemeClr>
          </a:solidFill>
          <a:ln w="6350" cap="sq">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900" b="1" dirty="0">
                <a:solidFill>
                  <a:schemeClr val="bg1"/>
                </a:solidFill>
                <a:latin typeface="Bookman Old Style" panose="02050604050505020204" pitchFamily="18" charset="0"/>
              </a:rPr>
              <a:t>Indian railway</a:t>
            </a:r>
          </a:p>
          <a:p>
            <a:pPr algn="ctr"/>
            <a:r>
              <a:rPr lang="en-IN" sz="900" b="1" dirty="0">
                <a:solidFill>
                  <a:schemeClr val="bg1"/>
                </a:solidFill>
                <a:latin typeface="Bookman Old Style" panose="02050604050505020204" pitchFamily="18" charset="0"/>
              </a:rPr>
              <a:t>Pension/settlement  </a:t>
            </a:r>
          </a:p>
        </p:txBody>
      </p:sp>
      <p:grpSp>
        <p:nvGrpSpPr>
          <p:cNvPr id="53" name="Group 52">
            <a:extLst>
              <a:ext uri="{FF2B5EF4-FFF2-40B4-BE49-F238E27FC236}">
                <a16:creationId xmlns:a16="http://schemas.microsoft.com/office/drawing/2014/main" id="{6D5B12F6-86C2-4EB6-8EE6-CA1E6FC71D41}"/>
              </a:ext>
            </a:extLst>
          </p:cNvPr>
          <p:cNvGrpSpPr/>
          <p:nvPr/>
        </p:nvGrpSpPr>
        <p:grpSpPr>
          <a:xfrm>
            <a:off x="2109201" y="2384400"/>
            <a:ext cx="3121454" cy="3382657"/>
            <a:chOff x="1496385" y="2324343"/>
            <a:chExt cx="4019172" cy="3636298"/>
          </a:xfrm>
        </p:grpSpPr>
        <p:sp>
          <p:nvSpPr>
            <p:cNvPr id="12" name="Oval 11"/>
            <p:cNvSpPr/>
            <p:nvPr/>
          </p:nvSpPr>
          <p:spPr>
            <a:xfrm>
              <a:off x="1499675" y="2324343"/>
              <a:ext cx="1579853" cy="873401"/>
            </a:xfrm>
            <a:prstGeom prst="ellipse">
              <a:avLst/>
            </a:prstGeom>
            <a:solidFill>
              <a:schemeClr val="bg2"/>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IN" sz="900" dirty="0">
                  <a:solidFill>
                    <a:schemeClr val="tx1"/>
                  </a:solidFill>
                  <a:latin typeface="Bookman Old Style" panose="02050604050505020204" pitchFamily="18" charset="0"/>
                </a:rPr>
                <a:t>PPO data view [My Accounts]</a:t>
              </a:r>
            </a:p>
            <a:p>
              <a:pPr algn="ctr"/>
              <a:r>
                <a:rPr lang="en-IN" sz="900" dirty="0">
                  <a:solidFill>
                    <a:schemeClr val="tx1"/>
                  </a:solidFill>
                  <a:latin typeface="Bookman Old Style" panose="02050604050505020204" pitchFamily="18" charset="0"/>
                </a:rPr>
                <a:t>--ARPAN--</a:t>
              </a:r>
            </a:p>
          </p:txBody>
        </p:sp>
        <p:grpSp>
          <p:nvGrpSpPr>
            <p:cNvPr id="52" name="Group 51">
              <a:extLst>
                <a:ext uri="{FF2B5EF4-FFF2-40B4-BE49-F238E27FC236}">
                  <a16:creationId xmlns:a16="http://schemas.microsoft.com/office/drawing/2014/main" id="{1CC8DB23-49D9-436A-B642-1140CE588F6B}"/>
                </a:ext>
              </a:extLst>
            </p:cNvPr>
            <p:cNvGrpSpPr/>
            <p:nvPr/>
          </p:nvGrpSpPr>
          <p:grpSpPr>
            <a:xfrm>
              <a:off x="1496385" y="2642628"/>
              <a:ext cx="4019172" cy="3318013"/>
              <a:chOff x="1496385" y="2642628"/>
              <a:chExt cx="4019172" cy="3318013"/>
            </a:xfrm>
          </p:grpSpPr>
          <p:sp>
            <p:nvSpPr>
              <p:cNvPr id="9" name="Oval 8"/>
              <p:cNvSpPr/>
              <p:nvPr/>
            </p:nvSpPr>
            <p:spPr>
              <a:xfrm>
                <a:off x="2898990" y="5131909"/>
                <a:ext cx="1991187" cy="828732"/>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900" dirty="0">
                    <a:latin typeface="Bookman Old Style" panose="02050604050505020204" pitchFamily="18" charset="0"/>
                  </a:rPr>
                  <a:t>On-line suggestions/</a:t>
                </a:r>
              </a:p>
              <a:p>
                <a:pPr algn="ctr"/>
                <a:r>
                  <a:rPr lang="en-IN" sz="900" dirty="0">
                    <a:latin typeface="Bookman Old Style" panose="02050604050505020204" pitchFamily="18" charset="0"/>
                  </a:rPr>
                  <a:t>feed backs</a:t>
                </a:r>
              </a:p>
              <a:p>
                <a:pPr algn="ctr"/>
                <a:r>
                  <a:rPr lang="en-IN" sz="900" dirty="0">
                    <a:latin typeface="Bookman Old Style" panose="02050604050505020204" pitchFamily="18" charset="0"/>
                  </a:rPr>
                  <a:t>-ANUBHAV-</a:t>
                </a:r>
              </a:p>
            </p:txBody>
          </p:sp>
          <p:sp>
            <p:nvSpPr>
              <p:cNvPr id="10" name="Oval 9"/>
              <p:cNvSpPr/>
              <p:nvPr/>
            </p:nvSpPr>
            <p:spPr>
              <a:xfrm>
                <a:off x="1638745" y="3428274"/>
                <a:ext cx="1547044" cy="830851"/>
              </a:xfrm>
              <a:prstGeom prst="ellipse">
                <a:avLst/>
              </a:prstGeom>
              <a:solidFill>
                <a:schemeClr val="accent5">
                  <a:lumMod val="75000"/>
                </a:schemeClr>
              </a:solidFill>
              <a:ln>
                <a:solidFill>
                  <a:schemeClr val="accent5">
                    <a:lumMod val="75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IN" sz="900" dirty="0">
                    <a:solidFill>
                      <a:schemeClr val="bg1"/>
                    </a:solidFill>
                    <a:latin typeface="Bookman Old Style" panose="02050604050505020204" pitchFamily="18" charset="0"/>
                  </a:rPr>
                  <a:t>Smart Health Card</a:t>
                </a:r>
              </a:p>
              <a:p>
                <a:pPr algn="ctr"/>
                <a:r>
                  <a:rPr lang="en-IN" sz="900" dirty="0">
                    <a:solidFill>
                      <a:schemeClr val="bg1"/>
                    </a:solidFill>
                    <a:latin typeface="Bookman Old Style" panose="02050604050505020204" pitchFamily="18" charset="0"/>
                  </a:rPr>
                  <a:t>[UMID/CTSE]</a:t>
                </a:r>
              </a:p>
            </p:txBody>
          </p:sp>
          <p:sp>
            <p:nvSpPr>
              <p:cNvPr id="11" name="Oval 10"/>
              <p:cNvSpPr/>
              <p:nvPr/>
            </p:nvSpPr>
            <p:spPr>
              <a:xfrm>
                <a:off x="1496385" y="4414172"/>
                <a:ext cx="1579853" cy="970562"/>
              </a:xfrm>
              <a:prstGeom prst="ellipse">
                <a:avLst/>
              </a:prstGeom>
              <a:solidFill>
                <a:schemeClr val="bg2"/>
              </a:solidFill>
              <a:ln>
                <a:solidFill>
                  <a:schemeClr val="bg2"/>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IN" sz="900" dirty="0">
                    <a:latin typeface="Bookman Old Style" panose="02050604050505020204" pitchFamily="18" charset="0"/>
                  </a:rPr>
                  <a:t>Online</a:t>
                </a:r>
              </a:p>
              <a:p>
                <a:pPr algn="ctr"/>
                <a:r>
                  <a:rPr lang="en-IN" sz="900" dirty="0">
                    <a:latin typeface="Bookman Old Style" panose="02050604050505020204" pitchFamily="18" charset="0"/>
                  </a:rPr>
                  <a:t>Grievances Handling</a:t>
                </a:r>
              </a:p>
              <a:p>
                <a:pPr algn="ctr"/>
                <a:r>
                  <a:rPr lang="en-IN" sz="900" dirty="0">
                    <a:latin typeface="Bookman Old Style" panose="02050604050505020204" pitchFamily="18" charset="0"/>
                  </a:rPr>
                  <a:t>-NIVARAN-</a:t>
                </a:r>
              </a:p>
            </p:txBody>
          </p:sp>
          <p:cxnSp>
            <p:nvCxnSpPr>
              <p:cNvPr id="24" name="Straight Arrow Connector 23"/>
              <p:cNvCxnSpPr>
                <a:cxnSpLocks/>
                <a:endCxn id="6" idx="5"/>
              </p:cNvCxnSpPr>
              <p:nvPr/>
            </p:nvCxnSpPr>
            <p:spPr>
              <a:xfrm flipH="1" flipV="1">
                <a:off x="4536635" y="2642628"/>
                <a:ext cx="978922" cy="726974"/>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cxnSpLocks/>
              </p:cNvCxnSpPr>
              <p:nvPr/>
            </p:nvCxnSpPr>
            <p:spPr>
              <a:xfrm flipH="1" flipV="1">
                <a:off x="2953911" y="2931908"/>
                <a:ext cx="1664366" cy="656867"/>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cxnSpLocks/>
              </p:cNvCxnSpPr>
              <p:nvPr/>
            </p:nvCxnSpPr>
            <p:spPr>
              <a:xfrm flipH="1">
                <a:off x="3222192" y="3827532"/>
                <a:ext cx="1344599" cy="6511"/>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cxnSpLocks/>
              </p:cNvCxnSpPr>
              <p:nvPr/>
            </p:nvCxnSpPr>
            <p:spPr>
              <a:xfrm flipH="1">
                <a:off x="4387237" y="4084825"/>
                <a:ext cx="742149" cy="108525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a:cxnSpLocks/>
                <a:endCxn id="11" idx="6"/>
              </p:cNvCxnSpPr>
              <p:nvPr/>
            </p:nvCxnSpPr>
            <p:spPr>
              <a:xfrm flipH="1">
                <a:off x="3076238" y="3979620"/>
                <a:ext cx="1682074" cy="919834"/>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grpSp>
        <p:nvGrpSpPr>
          <p:cNvPr id="51" name="Group 50">
            <a:extLst>
              <a:ext uri="{FF2B5EF4-FFF2-40B4-BE49-F238E27FC236}">
                <a16:creationId xmlns:a16="http://schemas.microsoft.com/office/drawing/2014/main" id="{171C38B8-7473-4078-A13F-F1E451625A58}"/>
              </a:ext>
            </a:extLst>
          </p:cNvPr>
          <p:cNvGrpSpPr/>
          <p:nvPr/>
        </p:nvGrpSpPr>
        <p:grpSpPr>
          <a:xfrm>
            <a:off x="4828877" y="1639538"/>
            <a:ext cx="4031659" cy="4176046"/>
            <a:chOff x="4828877" y="1639560"/>
            <a:chExt cx="5191149" cy="4489178"/>
          </a:xfrm>
        </p:grpSpPr>
        <p:sp>
          <p:nvSpPr>
            <p:cNvPr id="18" name="Oval 17"/>
            <p:cNvSpPr/>
            <p:nvPr/>
          </p:nvSpPr>
          <p:spPr>
            <a:xfrm>
              <a:off x="4828877" y="1639560"/>
              <a:ext cx="1905552" cy="754764"/>
            </a:xfrm>
            <a:prstGeom prst="ellipse">
              <a:avLst/>
            </a:prstGeom>
            <a:solidFill>
              <a:schemeClr val="bg2"/>
            </a:solidFill>
            <a:ln>
              <a:solidFill>
                <a:schemeClr val="bg2"/>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IN" sz="900" dirty="0">
                  <a:latin typeface="Bookman Old Style" panose="02050604050505020204" pitchFamily="18" charset="0"/>
                </a:rPr>
                <a:t>e-Scrolls </a:t>
              </a:r>
            </a:p>
            <a:p>
              <a:pPr algn="ctr"/>
              <a:r>
                <a:rPr lang="en-IN" sz="900" dirty="0">
                  <a:latin typeface="Bookman Old Style" panose="02050604050505020204" pitchFamily="18" charset="0"/>
                </a:rPr>
                <a:t>and </a:t>
              </a:r>
            </a:p>
            <a:p>
              <a:pPr algn="ctr"/>
              <a:r>
                <a:rPr lang="en-IN" sz="900" dirty="0">
                  <a:latin typeface="Bookman Old Style" panose="02050604050505020204" pitchFamily="18" charset="0"/>
                </a:rPr>
                <a:t>e-Reconciliation</a:t>
              </a:r>
            </a:p>
          </p:txBody>
        </p:sp>
        <p:grpSp>
          <p:nvGrpSpPr>
            <p:cNvPr id="45" name="Group 44">
              <a:extLst>
                <a:ext uri="{FF2B5EF4-FFF2-40B4-BE49-F238E27FC236}">
                  <a16:creationId xmlns:a16="http://schemas.microsoft.com/office/drawing/2014/main" id="{70EAB81D-9B86-4CAB-8A8F-05EB02B1DC15}"/>
                </a:ext>
              </a:extLst>
            </p:cNvPr>
            <p:cNvGrpSpPr/>
            <p:nvPr/>
          </p:nvGrpSpPr>
          <p:grpSpPr>
            <a:xfrm>
              <a:off x="5153066" y="2194197"/>
              <a:ext cx="4866960" cy="3934541"/>
              <a:chOff x="5153066" y="2194197"/>
              <a:chExt cx="4866960" cy="3934541"/>
            </a:xfrm>
          </p:grpSpPr>
          <p:sp>
            <p:nvSpPr>
              <p:cNvPr id="7" name="Oval 6"/>
              <p:cNvSpPr/>
              <p:nvPr/>
            </p:nvSpPr>
            <p:spPr>
              <a:xfrm>
                <a:off x="5153066" y="5500666"/>
                <a:ext cx="1581363" cy="628072"/>
              </a:xfrm>
              <a:prstGeom prst="ellipse">
                <a:avLst/>
              </a:prstGeom>
              <a:solidFill>
                <a:schemeClr val="bg2"/>
              </a:solidFill>
              <a:ln>
                <a:solidFill>
                  <a:schemeClr val="bg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IN" sz="900" dirty="0">
                    <a:solidFill>
                      <a:schemeClr val="tx1"/>
                    </a:solidFill>
                    <a:latin typeface="Bookman Old Style" panose="02050604050505020204" pitchFamily="18" charset="0"/>
                  </a:rPr>
                  <a:t>On-line Settlement process [IPAS]</a:t>
                </a:r>
                <a:endParaRPr lang="en-IN" sz="900" dirty="0">
                  <a:latin typeface="Bookman Old Style" panose="02050604050505020204" pitchFamily="18" charset="0"/>
                </a:endParaRPr>
              </a:p>
            </p:txBody>
          </p:sp>
          <p:sp>
            <p:nvSpPr>
              <p:cNvPr id="15" name="Oval 14"/>
              <p:cNvSpPr/>
              <p:nvPr/>
            </p:nvSpPr>
            <p:spPr>
              <a:xfrm>
                <a:off x="8369196" y="4522781"/>
                <a:ext cx="1539344" cy="779472"/>
              </a:xfrm>
              <a:prstGeom prst="ellipse">
                <a:avLst/>
              </a:prstGeom>
              <a:solidFill>
                <a:schemeClr val="bg2"/>
              </a:solidFill>
              <a:ln>
                <a:solidFill>
                  <a:schemeClr val="bg2"/>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IN" sz="900" dirty="0">
                    <a:latin typeface="Bookman Old Style" panose="02050604050505020204" pitchFamily="18" charset="0"/>
                  </a:rPr>
                  <a:t>Net Banking</a:t>
                </a:r>
              </a:p>
              <a:p>
                <a:pPr algn="ctr"/>
                <a:r>
                  <a:rPr lang="en-IN" sz="900" dirty="0">
                    <a:latin typeface="Bookman Old Style" panose="02050604050505020204" pitchFamily="18" charset="0"/>
                  </a:rPr>
                  <a:t>[Pension A/C]</a:t>
                </a:r>
              </a:p>
            </p:txBody>
          </p:sp>
          <p:sp>
            <p:nvSpPr>
              <p:cNvPr id="16" name="Oval 15"/>
              <p:cNvSpPr/>
              <p:nvPr/>
            </p:nvSpPr>
            <p:spPr>
              <a:xfrm>
                <a:off x="6934122" y="5170075"/>
                <a:ext cx="1517339" cy="683011"/>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900" dirty="0">
                    <a:latin typeface="Bookman Old Style" panose="02050604050505020204" pitchFamily="18" charset="0"/>
                  </a:rPr>
                  <a:t>Jeevan </a:t>
                </a:r>
                <a:r>
                  <a:rPr lang="en-IN" sz="900" dirty="0" err="1">
                    <a:latin typeface="Bookman Old Style" panose="02050604050505020204" pitchFamily="18" charset="0"/>
                  </a:rPr>
                  <a:t>Praman</a:t>
                </a:r>
                <a:endParaRPr lang="en-IN" sz="900" dirty="0">
                  <a:latin typeface="Bookman Old Style" panose="02050604050505020204" pitchFamily="18" charset="0"/>
                </a:endParaRPr>
              </a:p>
            </p:txBody>
          </p:sp>
          <p:sp>
            <p:nvSpPr>
              <p:cNvPr id="17" name="Oval 16"/>
              <p:cNvSpPr/>
              <p:nvPr/>
            </p:nvSpPr>
            <p:spPr>
              <a:xfrm>
                <a:off x="8657418" y="2348906"/>
                <a:ext cx="1251122" cy="637162"/>
              </a:xfrm>
              <a:prstGeom prst="ellipse">
                <a:avLst/>
              </a:prstGeom>
              <a:solidFill>
                <a:schemeClr val="bg2"/>
              </a:solidFill>
              <a:ln>
                <a:solidFill>
                  <a:schemeClr val="bg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IN" sz="900" dirty="0">
                    <a:solidFill>
                      <a:schemeClr val="tx1"/>
                    </a:solidFill>
                    <a:latin typeface="Bookman Old Style" panose="02050604050505020204" pitchFamily="18" charset="0"/>
                  </a:rPr>
                  <a:t>e-PPO</a:t>
                </a:r>
              </a:p>
            </p:txBody>
          </p:sp>
          <p:sp>
            <p:nvSpPr>
              <p:cNvPr id="19" name="Oval 18"/>
              <p:cNvSpPr/>
              <p:nvPr/>
            </p:nvSpPr>
            <p:spPr>
              <a:xfrm>
                <a:off x="8283302" y="3317146"/>
                <a:ext cx="1736724" cy="874557"/>
              </a:xfrm>
              <a:prstGeom prst="ellipse">
                <a:avLst/>
              </a:prstGeom>
              <a:solidFill>
                <a:schemeClr val="accent5">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IN" sz="900" dirty="0">
                    <a:latin typeface="Bookman Old Style" panose="02050604050505020204" pitchFamily="18" charset="0"/>
                  </a:rPr>
                  <a:t>e-Payment  of Settlement dues</a:t>
                </a:r>
              </a:p>
              <a:p>
                <a:pPr algn="ctr"/>
                <a:r>
                  <a:rPr lang="en-IN" sz="900" dirty="0">
                    <a:latin typeface="Bookman Old Style" panose="02050604050505020204" pitchFamily="18" charset="0"/>
                  </a:rPr>
                  <a:t>NEFT/RTG</a:t>
                </a:r>
                <a:r>
                  <a:rPr lang="en-IN" sz="1000" dirty="0">
                    <a:latin typeface="Bookman Old Style" panose="02050604050505020204" pitchFamily="18" charset="0"/>
                  </a:rPr>
                  <a:t>S</a:t>
                </a:r>
              </a:p>
            </p:txBody>
          </p:sp>
          <p:sp>
            <p:nvSpPr>
              <p:cNvPr id="20" name="Oval 19"/>
              <p:cNvSpPr/>
              <p:nvPr/>
            </p:nvSpPr>
            <p:spPr>
              <a:xfrm>
                <a:off x="6863087" y="2194197"/>
                <a:ext cx="1351540" cy="537295"/>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900" dirty="0">
                    <a:latin typeface="Bookman Old Style" panose="02050604050505020204" pitchFamily="18" charset="0"/>
                  </a:rPr>
                  <a:t>Virtual Retirement Function</a:t>
                </a:r>
              </a:p>
            </p:txBody>
          </p:sp>
          <p:cxnSp>
            <p:nvCxnSpPr>
              <p:cNvPr id="22" name="Straight Arrow Connector 21"/>
              <p:cNvCxnSpPr>
                <a:cxnSpLocks/>
              </p:cNvCxnSpPr>
              <p:nvPr/>
            </p:nvCxnSpPr>
            <p:spPr>
              <a:xfrm flipV="1">
                <a:off x="6625099" y="2717430"/>
                <a:ext cx="618047" cy="697705"/>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cxnSpLocks/>
              </p:cNvCxnSpPr>
              <p:nvPr/>
            </p:nvCxnSpPr>
            <p:spPr>
              <a:xfrm flipH="1" flipV="1">
                <a:off x="5826400" y="2394162"/>
                <a:ext cx="13082" cy="94733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cxnSpLocks/>
              </p:cNvCxnSpPr>
              <p:nvPr/>
            </p:nvCxnSpPr>
            <p:spPr>
              <a:xfrm>
                <a:off x="7126003" y="3747425"/>
                <a:ext cx="1157299" cy="1"/>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cxnSpLocks/>
              </p:cNvCxnSpPr>
              <p:nvPr/>
            </p:nvCxnSpPr>
            <p:spPr>
              <a:xfrm>
                <a:off x="5874571" y="4154142"/>
                <a:ext cx="14940" cy="1357438"/>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cxnSpLocks/>
              </p:cNvCxnSpPr>
              <p:nvPr/>
            </p:nvCxnSpPr>
            <p:spPr>
              <a:xfrm>
                <a:off x="6961511" y="3927888"/>
                <a:ext cx="1603427" cy="719097"/>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cxnSpLocks/>
              </p:cNvCxnSpPr>
              <p:nvPr/>
            </p:nvCxnSpPr>
            <p:spPr>
              <a:xfrm flipV="1">
                <a:off x="7007716" y="2766313"/>
                <a:ext cx="1709260" cy="819088"/>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cxnSpLocks/>
              </p:cNvCxnSpPr>
              <p:nvPr/>
            </p:nvCxnSpPr>
            <p:spPr>
              <a:xfrm>
                <a:off x="6558260" y="4085299"/>
                <a:ext cx="1194047" cy="1059239"/>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pic>
        <p:nvPicPr>
          <p:cNvPr id="87" name="Picture 8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404717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295" y="500062"/>
            <a:ext cx="10515600" cy="1325563"/>
          </a:xfrm>
        </p:spPr>
        <p:txBody>
          <a:bodyPr>
            <a:normAutofit/>
          </a:bodyPr>
          <a:lstStyle/>
          <a:p>
            <a:pPr algn="ctr"/>
            <a:r>
              <a:rPr lang="en-IN" sz="2000" b="1" dirty="0">
                <a:latin typeface="Bookman Old Style" panose="02050604050505020204" pitchFamily="18" charset="0"/>
              </a:rPr>
              <a:t>Advanced Railway Pension Access Network</a:t>
            </a:r>
            <a:br>
              <a:rPr lang="en-IN" sz="2000" b="1" dirty="0">
                <a:latin typeface="Bookman Old Style" panose="02050604050505020204" pitchFamily="18" charset="0"/>
              </a:rPr>
            </a:br>
            <a:r>
              <a:rPr lang="en-IN" sz="2000" b="1" dirty="0">
                <a:latin typeface="Bookman Old Style" panose="02050604050505020204" pitchFamily="18" charset="0"/>
              </a:rPr>
              <a:t>(ARPAN)</a:t>
            </a:r>
          </a:p>
        </p:txBody>
      </p:sp>
      <p:sp>
        <p:nvSpPr>
          <p:cNvPr id="3" name="Content Placeholder 2"/>
          <p:cNvSpPr>
            <a:spLocks noGrp="1"/>
          </p:cNvSpPr>
          <p:nvPr>
            <p:ph idx="1"/>
          </p:nvPr>
        </p:nvSpPr>
        <p:spPr>
          <a:xfrm>
            <a:off x="1695635" y="1915318"/>
            <a:ext cx="8540318" cy="4351338"/>
          </a:xfrm>
        </p:spPr>
        <p:txBody>
          <a:bodyPr>
            <a:noAutofit/>
          </a:bodyPr>
          <a:lstStyle/>
          <a:p>
            <a:pPr marL="0" indent="0" algn="just">
              <a:buNone/>
            </a:pPr>
            <a:r>
              <a:rPr lang="en-IN" sz="1400" b="1" dirty="0">
                <a:latin typeface="Bookman Old Style" panose="02050604050505020204" pitchFamily="18" charset="0"/>
              </a:rPr>
              <a:t>ARPAN is:</a:t>
            </a:r>
          </a:p>
          <a:p>
            <a:pPr algn="just"/>
            <a:r>
              <a:rPr lang="en-IN" sz="1600" dirty="0">
                <a:latin typeface="Bookman Old Style" panose="02050604050505020204" pitchFamily="18" charset="0"/>
              </a:rPr>
              <a:t>A web based portal for all pension related activities on a single  platform.</a:t>
            </a:r>
          </a:p>
          <a:p>
            <a:pPr algn="just"/>
            <a:r>
              <a:rPr lang="en-IN" sz="1600" dirty="0">
                <a:latin typeface="Bookman Old Style" panose="02050604050505020204" pitchFamily="18" charset="0"/>
              </a:rPr>
              <a:t>A repository for all pension related information </a:t>
            </a:r>
          </a:p>
          <a:p>
            <a:pPr algn="just"/>
            <a:r>
              <a:rPr lang="en-IN" sz="1600" dirty="0">
                <a:latin typeface="Bookman Old Style" panose="02050604050505020204" pitchFamily="18" charset="0"/>
              </a:rPr>
              <a:t>Has interface with Railways, banks and pensioners.</a:t>
            </a:r>
          </a:p>
          <a:p>
            <a:pPr algn="just"/>
            <a:r>
              <a:rPr lang="en-IN" sz="1600" dirty="0">
                <a:latin typeface="Bookman Old Style" panose="02050604050505020204" pitchFamily="18" charset="0"/>
              </a:rPr>
              <a:t>A single point centralised database of all IR pensioners ( Nodal Railway: WR )</a:t>
            </a:r>
          </a:p>
          <a:p>
            <a:pPr algn="just"/>
            <a:r>
              <a:rPr lang="en-IN" sz="1600" dirty="0">
                <a:latin typeface="Bookman Old Style" panose="02050604050505020204" pitchFamily="18" charset="0"/>
              </a:rPr>
              <a:t>A uniform and standardized application  for revision, reconciliation and grievance handling.</a:t>
            </a:r>
          </a:p>
          <a:p>
            <a:pPr algn="just"/>
            <a:r>
              <a:rPr lang="en-IN" sz="1600" dirty="0">
                <a:latin typeface="Bookman Old Style" panose="02050604050505020204" pitchFamily="18" charset="0"/>
              </a:rPr>
              <a:t>Enables instant data sharing with Railway Board, Central Government, banks, and other agencies as and when needed.</a:t>
            </a:r>
          </a:p>
          <a:p>
            <a:pPr algn="just"/>
            <a:r>
              <a:rPr lang="en-IN" sz="1600" dirty="0">
                <a:latin typeface="Bookman Old Style" panose="02050604050505020204" pitchFamily="18" charset="0"/>
              </a:rPr>
              <a:t>Data Sharing : Integrated with IPAS,UMID,CTSE and CPPCs.</a:t>
            </a:r>
          </a:p>
          <a:p>
            <a:pPr algn="just"/>
            <a:r>
              <a:rPr lang="en-IN" sz="1600" dirty="0">
                <a:latin typeface="Bookman Old Style" panose="02050604050505020204" pitchFamily="18" charset="0"/>
              </a:rPr>
              <a:t>The platform facilitates pensioner and users to view PPO details any time anywhere.</a:t>
            </a:r>
          </a:p>
          <a:p>
            <a:pPr algn="just"/>
            <a:r>
              <a:rPr lang="en-IN" sz="1600" dirty="0">
                <a:latin typeface="Bookman Old Style" panose="02050604050505020204" pitchFamily="18" charset="0"/>
              </a:rPr>
              <a:t>Fetches pass book details as is integrated with  e-scrolls.</a:t>
            </a:r>
          </a:p>
          <a:p>
            <a:pPr marL="0" indent="0">
              <a:lnSpc>
                <a:spcPct val="150000"/>
              </a:lnSpc>
              <a:buNone/>
            </a:pPr>
            <a:endParaRPr lang="en-IN" sz="1400" b="1"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3</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859722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A8C40-091A-4AE3-8F54-DF6A449E832F}"/>
              </a:ext>
            </a:extLst>
          </p:cNvPr>
          <p:cNvSpPr>
            <a:spLocks noGrp="1"/>
          </p:cNvSpPr>
          <p:nvPr>
            <p:ph type="title"/>
          </p:nvPr>
        </p:nvSpPr>
        <p:spPr>
          <a:xfrm>
            <a:off x="1051264" y="645525"/>
            <a:ext cx="10515600" cy="1325563"/>
          </a:xfrm>
        </p:spPr>
        <p:txBody>
          <a:bodyPr/>
          <a:lstStyle/>
          <a:p>
            <a:r>
              <a:rPr lang="en-IN" sz="2000" b="1" dirty="0">
                <a:latin typeface="Bookman Old Style" panose="02050604050505020204" pitchFamily="18" charset="0"/>
              </a:rPr>
              <a:t>                                         ARPAN : Modules</a:t>
            </a:r>
            <a:br>
              <a:rPr lang="en-IN" sz="4400" dirty="0"/>
            </a:br>
            <a:endParaRPr lang="en-IN" dirty="0"/>
          </a:p>
        </p:txBody>
      </p:sp>
      <p:sp>
        <p:nvSpPr>
          <p:cNvPr id="3" name="Content Placeholder 2">
            <a:extLst>
              <a:ext uri="{FF2B5EF4-FFF2-40B4-BE49-F238E27FC236}">
                <a16:creationId xmlns:a16="http://schemas.microsoft.com/office/drawing/2014/main" id="{C807A439-5530-4430-A95D-347B6C8442FB}"/>
              </a:ext>
            </a:extLst>
          </p:cNvPr>
          <p:cNvSpPr>
            <a:spLocks noGrp="1"/>
          </p:cNvSpPr>
          <p:nvPr>
            <p:ph idx="1"/>
          </p:nvPr>
        </p:nvSpPr>
        <p:spPr>
          <a:xfrm>
            <a:off x="1674919" y="1441472"/>
            <a:ext cx="9093694" cy="4351338"/>
          </a:xfrm>
        </p:spPr>
        <p:txBody>
          <a:bodyPr>
            <a:normAutofit fontScale="92500" lnSpcReduction="10000"/>
          </a:bodyPr>
          <a:lstStyle/>
          <a:p>
            <a:pPr marL="0" indent="0">
              <a:buNone/>
            </a:pPr>
            <a:endParaRPr lang="en-IN" sz="2800" dirty="0"/>
          </a:p>
          <a:p>
            <a:pPr marL="0" indent="0" algn="just">
              <a:buNone/>
            </a:pPr>
            <a:r>
              <a:rPr lang="en-IN" sz="1600" b="1" dirty="0">
                <a:latin typeface="Bookman Old Style" panose="02050604050505020204" pitchFamily="18" charset="0"/>
              </a:rPr>
              <a:t>Settlement module </a:t>
            </a:r>
            <a:r>
              <a:rPr lang="en-IN" sz="1600" dirty="0">
                <a:latin typeface="Bookman Old Style" panose="02050604050505020204" pitchFamily="18" charset="0"/>
              </a:rPr>
              <a:t>: for revision of post-2016 (pre IPAS) cases as well as  fresh cases of a few production units.</a:t>
            </a:r>
          </a:p>
          <a:p>
            <a:pPr marL="0" indent="0" algn="just">
              <a:buNone/>
            </a:pPr>
            <a:endParaRPr lang="en-IN" sz="1600" dirty="0">
              <a:latin typeface="Bookman Old Style" panose="02050604050505020204" pitchFamily="18" charset="0"/>
            </a:endParaRPr>
          </a:p>
          <a:p>
            <a:pPr marL="0" indent="0" algn="just">
              <a:buNone/>
            </a:pPr>
            <a:r>
              <a:rPr lang="en-IN" sz="1600" b="1" dirty="0">
                <a:latin typeface="Bookman Old Style" panose="02050604050505020204" pitchFamily="18" charset="0"/>
              </a:rPr>
              <a:t>Revision module </a:t>
            </a:r>
            <a:r>
              <a:rPr lang="en-IN" sz="1600" dirty="0">
                <a:latin typeface="Bookman Old Style" panose="02050604050505020204" pitchFamily="18" charset="0"/>
              </a:rPr>
              <a:t>: for revision of pre-2016 PPOs (More than </a:t>
            </a:r>
            <a:r>
              <a:rPr lang="en-IN" sz="1600" b="1" dirty="0">
                <a:latin typeface="Bookman Old Style" panose="02050604050505020204" pitchFamily="18" charset="0"/>
              </a:rPr>
              <a:t>12.50 Lakh PPOs </a:t>
            </a:r>
            <a:r>
              <a:rPr lang="en-IN" sz="1600" dirty="0">
                <a:latin typeface="Bookman Old Style" panose="02050604050505020204" pitchFamily="18" charset="0"/>
              </a:rPr>
              <a:t>revised so far)</a:t>
            </a:r>
          </a:p>
          <a:p>
            <a:pPr marL="0" indent="0" algn="just">
              <a:buNone/>
            </a:pPr>
            <a:endParaRPr lang="en-IN" sz="1600" dirty="0">
              <a:latin typeface="Bookman Old Style" panose="02050604050505020204" pitchFamily="18" charset="0"/>
            </a:endParaRPr>
          </a:p>
          <a:p>
            <a:pPr marL="0" indent="0" algn="just">
              <a:buNone/>
            </a:pPr>
            <a:r>
              <a:rPr lang="en-IN" sz="1600" b="1" dirty="0">
                <a:latin typeface="Bookman Old Style" panose="02050604050505020204" pitchFamily="18" charset="0"/>
              </a:rPr>
              <a:t>Reconciliation module</a:t>
            </a:r>
            <a:r>
              <a:rPr lang="en-IN" sz="1600" dirty="0">
                <a:latin typeface="Bookman Old Style" panose="02050604050505020204" pitchFamily="18" charset="0"/>
              </a:rPr>
              <a:t>: for reconciliation of </a:t>
            </a:r>
            <a:r>
              <a:rPr lang="en-IN" sz="1600" dirty="0" err="1">
                <a:latin typeface="Bookman Old Style" panose="02050604050505020204" pitchFamily="18" charset="0"/>
              </a:rPr>
              <a:t>eScrolls</a:t>
            </a:r>
            <a:r>
              <a:rPr lang="en-IN" sz="1600" dirty="0">
                <a:latin typeface="Bookman Old Style" panose="02050604050505020204" pitchFamily="18" charset="0"/>
              </a:rPr>
              <a:t> with master data (auto fetching of mismatched records)</a:t>
            </a:r>
          </a:p>
          <a:p>
            <a:pPr marL="0" indent="0" algn="just">
              <a:buNone/>
            </a:pPr>
            <a:endParaRPr lang="en-IN" sz="1600" dirty="0">
              <a:latin typeface="Bookman Old Style" panose="02050604050505020204" pitchFamily="18" charset="0"/>
            </a:endParaRPr>
          </a:p>
          <a:p>
            <a:pPr marL="0" indent="0" algn="just">
              <a:buNone/>
            </a:pPr>
            <a:r>
              <a:rPr lang="en-IN" sz="1600" b="1" dirty="0">
                <a:latin typeface="Bookman Old Style" panose="02050604050505020204" pitchFamily="18" charset="0"/>
              </a:rPr>
              <a:t>Grievance management module </a:t>
            </a:r>
            <a:r>
              <a:rPr lang="en-IN" sz="1600" dirty="0">
                <a:latin typeface="Bookman Old Style" panose="02050604050505020204" pitchFamily="18" charset="0"/>
              </a:rPr>
              <a:t>: for registration, tracking, and disposal of both physical and online complaints.</a:t>
            </a:r>
          </a:p>
          <a:p>
            <a:pPr marL="0" indent="0" algn="just">
              <a:buNone/>
            </a:pPr>
            <a:endParaRPr lang="en-IN" sz="1600" dirty="0">
              <a:latin typeface="Bookman Old Style" panose="02050604050505020204" pitchFamily="18" charset="0"/>
            </a:endParaRPr>
          </a:p>
          <a:p>
            <a:pPr marL="0" indent="0" algn="just">
              <a:buNone/>
            </a:pPr>
            <a:r>
              <a:rPr lang="en-IN" sz="1600" b="1" dirty="0">
                <a:latin typeface="Bookman Old Style" panose="02050604050505020204" pitchFamily="18" charset="0"/>
              </a:rPr>
              <a:t>Re-grant family pension module </a:t>
            </a:r>
            <a:r>
              <a:rPr lang="en-IN" sz="1600" dirty="0">
                <a:latin typeface="Bookman Old Style" panose="02050604050505020204" pitchFamily="18" charset="0"/>
              </a:rPr>
              <a:t>: For fresh authorization of family pension to dependent family members    (unmarried/widow/divorced daughters and disabled children of deceased pensioner)</a:t>
            </a:r>
          </a:p>
          <a:p>
            <a:pPr algn="just"/>
            <a:endParaRPr lang="en-IN" sz="1600" dirty="0">
              <a:latin typeface="Bookman Old Style" panose="02050604050505020204" pitchFamily="18" charset="0"/>
            </a:endParaRPr>
          </a:p>
          <a:p>
            <a:endParaRPr lang="en-IN" dirty="0"/>
          </a:p>
        </p:txBody>
      </p:sp>
      <p:sp>
        <p:nvSpPr>
          <p:cNvPr id="4" name="Slide Number Placeholder 3">
            <a:extLst>
              <a:ext uri="{FF2B5EF4-FFF2-40B4-BE49-F238E27FC236}">
                <a16:creationId xmlns:a16="http://schemas.microsoft.com/office/drawing/2014/main" id="{094A77F0-AC31-4FD3-BB8C-81A902C33A4A}"/>
              </a:ext>
            </a:extLst>
          </p:cNvPr>
          <p:cNvSpPr>
            <a:spLocks noGrp="1"/>
          </p:cNvSpPr>
          <p:nvPr>
            <p:ph type="sldNum" sz="quarter" idx="12"/>
          </p:nvPr>
        </p:nvSpPr>
        <p:spPr/>
        <p:txBody>
          <a:bodyPr/>
          <a:lstStyle/>
          <a:p>
            <a:fld id="{B3B9F496-AE32-45C9-853A-B97D7AABC7B9}" type="slidenum">
              <a:rPr lang="en-IN" smtClean="0"/>
              <a:t>4</a:t>
            </a:fld>
            <a:endParaRPr lang="en-IN"/>
          </a:p>
        </p:txBody>
      </p:sp>
    </p:spTree>
    <p:extLst>
      <p:ext uri="{BB962C8B-B14F-4D97-AF65-F5344CB8AC3E}">
        <p14:creationId xmlns:p14="http://schemas.microsoft.com/office/powerpoint/2010/main" val="1376015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726" y="356247"/>
            <a:ext cx="10515600" cy="1325563"/>
          </a:xfrm>
        </p:spPr>
        <p:txBody>
          <a:bodyPr>
            <a:normAutofit/>
          </a:bodyPr>
          <a:lstStyle/>
          <a:p>
            <a:pPr algn="ctr"/>
            <a:r>
              <a:rPr lang="en-IN" sz="1800" b="1" dirty="0">
                <a:latin typeface="Bookman Old Style" panose="02050604050505020204" pitchFamily="18" charset="0"/>
              </a:rPr>
              <a:t>Integrated Payroll and Accounting System (IPAS)</a:t>
            </a:r>
          </a:p>
        </p:txBody>
      </p:sp>
      <p:sp>
        <p:nvSpPr>
          <p:cNvPr id="3" name="Content Placeholder 2"/>
          <p:cNvSpPr>
            <a:spLocks noGrp="1"/>
          </p:cNvSpPr>
          <p:nvPr>
            <p:ph idx="1"/>
          </p:nvPr>
        </p:nvSpPr>
        <p:spPr>
          <a:xfrm>
            <a:off x="1648287" y="1359863"/>
            <a:ext cx="8895425" cy="4351338"/>
          </a:xfrm>
        </p:spPr>
        <p:txBody>
          <a:bodyPr>
            <a:noAutofit/>
          </a:bodyPr>
          <a:lstStyle/>
          <a:p>
            <a:pPr marL="0" indent="0">
              <a:lnSpc>
                <a:spcPct val="150000"/>
              </a:lnSpc>
              <a:spcBef>
                <a:spcPts val="0"/>
              </a:spcBef>
              <a:buNone/>
            </a:pPr>
            <a:r>
              <a:rPr lang="en-IN" sz="1100" dirty="0">
                <a:latin typeface="Bookman Old Style" panose="02050604050505020204" pitchFamily="18" charset="0"/>
              </a:rPr>
              <a:t>IPAS holds detailed payroll data of IR’s serving employees along with their personal and service details. Settlement Module inside IPAS pulls payroll and employee details data for settlement and PPO processing with scope for minimum data entry by module users.</a:t>
            </a:r>
          </a:p>
          <a:p>
            <a:pPr marL="0" indent="0">
              <a:lnSpc>
                <a:spcPct val="150000"/>
              </a:lnSpc>
              <a:buNone/>
            </a:pPr>
            <a:r>
              <a:rPr lang="en-IN" sz="1100" b="1" dirty="0">
                <a:latin typeface="Bookman Old Style" panose="02050604050505020204" pitchFamily="18" charset="0"/>
              </a:rPr>
              <a:t>Settlement Module : how does it work?</a:t>
            </a:r>
          </a:p>
          <a:p>
            <a:pPr>
              <a:lnSpc>
                <a:spcPct val="100000"/>
              </a:lnSpc>
              <a:buFont typeface="+mj-lt"/>
              <a:buAutoNum type="arabicPeriod"/>
            </a:pPr>
            <a:r>
              <a:rPr lang="en-IN" sz="1100" dirty="0">
                <a:latin typeface="Bookman Old Style" panose="02050604050505020204" pitchFamily="18" charset="0"/>
              </a:rPr>
              <a:t>Auto calculates all settlement and pensionary benefits,</a:t>
            </a:r>
          </a:p>
          <a:p>
            <a:pPr>
              <a:lnSpc>
                <a:spcPct val="100000"/>
              </a:lnSpc>
              <a:buFont typeface="+mj-lt"/>
              <a:buAutoNum type="arabicPeriod"/>
            </a:pPr>
            <a:r>
              <a:rPr lang="en-IN" sz="1100" dirty="0">
                <a:latin typeface="Bookman Old Style" panose="02050604050505020204" pitchFamily="18" charset="0"/>
              </a:rPr>
              <a:t>Generates bills (DCRG, Commutation, Leave Encashment, GIES) with pre-assigned bank details.</a:t>
            </a:r>
          </a:p>
          <a:p>
            <a:pPr>
              <a:lnSpc>
                <a:spcPct val="100000"/>
              </a:lnSpc>
              <a:buFont typeface="+mj-lt"/>
              <a:buAutoNum type="arabicPeriod"/>
            </a:pPr>
            <a:r>
              <a:rPr lang="en-IN" sz="1100" dirty="0">
                <a:latin typeface="Bookman Old Style" panose="02050604050505020204" pitchFamily="18" charset="0"/>
              </a:rPr>
              <a:t>Integrates Internal Check, Bill Passing, Books and Centralised Integrated Payment system modules.</a:t>
            </a:r>
          </a:p>
          <a:p>
            <a:pPr marL="0" indent="0">
              <a:lnSpc>
                <a:spcPct val="150000"/>
              </a:lnSpc>
              <a:buNone/>
            </a:pPr>
            <a:r>
              <a:rPr lang="en-IN" sz="1100" b="1" dirty="0">
                <a:latin typeface="Bookman Old Style" panose="02050604050505020204" pitchFamily="18" charset="0"/>
              </a:rPr>
              <a:t>PPO Module : how does it work?</a:t>
            </a:r>
          </a:p>
          <a:p>
            <a:pPr>
              <a:lnSpc>
                <a:spcPct val="100000"/>
              </a:lnSpc>
              <a:buFont typeface="+mj-lt"/>
              <a:buAutoNum type="arabicPeriod"/>
            </a:pPr>
            <a:r>
              <a:rPr lang="en-IN" sz="1100" dirty="0">
                <a:latin typeface="Bookman Old Style" panose="02050604050505020204" pitchFamily="18" charset="0"/>
              </a:rPr>
              <a:t> PPO : carries all pension related information in PDF format, used for both physical and digital PPOs.</a:t>
            </a:r>
          </a:p>
          <a:p>
            <a:pPr>
              <a:lnSpc>
                <a:spcPct val="100000"/>
              </a:lnSpc>
              <a:buFont typeface="+mj-lt"/>
              <a:buAutoNum type="arabicPeriod"/>
            </a:pPr>
            <a:r>
              <a:rPr lang="en-IN" sz="1100" dirty="0">
                <a:latin typeface="Bookman Old Style" panose="02050604050505020204" pitchFamily="18" charset="0"/>
              </a:rPr>
              <a:t> </a:t>
            </a:r>
            <a:r>
              <a:rPr lang="en-IN" sz="1100" dirty="0" err="1">
                <a:latin typeface="Bookman Old Style" panose="02050604050505020204" pitchFamily="18" charset="0"/>
              </a:rPr>
              <a:t>ePPO</a:t>
            </a:r>
            <a:r>
              <a:rPr lang="en-IN" sz="1100" dirty="0">
                <a:latin typeface="Bookman Old Style" panose="02050604050505020204" pitchFamily="18" charset="0"/>
              </a:rPr>
              <a:t>  : takes care of digital signing and online data pushing to concerned bank.</a:t>
            </a:r>
          </a:p>
          <a:p>
            <a:pPr marL="0" indent="0">
              <a:lnSpc>
                <a:spcPct val="150000"/>
              </a:lnSpc>
              <a:buNone/>
            </a:pPr>
            <a:r>
              <a:rPr lang="en-IN" sz="1100" b="1" dirty="0">
                <a:latin typeface="Bookman Old Style" panose="02050604050505020204" pitchFamily="18" charset="0"/>
              </a:rPr>
              <a:t>Data pushing to ARPAN </a:t>
            </a:r>
            <a:r>
              <a:rPr lang="en-IN" sz="1100" dirty="0">
                <a:latin typeface="Bookman Old Style" panose="02050604050505020204" pitchFamily="18" charset="0"/>
              </a:rPr>
              <a:t>: This utility is used for updating IR’s Centralised Pension database.</a:t>
            </a:r>
          </a:p>
          <a:p>
            <a:pPr marL="0" indent="0">
              <a:lnSpc>
                <a:spcPct val="150000"/>
              </a:lnSpc>
              <a:buNone/>
            </a:pPr>
            <a:r>
              <a:rPr lang="en-IN" sz="1100" b="1" dirty="0">
                <a:latin typeface="Bookman Old Style" panose="02050604050505020204" pitchFamily="18" charset="0"/>
              </a:rPr>
              <a:t>Revision Module </a:t>
            </a:r>
            <a:r>
              <a:rPr lang="en-IN" sz="1100" dirty="0">
                <a:latin typeface="Bookman Old Style" panose="02050604050505020204" pitchFamily="18" charset="0"/>
              </a:rPr>
              <a:t>: Used in events of  (</a:t>
            </a:r>
            <a:r>
              <a:rPr lang="en-IN" sz="1100" dirty="0" err="1">
                <a:latin typeface="Bookman Old Style" panose="02050604050505020204" pitchFamily="18" charset="0"/>
              </a:rPr>
              <a:t>i</a:t>
            </a:r>
            <a:r>
              <a:rPr lang="en-IN" sz="1100" dirty="0">
                <a:latin typeface="Bookman Old Style" panose="02050604050505020204" pitchFamily="18" charset="0"/>
              </a:rPr>
              <a:t>) difference of Settlement dues (ii) Revised PPO </a:t>
            </a:r>
          </a:p>
          <a:p>
            <a:pPr marL="0" indent="0">
              <a:lnSpc>
                <a:spcPct val="150000"/>
              </a:lnSpc>
              <a:buNone/>
            </a:pPr>
            <a:r>
              <a:rPr lang="en-IN" sz="1100" b="1" dirty="0">
                <a:latin typeface="Bookman Old Style" panose="02050604050505020204" pitchFamily="18" charset="0"/>
              </a:rPr>
              <a:t>Data pushing </a:t>
            </a:r>
            <a:r>
              <a:rPr lang="en-IN" sz="1100" dirty="0">
                <a:latin typeface="Bookman Old Style" panose="02050604050505020204" pitchFamily="18" charset="0"/>
              </a:rPr>
              <a:t>to UMID portal for UMID card generation.</a:t>
            </a:r>
          </a:p>
          <a:p>
            <a:pPr marL="0" indent="0">
              <a:lnSpc>
                <a:spcPct val="150000"/>
              </a:lnSpc>
              <a:buNone/>
            </a:pPr>
            <a:r>
              <a:rPr lang="en-IN" sz="1100" b="1" dirty="0">
                <a:latin typeface="Bookman Old Style" panose="02050604050505020204" pitchFamily="18" charset="0"/>
              </a:rPr>
              <a:t>MIS</a:t>
            </a:r>
            <a:r>
              <a:rPr lang="en-IN" sz="1100" dirty="0">
                <a:latin typeface="Bookman Old Style" panose="02050604050505020204" pitchFamily="18" charset="0"/>
              </a:rPr>
              <a:t> : Queries and  Reports </a:t>
            </a:r>
          </a:p>
        </p:txBody>
      </p:sp>
      <p:sp>
        <p:nvSpPr>
          <p:cNvPr id="4" name="Slide Number Placeholder 3"/>
          <p:cNvSpPr>
            <a:spLocks noGrp="1"/>
          </p:cNvSpPr>
          <p:nvPr>
            <p:ph type="sldNum" sz="quarter" idx="12"/>
          </p:nvPr>
        </p:nvSpPr>
        <p:spPr/>
        <p:txBody>
          <a:bodyPr/>
          <a:lstStyle/>
          <a:p>
            <a:fld id="{B3B9F496-AE32-45C9-853A-B97D7AABC7B9}" type="slidenum">
              <a:rPr lang="en-IN" smtClean="0"/>
              <a:t>5</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4021195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698" y="138495"/>
            <a:ext cx="10601442" cy="903625"/>
          </a:xfrm>
        </p:spPr>
        <p:txBody>
          <a:bodyPr>
            <a:normAutofit/>
          </a:bodyPr>
          <a:lstStyle/>
          <a:p>
            <a:pPr algn="ctr"/>
            <a:r>
              <a:rPr lang="en-IN" sz="1800" b="1" dirty="0">
                <a:latin typeface="Bookman Old Style" panose="02050604050505020204" pitchFamily="18" charset="0"/>
              </a:rPr>
              <a:t>E-PPO, benefits of</a:t>
            </a:r>
          </a:p>
        </p:txBody>
      </p:sp>
      <p:sp>
        <p:nvSpPr>
          <p:cNvPr id="3" name="Content Placeholder 2"/>
          <p:cNvSpPr>
            <a:spLocks noGrp="1"/>
          </p:cNvSpPr>
          <p:nvPr>
            <p:ph idx="1"/>
          </p:nvPr>
        </p:nvSpPr>
        <p:spPr>
          <a:xfrm>
            <a:off x="2887029" y="911698"/>
            <a:ext cx="7091786" cy="4351338"/>
          </a:xfrm>
        </p:spPr>
        <p:txBody>
          <a:bodyPr>
            <a:noAutofit/>
          </a:bodyPr>
          <a:lstStyle/>
          <a:p>
            <a:pPr>
              <a:spcBef>
                <a:spcPts val="600"/>
              </a:spcBef>
            </a:pPr>
            <a:r>
              <a:rPr lang="en-IN" sz="1200" dirty="0">
                <a:latin typeface="Bookman Old Style" panose="02050604050505020204" pitchFamily="18" charset="0"/>
              </a:rPr>
              <a:t>Enables seamless data transmission to bank database through SFTP.</a:t>
            </a:r>
          </a:p>
          <a:p>
            <a:pPr>
              <a:spcBef>
                <a:spcPts val="600"/>
              </a:spcBef>
            </a:pPr>
            <a:r>
              <a:rPr lang="en-IN" sz="1200" dirty="0">
                <a:latin typeface="Bookman Old Style" panose="02050604050505020204" pitchFamily="18" charset="0"/>
              </a:rPr>
              <a:t>Enables CPPCs to create readymade database without manual intervention.</a:t>
            </a:r>
          </a:p>
          <a:p>
            <a:pPr>
              <a:spcBef>
                <a:spcPts val="600"/>
              </a:spcBef>
            </a:pPr>
            <a:r>
              <a:rPr lang="en-IN" sz="1200" dirty="0">
                <a:latin typeface="Bookman Old Style" panose="02050604050505020204" pitchFamily="18" charset="0"/>
              </a:rPr>
              <a:t>Facilitates faster commencement of pension by banks (</a:t>
            </a:r>
            <a:r>
              <a:rPr lang="en-IN" sz="1200" dirty="0" err="1">
                <a:latin typeface="Bookman Old Style" panose="02050604050505020204" pitchFamily="18" charset="0"/>
              </a:rPr>
              <a:t>ePPO</a:t>
            </a:r>
            <a:r>
              <a:rPr lang="en-IN" sz="1200" dirty="0">
                <a:latin typeface="Bookman Old Style" panose="02050604050505020204" pitchFamily="18" charset="0"/>
              </a:rPr>
              <a:t> is embedded with all details).</a:t>
            </a:r>
          </a:p>
          <a:p>
            <a:pPr>
              <a:spcBef>
                <a:spcPts val="600"/>
              </a:spcBef>
            </a:pPr>
            <a:r>
              <a:rPr lang="en-IN" sz="1200" dirty="0">
                <a:latin typeface="Bookman Old Style" panose="02050604050505020204" pitchFamily="18" charset="0"/>
              </a:rPr>
              <a:t>Free from data tampering with enforcement of multi level security.</a:t>
            </a:r>
          </a:p>
          <a:p>
            <a:pPr>
              <a:spcBef>
                <a:spcPts val="600"/>
              </a:spcBef>
            </a:pPr>
            <a:r>
              <a:rPr lang="en-IN" sz="1200" dirty="0">
                <a:latin typeface="Bookman Old Style" panose="02050604050505020204" pitchFamily="18" charset="0"/>
              </a:rPr>
              <a:t>Saves time and despatch cost, reduces human movement between HQs and Units.</a:t>
            </a:r>
          </a:p>
          <a:p>
            <a:pPr>
              <a:spcBef>
                <a:spcPts val="600"/>
              </a:spcBef>
            </a:pPr>
            <a:r>
              <a:rPr lang="en-IN" sz="1200" dirty="0">
                <a:latin typeface="Bookman Old Style" panose="02050604050505020204" pitchFamily="18" charset="0"/>
              </a:rPr>
              <a:t>Saves stationery, creates carbon credit.</a:t>
            </a:r>
          </a:p>
          <a:p>
            <a:pPr>
              <a:spcBef>
                <a:spcPts val="600"/>
              </a:spcBef>
            </a:pPr>
            <a:r>
              <a:rPr lang="en-IN" sz="1200" dirty="0">
                <a:latin typeface="Bookman Old Style" panose="02050604050505020204" pitchFamily="18" charset="0"/>
              </a:rPr>
              <a:t>Being a digital document, can be stored in cloud in Digi Locker.</a:t>
            </a:r>
          </a:p>
          <a:p>
            <a:pPr>
              <a:spcBef>
                <a:spcPts val="600"/>
              </a:spcBef>
            </a:pPr>
            <a:r>
              <a:rPr lang="en-IN" sz="1200" dirty="0">
                <a:latin typeface="Bookman Old Style" panose="02050604050505020204" pitchFamily="18" charset="0"/>
              </a:rPr>
              <a:t>Ensures greater responsibility and accountability at unit level.</a:t>
            </a:r>
          </a:p>
          <a:p>
            <a:pPr>
              <a:spcBef>
                <a:spcPts val="600"/>
              </a:spcBef>
            </a:pPr>
            <a:endParaRPr lang="en-US" sz="1200" dirty="0">
              <a:latin typeface="Bookman Old Style" panose="02050604050505020204" pitchFamily="18" charset="0"/>
            </a:endParaRPr>
          </a:p>
          <a:p>
            <a:pPr marL="0" indent="0">
              <a:spcBef>
                <a:spcPts val="600"/>
              </a:spcBef>
              <a:buNone/>
            </a:pPr>
            <a:r>
              <a:rPr lang="en-US" sz="1200" b="1" dirty="0">
                <a:latin typeface="Bookman Old Style" panose="02050604050505020204" pitchFamily="18" charset="0"/>
              </a:rPr>
              <a:t>                                     Physical PPO: process</a:t>
            </a:r>
          </a:p>
          <a:p>
            <a:pPr>
              <a:spcBef>
                <a:spcPts val="600"/>
              </a:spcBef>
            </a:pPr>
            <a:endParaRPr lang="en-US" sz="1200" dirty="0">
              <a:latin typeface="Bookman Old Style" panose="02050604050505020204" pitchFamily="18" charset="0"/>
            </a:endParaRPr>
          </a:p>
          <a:p>
            <a:pPr marL="0" indent="0">
              <a:spcBef>
                <a:spcPts val="600"/>
              </a:spcBef>
              <a:buNone/>
            </a:pPr>
            <a:endParaRPr lang="en-US" sz="1200" dirty="0">
              <a:latin typeface="Bookman Old Style" panose="02050604050505020204" pitchFamily="18" charset="0"/>
            </a:endParaRPr>
          </a:p>
          <a:p>
            <a:pPr marL="0" indent="0">
              <a:spcBef>
                <a:spcPts val="600"/>
              </a:spcBef>
              <a:buNone/>
            </a:pPr>
            <a:endParaRPr lang="en-US" sz="1200" dirty="0">
              <a:latin typeface="Bookman Old Style" panose="02050604050505020204" pitchFamily="18" charset="0"/>
            </a:endParaRPr>
          </a:p>
          <a:p>
            <a:pPr marL="0" indent="0">
              <a:spcBef>
                <a:spcPts val="600"/>
              </a:spcBef>
              <a:buNone/>
            </a:pPr>
            <a:endParaRPr lang="en-US" sz="1200" dirty="0">
              <a:latin typeface="Bookman Old Style" panose="02050604050505020204" pitchFamily="18" charset="0"/>
            </a:endParaRPr>
          </a:p>
          <a:p>
            <a:pPr marL="0" indent="0">
              <a:spcBef>
                <a:spcPts val="600"/>
              </a:spcBef>
              <a:buNone/>
            </a:pPr>
            <a:r>
              <a:rPr lang="en-US" sz="1200" b="1" dirty="0">
                <a:latin typeface="Bookman Old Style" panose="02050604050505020204" pitchFamily="18" charset="0"/>
              </a:rPr>
              <a:t>                                             e-PPO: process</a:t>
            </a:r>
            <a:endParaRPr lang="en-IN" sz="1200" b="1"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6</a:t>
            </a:fld>
            <a:endParaRPr lang="en-IN"/>
          </a:p>
        </p:txBody>
      </p:sp>
      <p:grpSp>
        <p:nvGrpSpPr>
          <p:cNvPr id="8" name="Group 7">
            <a:extLst>
              <a:ext uri="{FF2B5EF4-FFF2-40B4-BE49-F238E27FC236}">
                <a16:creationId xmlns:a16="http://schemas.microsoft.com/office/drawing/2014/main" id="{DC0400C6-04C4-4C78-A1E9-F46AA5F9C655}"/>
              </a:ext>
            </a:extLst>
          </p:cNvPr>
          <p:cNvGrpSpPr/>
          <p:nvPr/>
        </p:nvGrpSpPr>
        <p:grpSpPr>
          <a:xfrm>
            <a:off x="1629655" y="3536357"/>
            <a:ext cx="8754881" cy="2472450"/>
            <a:chOff x="882894" y="4025396"/>
            <a:chExt cx="11072869" cy="1922638"/>
          </a:xfrm>
        </p:grpSpPr>
        <p:sp>
          <p:nvSpPr>
            <p:cNvPr id="5" name="TextBox 4"/>
            <p:cNvSpPr txBox="1"/>
            <p:nvPr/>
          </p:nvSpPr>
          <p:spPr>
            <a:xfrm>
              <a:off x="917705" y="4034452"/>
              <a:ext cx="1222936" cy="466702"/>
            </a:xfrm>
            <a:prstGeom prst="rect">
              <a:avLst/>
            </a:prstGeom>
            <a:solidFill>
              <a:schemeClr val="bg2"/>
            </a:solidFill>
            <a:ln>
              <a:solidFill>
                <a:schemeClr val="tx1"/>
              </a:solidFill>
            </a:ln>
          </p:spPr>
          <p:txBody>
            <a:bodyPr wrap="square" rtlCol="0">
              <a:spAutoFit/>
            </a:bodyPr>
            <a:lstStyle/>
            <a:p>
              <a:pPr algn="ctr"/>
              <a:r>
                <a:rPr lang="en-IN" sz="1100" b="1" dirty="0">
                  <a:solidFill>
                    <a:schemeClr val="accent5">
                      <a:lumMod val="75000"/>
                    </a:schemeClr>
                  </a:solidFill>
                  <a:latin typeface="Bookman Old Style" panose="02050604050505020204" pitchFamily="18" charset="0"/>
                </a:rPr>
                <a:t>Physical submission to HQ</a:t>
              </a:r>
            </a:p>
          </p:txBody>
        </p:sp>
        <p:sp>
          <p:nvSpPr>
            <p:cNvPr id="6" name="Rounded Rectangle 5"/>
            <p:cNvSpPr/>
            <p:nvPr/>
          </p:nvSpPr>
          <p:spPr>
            <a:xfrm>
              <a:off x="2338605" y="4025396"/>
              <a:ext cx="1283679" cy="664442"/>
            </a:xfrm>
            <a:prstGeom prst="roundRect">
              <a:avLst/>
            </a:prstGeom>
            <a:solidFill>
              <a:schemeClr val="bg2"/>
            </a:solidFill>
            <a:ln>
              <a:solidFill>
                <a:schemeClr val="tx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IN" sz="1100" b="1" dirty="0">
                  <a:solidFill>
                    <a:schemeClr val="accent5">
                      <a:lumMod val="75000"/>
                    </a:schemeClr>
                  </a:solidFill>
                  <a:latin typeface="Bookman Old Style" panose="02050604050505020204" pitchFamily="18" charset="0"/>
                </a:rPr>
                <a:t>Physical despatch to bank by </a:t>
              </a:r>
              <a:r>
                <a:rPr lang="en-IN" sz="1100" b="1" dirty="0" err="1">
                  <a:solidFill>
                    <a:schemeClr val="accent5">
                      <a:lumMod val="75000"/>
                    </a:schemeClr>
                  </a:solidFill>
                  <a:latin typeface="Bookman Old Style" panose="02050604050505020204" pitchFamily="18" charset="0"/>
                </a:rPr>
                <a:t>dak</a:t>
              </a:r>
              <a:endParaRPr lang="en-IN" sz="1100" b="1" dirty="0">
                <a:solidFill>
                  <a:schemeClr val="accent5">
                    <a:lumMod val="75000"/>
                  </a:schemeClr>
                </a:solidFill>
                <a:latin typeface="Bookman Old Style" panose="02050604050505020204" pitchFamily="18" charset="0"/>
              </a:endParaRPr>
            </a:p>
          </p:txBody>
        </p:sp>
        <p:sp>
          <p:nvSpPr>
            <p:cNvPr id="7" name="TextBox 6"/>
            <p:cNvSpPr txBox="1"/>
            <p:nvPr/>
          </p:nvSpPr>
          <p:spPr>
            <a:xfrm>
              <a:off x="3912306" y="4043507"/>
              <a:ext cx="1112455" cy="466702"/>
            </a:xfrm>
            <a:prstGeom prst="rect">
              <a:avLst/>
            </a:prstGeom>
            <a:solidFill>
              <a:schemeClr val="bg2"/>
            </a:solidFill>
            <a:ln>
              <a:solidFill>
                <a:schemeClr val="tx1"/>
              </a:solidFill>
            </a:ln>
          </p:spPr>
          <p:txBody>
            <a:bodyPr wrap="square" rtlCol="0">
              <a:spAutoFit/>
            </a:bodyPr>
            <a:lstStyle/>
            <a:p>
              <a:pPr algn="ctr"/>
              <a:r>
                <a:rPr lang="en-IN" sz="1100" b="1" dirty="0">
                  <a:solidFill>
                    <a:schemeClr val="accent5">
                      <a:lumMod val="75000"/>
                    </a:schemeClr>
                  </a:solidFill>
                  <a:latin typeface="Bookman Old Style" panose="02050604050505020204" pitchFamily="18" charset="0"/>
                </a:rPr>
                <a:t>Receipt and data entry</a:t>
              </a:r>
            </a:p>
          </p:txBody>
        </p:sp>
        <p:sp>
          <p:nvSpPr>
            <p:cNvPr id="9" name="TextBox 8"/>
            <p:cNvSpPr txBox="1"/>
            <p:nvPr/>
          </p:nvSpPr>
          <p:spPr>
            <a:xfrm>
              <a:off x="7350325" y="4126784"/>
              <a:ext cx="1637156" cy="335068"/>
            </a:xfrm>
            <a:prstGeom prst="rect">
              <a:avLst/>
            </a:prstGeom>
            <a:solidFill>
              <a:schemeClr val="bg2"/>
            </a:solidFill>
            <a:ln>
              <a:solidFill>
                <a:schemeClr val="tx1"/>
              </a:solidFill>
            </a:ln>
          </p:spPr>
          <p:txBody>
            <a:bodyPr wrap="square" rtlCol="0">
              <a:spAutoFit/>
            </a:bodyPr>
            <a:lstStyle/>
            <a:p>
              <a:pPr algn="ctr"/>
              <a:r>
                <a:rPr lang="en-IN" sz="1100" b="1" dirty="0">
                  <a:solidFill>
                    <a:schemeClr val="accent5">
                      <a:lumMod val="75000"/>
                    </a:schemeClr>
                  </a:solidFill>
                  <a:latin typeface="Bookman Old Style" panose="02050604050505020204" pitchFamily="18" charset="0"/>
                </a:rPr>
                <a:t>Documentation by pensioner</a:t>
              </a:r>
            </a:p>
          </p:txBody>
        </p:sp>
        <p:sp>
          <p:nvSpPr>
            <p:cNvPr id="10" name="TextBox 9"/>
            <p:cNvSpPr txBox="1"/>
            <p:nvPr/>
          </p:nvSpPr>
          <p:spPr>
            <a:xfrm>
              <a:off x="5344613" y="4034452"/>
              <a:ext cx="1615440" cy="598336"/>
            </a:xfrm>
            <a:prstGeom prst="rect">
              <a:avLst/>
            </a:prstGeom>
            <a:solidFill>
              <a:schemeClr val="bg2"/>
            </a:solidFill>
            <a:ln>
              <a:solidFill>
                <a:schemeClr val="tx1"/>
              </a:solidFill>
            </a:ln>
          </p:spPr>
          <p:txBody>
            <a:bodyPr wrap="square" rtlCol="0">
              <a:spAutoFit/>
            </a:bodyPr>
            <a:lstStyle/>
            <a:p>
              <a:pPr algn="ctr"/>
              <a:r>
                <a:rPr lang="en-IN" sz="1100" b="1" dirty="0">
                  <a:solidFill>
                    <a:schemeClr val="accent5">
                      <a:lumMod val="75000"/>
                    </a:schemeClr>
                  </a:solidFill>
                  <a:latin typeface="Bookman Old Style" panose="02050604050505020204" pitchFamily="18" charset="0"/>
                </a:rPr>
                <a:t>KYC verification with branch and activation</a:t>
              </a:r>
            </a:p>
          </p:txBody>
        </p:sp>
        <p:sp>
          <p:nvSpPr>
            <p:cNvPr id="11" name="TextBox 10"/>
            <p:cNvSpPr txBox="1"/>
            <p:nvPr/>
          </p:nvSpPr>
          <p:spPr>
            <a:xfrm>
              <a:off x="9216971" y="4034452"/>
              <a:ext cx="1615440" cy="598336"/>
            </a:xfrm>
            <a:prstGeom prst="rect">
              <a:avLst/>
            </a:prstGeom>
            <a:solidFill>
              <a:schemeClr val="bg2"/>
            </a:solidFill>
            <a:ln>
              <a:solidFill>
                <a:schemeClr val="tx1"/>
              </a:solidFill>
            </a:ln>
          </p:spPr>
          <p:txBody>
            <a:bodyPr wrap="square" rtlCol="0">
              <a:spAutoFit/>
            </a:bodyPr>
            <a:lstStyle/>
            <a:p>
              <a:pPr algn="ctr"/>
              <a:r>
                <a:rPr lang="en-IN" sz="1100" b="1" dirty="0">
                  <a:solidFill>
                    <a:schemeClr val="accent5">
                      <a:lumMod val="75000"/>
                    </a:schemeClr>
                  </a:solidFill>
                  <a:latin typeface="Bookman Old Style" panose="02050604050505020204" pitchFamily="18" charset="0"/>
                </a:rPr>
                <a:t>KYC verification with branch and activation</a:t>
              </a:r>
            </a:p>
          </p:txBody>
        </p:sp>
        <p:sp>
          <p:nvSpPr>
            <p:cNvPr id="12" name="TextBox 11"/>
            <p:cNvSpPr txBox="1"/>
            <p:nvPr/>
          </p:nvSpPr>
          <p:spPr>
            <a:xfrm>
              <a:off x="11095444" y="4034450"/>
              <a:ext cx="860319" cy="610303"/>
            </a:xfrm>
            <a:prstGeom prst="rect">
              <a:avLst/>
            </a:prstGeom>
            <a:solidFill>
              <a:schemeClr val="bg2"/>
            </a:solidFill>
            <a:ln>
              <a:solidFill>
                <a:schemeClr val="tx1"/>
              </a:solidFill>
            </a:ln>
          </p:spPr>
          <p:txBody>
            <a:bodyPr wrap="square" rtlCol="0">
              <a:spAutoFit/>
            </a:bodyPr>
            <a:lstStyle/>
            <a:p>
              <a:pPr algn="ctr"/>
              <a:r>
                <a:rPr lang="en-IN" sz="1200" b="1" dirty="0">
                  <a:solidFill>
                    <a:schemeClr val="accent5">
                      <a:lumMod val="75000"/>
                    </a:schemeClr>
                  </a:solidFill>
                  <a:latin typeface="Bookman Old Style" panose="02050604050505020204" pitchFamily="18" charset="0"/>
                </a:rPr>
                <a:t>Avg.</a:t>
              </a:r>
            </a:p>
            <a:p>
              <a:pPr algn="ctr"/>
              <a:r>
                <a:rPr lang="en-IN" sz="1100" b="1" dirty="0">
                  <a:solidFill>
                    <a:schemeClr val="accent5">
                      <a:lumMod val="75000"/>
                    </a:schemeClr>
                  </a:solidFill>
                  <a:latin typeface="Bookman Old Style" panose="02050604050505020204" pitchFamily="18" charset="0"/>
                </a:rPr>
                <a:t>3-4 Months</a:t>
              </a:r>
            </a:p>
          </p:txBody>
        </p:sp>
        <p:sp>
          <p:nvSpPr>
            <p:cNvPr id="13" name="TextBox 12"/>
            <p:cNvSpPr txBox="1"/>
            <p:nvPr/>
          </p:nvSpPr>
          <p:spPr>
            <a:xfrm>
              <a:off x="882894" y="5349698"/>
              <a:ext cx="2432685" cy="598336"/>
            </a:xfrm>
            <a:prstGeom prst="rect">
              <a:avLst/>
            </a:prstGeom>
            <a:solidFill>
              <a:schemeClr val="bg2"/>
            </a:solidFill>
            <a:ln>
              <a:solidFill>
                <a:schemeClr val="tx1"/>
              </a:solidFill>
            </a:ln>
          </p:spPr>
          <p:txBody>
            <a:bodyPr wrap="square" rtlCol="0">
              <a:spAutoFit/>
            </a:bodyPr>
            <a:lstStyle/>
            <a:p>
              <a:pPr algn="ctr"/>
              <a:r>
                <a:rPr lang="en-IN" sz="1100" b="1" u="sng" dirty="0">
                  <a:solidFill>
                    <a:schemeClr val="accent5">
                      <a:lumMod val="75000"/>
                    </a:schemeClr>
                  </a:solidFill>
                  <a:latin typeface="Bookman Old Style" panose="02050604050505020204" pitchFamily="18" charset="0"/>
                </a:rPr>
                <a:t>DIVISION/W&amp;S</a:t>
              </a:r>
            </a:p>
            <a:p>
              <a:pPr algn="ctr"/>
              <a:r>
                <a:rPr lang="en-IN" sz="1100" b="1" dirty="0">
                  <a:solidFill>
                    <a:schemeClr val="accent5">
                      <a:lumMod val="75000"/>
                    </a:schemeClr>
                  </a:solidFill>
                  <a:latin typeface="Bookman Old Style" panose="02050604050505020204" pitchFamily="18" charset="0"/>
                </a:rPr>
                <a:t>e-PPO DSC SIGNED AND FORWARED TO HQ</a:t>
              </a:r>
            </a:p>
          </p:txBody>
        </p:sp>
        <p:sp>
          <p:nvSpPr>
            <p:cNvPr id="14" name="TextBox 13"/>
            <p:cNvSpPr txBox="1"/>
            <p:nvPr/>
          </p:nvSpPr>
          <p:spPr>
            <a:xfrm>
              <a:off x="4126449" y="5253583"/>
              <a:ext cx="1733518" cy="598336"/>
            </a:xfrm>
            <a:prstGeom prst="rect">
              <a:avLst/>
            </a:prstGeom>
            <a:solidFill>
              <a:schemeClr val="bg2"/>
            </a:solidFill>
            <a:ln>
              <a:solidFill>
                <a:schemeClr val="tx1"/>
              </a:solidFill>
            </a:ln>
          </p:spPr>
          <p:txBody>
            <a:bodyPr wrap="square" rtlCol="0">
              <a:spAutoFit/>
            </a:bodyPr>
            <a:lstStyle/>
            <a:p>
              <a:pPr algn="ctr"/>
              <a:r>
                <a:rPr lang="en-IN" sz="1100" b="1" u="sng" dirty="0">
                  <a:solidFill>
                    <a:schemeClr val="accent5">
                      <a:lumMod val="75000"/>
                    </a:schemeClr>
                  </a:solidFill>
                  <a:latin typeface="Bookman Old Style" panose="02050604050505020204" pitchFamily="18" charset="0"/>
                </a:rPr>
                <a:t>ZONAL HQ</a:t>
              </a:r>
            </a:p>
            <a:p>
              <a:pPr algn="ctr"/>
              <a:r>
                <a:rPr lang="en-IN" sz="1100" b="1" dirty="0">
                  <a:solidFill>
                    <a:schemeClr val="accent5">
                      <a:lumMod val="75000"/>
                    </a:schemeClr>
                  </a:solidFill>
                  <a:latin typeface="Bookman Old Style" panose="02050604050505020204" pitchFamily="18" charset="0"/>
                </a:rPr>
                <a:t>HQ verification</a:t>
              </a:r>
            </a:p>
            <a:p>
              <a:pPr algn="ctr"/>
              <a:r>
                <a:rPr lang="en-IN" sz="1100" b="1" dirty="0">
                  <a:solidFill>
                    <a:schemeClr val="accent5">
                      <a:lumMod val="75000"/>
                    </a:schemeClr>
                  </a:solidFill>
                  <a:latin typeface="Bookman Old Style" panose="02050604050505020204" pitchFamily="18" charset="0"/>
                </a:rPr>
                <a:t>DSC signed and</a:t>
              </a:r>
            </a:p>
            <a:p>
              <a:pPr algn="ctr"/>
              <a:r>
                <a:rPr lang="en-IN" sz="1100" b="1" dirty="0">
                  <a:solidFill>
                    <a:schemeClr val="accent5">
                      <a:lumMod val="75000"/>
                    </a:schemeClr>
                  </a:solidFill>
                  <a:latin typeface="Bookman Old Style" panose="02050604050505020204" pitchFamily="18" charset="0"/>
                </a:rPr>
                <a:t> sent to Bank</a:t>
              </a:r>
              <a:endParaRPr lang="en-IN" sz="1200" b="1" dirty="0">
                <a:solidFill>
                  <a:schemeClr val="accent5">
                    <a:lumMod val="75000"/>
                  </a:schemeClr>
                </a:solidFill>
                <a:latin typeface="Bookman Old Style" panose="02050604050505020204" pitchFamily="18" charset="0"/>
              </a:endParaRPr>
            </a:p>
          </p:txBody>
        </p:sp>
        <p:sp>
          <p:nvSpPr>
            <p:cNvPr id="15" name="TextBox 14"/>
            <p:cNvSpPr txBox="1"/>
            <p:nvPr/>
          </p:nvSpPr>
          <p:spPr>
            <a:xfrm>
              <a:off x="6659880" y="5273609"/>
              <a:ext cx="1409700" cy="598336"/>
            </a:xfrm>
            <a:prstGeom prst="rect">
              <a:avLst/>
            </a:prstGeom>
            <a:solidFill>
              <a:schemeClr val="bg2"/>
            </a:solidFill>
            <a:ln>
              <a:solidFill>
                <a:schemeClr val="tx1"/>
              </a:solidFill>
            </a:ln>
          </p:spPr>
          <p:txBody>
            <a:bodyPr wrap="square" rtlCol="0">
              <a:spAutoFit/>
            </a:bodyPr>
            <a:lstStyle/>
            <a:p>
              <a:pPr algn="ctr"/>
              <a:r>
                <a:rPr lang="en-IN" sz="1100" b="1" u="sng" dirty="0">
                  <a:solidFill>
                    <a:schemeClr val="accent5">
                      <a:lumMod val="75000"/>
                    </a:schemeClr>
                  </a:solidFill>
                  <a:latin typeface="Bookman Old Style" panose="02050604050505020204" pitchFamily="18" charset="0"/>
                </a:rPr>
                <a:t>BANK-CPPC</a:t>
              </a:r>
            </a:p>
            <a:p>
              <a:pPr algn="ctr"/>
              <a:r>
                <a:rPr lang="en-IN" sz="1100" b="1" dirty="0">
                  <a:solidFill>
                    <a:schemeClr val="accent5">
                      <a:lumMod val="75000"/>
                    </a:schemeClr>
                  </a:solidFill>
                  <a:latin typeface="Bookman Old Style" panose="02050604050505020204" pitchFamily="18" charset="0"/>
                </a:rPr>
                <a:t>Data capture &amp; processing</a:t>
              </a:r>
            </a:p>
          </p:txBody>
        </p:sp>
        <p:sp>
          <p:nvSpPr>
            <p:cNvPr id="16" name="TextBox 15"/>
            <p:cNvSpPr txBox="1"/>
            <p:nvPr/>
          </p:nvSpPr>
          <p:spPr>
            <a:xfrm>
              <a:off x="9495229" y="5370855"/>
              <a:ext cx="1208849" cy="335068"/>
            </a:xfrm>
            <a:prstGeom prst="rect">
              <a:avLst/>
            </a:prstGeom>
            <a:solidFill>
              <a:schemeClr val="bg2"/>
            </a:solidFill>
            <a:ln>
              <a:solidFill>
                <a:schemeClr val="tx1"/>
              </a:solidFill>
            </a:ln>
          </p:spPr>
          <p:txBody>
            <a:bodyPr wrap="square" rtlCol="0">
              <a:spAutoFit/>
            </a:bodyPr>
            <a:lstStyle/>
            <a:p>
              <a:pPr algn="ctr"/>
              <a:r>
                <a:rPr lang="en-IN" sz="1100" b="1" dirty="0">
                  <a:solidFill>
                    <a:schemeClr val="accent5">
                      <a:lumMod val="75000"/>
                    </a:schemeClr>
                  </a:solidFill>
                  <a:latin typeface="Bookman Old Style" panose="02050604050505020204" pitchFamily="18" charset="0"/>
                </a:rPr>
                <a:t>Pension Payment</a:t>
              </a:r>
            </a:p>
          </p:txBody>
        </p:sp>
        <p:sp>
          <p:nvSpPr>
            <p:cNvPr id="17" name="TextBox 16"/>
            <p:cNvSpPr txBox="1"/>
            <p:nvPr/>
          </p:nvSpPr>
          <p:spPr>
            <a:xfrm>
              <a:off x="11009974" y="5370855"/>
              <a:ext cx="945789" cy="347035"/>
            </a:xfrm>
            <a:prstGeom prst="rect">
              <a:avLst/>
            </a:prstGeom>
            <a:solidFill>
              <a:schemeClr val="bg2"/>
            </a:solidFill>
            <a:ln>
              <a:solidFill>
                <a:schemeClr val="tx1"/>
              </a:solidFill>
            </a:ln>
          </p:spPr>
          <p:txBody>
            <a:bodyPr wrap="square" rtlCol="0">
              <a:spAutoFit/>
            </a:bodyPr>
            <a:lstStyle/>
            <a:p>
              <a:pPr algn="ctr"/>
              <a:r>
                <a:rPr lang="en-IN" sz="1200" b="1" dirty="0">
                  <a:solidFill>
                    <a:schemeClr val="accent5">
                      <a:lumMod val="75000"/>
                    </a:schemeClr>
                  </a:solidFill>
                  <a:latin typeface="Bookman Old Style" panose="02050604050505020204" pitchFamily="18" charset="0"/>
                </a:rPr>
                <a:t>Max 1</a:t>
              </a:r>
            </a:p>
            <a:p>
              <a:pPr algn="ctr"/>
              <a:r>
                <a:rPr lang="en-IN" sz="1100" b="1" dirty="0">
                  <a:solidFill>
                    <a:schemeClr val="accent5">
                      <a:lumMod val="75000"/>
                    </a:schemeClr>
                  </a:solidFill>
                  <a:latin typeface="Bookman Old Style" panose="02050604050505020204" pitchFamily="18" charset="0"/>
                </a:rPr>
                <a:t>Month</a:t>
              </a:r>
            </a:p>
          </p:txBody>
        </p:sp>
        <p:sp>
          <p:nvSpPr>
            <p:cNvPr id="18" name="Right Arrow 17"/>
            <p:cNvSpPr/>
            <p:nvPr/>
          </p:nvSpPr>
          <p:spPr>
            <a:xfrm>
              <a:off x="2140641" y="4361514"/>
              <a:ext cx="197964" cy="4571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19" name="Right Arrow 18"/>
            <p:cNvSpPr/>
            <p:nvPr/>
          </p:nvSpPr>
          <p:spPr>
            <a:xfrm>
              <a:off x="3622283" y="4343812"/>
              <a:ext cx="290023" cy="6342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20" name="Right Arrow 19"/>
            <p:cNvSpPr/>
            <p:nvPr/>
          </p:nvSpPr>
          <p:spPr>
            <a:xfrm>
              <a:off x="5035414" y="4334755"/>
              <a:ext cx="309198" cy="7247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21" name="Right Arrow 20"/>
            <p:cNvSpPr/>
            <p:nvPr/>
          </p:nvSpPr>
          <p:spPr>
            <a:xfrm>
              <a:off x="6966363" y="4338654"/>
              <a:ext cx="383962" cy="6857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22" name="Right Arrow 21"/>
            <p:cNvSpPr/>
            <p:nvPr/>
          </p:nvSpPr>
          <p:spPr>
            <a:xfrm>
              <a:off x="8986471" y="4357615"/>
              <a:ext cx="230499" cy="4961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23" name="Right Arrow 22"/>
            <p:cNvSpPr/>
            <p:nvPr/>
          </p:nvSpPr>
          <p:spPr>
            <a:xfrm>
              <a:off x="3315578" y="5638701"/>
              <a:ext cx="810871" cy="4571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24" name="Right Arrow 23"/>
            <p:cNvSpPr/>
            <p:nvPr/>
          </p:nvSpPr>
          <p:spPr>
            <a:xfrm>
              <a:off x="8069581" y="5547160"/>
              <a:ext cx="1425648" cy="5452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25" name="Right Arrow 24"/>
            <p:cNvSpPr/>
            <p:nvPr/>
          </p:nvSpPr>
          <p:spPr>
            <a:xfrm>
              <a:off x="5859966" y="5593025"/>
              <a:ext cx="799913" cy="4571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gr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040295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949" y="320675"/>
            <a:ext cx="10515600" cy="1325563"/>
          </a:xfrm>
        </p:spPr>
        <p:txBody>
          <a:bodyPr>
            <a:normAutofit/>
          </a:bodyPr>
          <a:lstStyle/>
          <a:p>
            <a:pPr algn="ctr"/>
            <a:r>
              <a:rPr lang="en-IN" sz="1800" b="1" dirty="0">
                <a:latin typeface="Bookman Old Style" panose="02050604050505020204" pitchFamily="18" charset="0"/>
              </a:rPr>
              <a:t>Unique Medical Identity Card (UMID)</a:t>
            </a:r>
          </a:p>
        </p:txBody>
      </p:sp>
      <p:sp>
        <p:nvSpPr>
          <p:cNvPr id="3" name="Content Placeholder 2"/>
          <p:cNvSpPr>
            <a:spLocks noGrp="1"/>
          </p:cNvSpPr>
          <p:nvPr>
            <p:ph idx="1"/>
          </p:nvPr>
        </p:nvSpPr>
        <p:spPr>
          <a:xfrm>
            <a:off x="1947909" y="1417252"/>
            <a:ext cx="7941815" cy="4351338"/>
          </a:xfrm>
        </p:spPr>
        <p:txBody>
          <a:bodyPr>
            <a:noAutofit/>
          </a:bodyPr>
          <a:lstStyle/>
          <a:p>
            <a:pPr marL="0" indent="0">
              <a:buNone/>
            </a:pPr>
            <a:r>
              <a:rPr lang="en-US" sz="1200" dirty="0">
                <a:latin typeface="Bookman Old Style" panose="02050604050505020204" pitchFamily="18" charset="0"/>
              </a:rPr>
              <a:t>A web and mobile based application for e-validation of identity of Railway Medical beneficiaries in which:</a:t>
            </a:r>
          </a:p>
          <a:p>
            <a:r>
              <a:rPr lang="en-US" sz="1200" dirty="0">
                <a:latin typeface="Bookman Old Style" panose="02050604050505020204" pitchFamily="18" charset="0"/>
              </a:rPr>
              <a:t>Registration, approval and card generation are done completely on the electronic platform</a:t>
            </a:r>
          </a:p>
          <a:p>
            <a:r>
              <a:rPr lang="en-US" sz="1200" dirty="0">
                <a:latin typeface="Bookman Old Style" panose="02050604050505020204" pitchFamily="18" charset="0"/>
              </a:rPr>
              <a:t>End-to-End Solution for Medical Identity with rules integration and built-in validation</a:t>
            </a:r>
          </a:p>
          <a:p>
            <a:r>
              <a:rPr lang="en-US" sz="1200" dirty="0">
                <a:latin typeface="Bookman Old Style" panose="02050604050505020204" pitchFamily="18" charset="0"/>
              </a:rPr>
              <a:t>Interface with Referral Hospitals plausible for authentication through Biometrics.</a:t>
            </a:r>
          </a:p>
          <a:p>
            <a:r>
              <a:rPr lang="en-US" sz="1200" dirty="0">
                <a:latin typeface="Bookman Old Style" panose="02050604050505020204" pitchFamily="18" charset="0"/>
              </a:rPr>
              <a:t>interface with hospitals tied up under CSTE scheme</a:t>
            </a:r>
          </a:p>
          <a:p>
            <a:r>
              <a:rPr lang="en-US" sz="1200" dirty="0">
                <a:latin typeface="Bookman Old Style" panose="02050604050505020204" pitchFamily="18" charset="0"/>
              </a:rPr>
              <a:t>Auto conversion of Employee Card to Pensioners Card on retirement.</a:t>
            </a:r>
            <a:endParaRPr lang="en-IN" sz="1200" dirty="0">
              <a:latin typeface="Bookman Old Style" panose="02050604050505020204" pitchFamily="18" charset="0"/>
            </a:endParaRPr>
          </a:p>
          <a:p>
            <a:r>
              <a:rPr lang="en-IN" sz="1200" dirty="0">
                <a:latin typeface="Bookman Old Style" panose="02050604050505020204" pitchFamily="18" charset="0"/>
              </a:rPr>
              <a:t>Self Service with capturing of all eligibility documents including </a:t>
            </a:r>
            <a:r>
              <a:rPr lang="en-IN" sz="1200" dirty="0" err="1">
                <a:latin typeface="Bookman Old Style" panose="02050604050505020204" pitchFamily="18" charset="0"/>
              </a:rPr>
              <a:t>Aadhaar</a:t>
            </a:r>
            <a:r>
              <a:rPr lang="en-IN" sz="1200" dirty="0">
                <a:latin typeface="Bookman Old Style" panose="02050604050505020204" pitchFamily="18" charset="0"/>
              </a:rPr>
              <a:t> &amp; RELHS. </a:t>
            </a:r>
          </a:p>
          <a:p>
            <a:r>
              <a:rPr lang="en-IN" sz="1200" dirty="0">
                <a:latin typeface="Bookman Old Style" panose="02050604050505020204" pitchFamily="18" charset="0"/>
              </a:rPr>
              <a:t>Dispenses with manual Medical and Pensioner’s Identity Cards </a:t>
            </a:r>
          </a:p>
          <a:p>
            <a:r>
              <a:rPr lang="en-IN" sz="1200" dirty="0">
                <a:latin typeface="Bookman Old Style" panose="02050604050505020204" pitchFamily="18" charset="0"/>
              </a:rPr>
              <a:t>Standardised Numbering system.</a:t>
            </a:r>
          </a:p>
          <a:p>
            <a:r>
              <a:rPr lang="en-IN" sz="1200" dirty="0">
                <a:latin typeface="Bookman Old Style" panose="02050604050505020204" pitchFamily="18" charset="0"/>
              </a:rPr>
              <a:t>Helpful for easy accessibility for availing Health facilities for employee/retiree, family.</a:t>
            </a:r>
          </a:p>
          <a:p>
            <a:r>
              <a:rPr lang="en-IN" sz="1200" dirty="0">
                <a:latin typeface="Bookman Old Style" panose="02050604050505020204" pitchFamily="18" charset="0"/>
              </a:rPr>
              <a:t>Aims at complete automation and online authentication of IR’s medical beneficiaries </a:t>
            </a:r>
          </a:p>
          <a:p>
            <a:r>
              <a:rPr lang="en-IN" sz="1200" dirty="0">
                <a:latin typeface="Bookman Old Style" panose="02050604050505020204" pitchFamily="18" charset="0"/>
              </a:rPr>
              <a:t>Prevents possibility of fraudulent and bogus claims.</a:t>
            </a:r>
          </a:p>
          <a:p>
            <a:r>
              <a:rPr lang="en-IN" sz="1200" dirty="0">
                <a:latin typeface="Bookman Old Style" panose="02050604050505020204" pitchFamily="18" charset="0"/>
              </a:rPr>
              <a:t>Enables online grievance handling from registered applicants and card holders.</a:t>
            </a:r>
          </a:p>
          <a:p>
            <a:r>
              <a:rPr lang="en-IN" sz="1200" dirty="0">
                <a:latin typeface="Bookman Old Style" panose="02050604050505020204" pitchFamily="18" charset="0"/>
              </a:rPr>
              <a:t>An effective and informative portal for benefits of lakhs of pensioners about Health benefits.</a:t>
            </a:r>
          </a:p>
        </p:txBody>
      </p:sp>
      <p:sp>
        <p:nvSpPr>
          <p:cNvPr id="4" name="Slide Number Placeholder 3"/>
          <p:cNvSpPr>
            <a:spLocks noGrp="1"/>
          </p:cNvSpPr>
          <p:nvPr>
            <p:ph type="sldNum" sz="quarter" idx="12"/>
          </p:nvPr>
        </p:nvSpPr>
        <p:spPr/>
        <p:txBody>
          <a:bodyPr/>
          <a:lstStyle/>
          <a:p>
            <a:fld id="{B3B9F496-AE32-45C9-853A-B97D7AABC7B9}" type="slidenum">
              <a:rPr lang="en-IN" smtClean="0"/>
              <a:t>7</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603980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892" y="277203"/>
            <a:ext cx="10515600" cy="1325563"/>
          </a:xfrm>
        </p:spPr>
        <p:txBody>
          <a:bodyPr>
            <a:normAutofit/>
          </a:bodyPr>
          <a:lstStyle/>
          <a:p>
            <a:pPr algn="ctr"/>
            <a:r>
              <a:rPr lang="en-IN" sz="1800" b="1" dirty="0">
                <a:latin typeface="Bookman Old Style" panose="02050604050505020204" pitchFamily="18" charset="0"/>
              </a:rPr>
              <a:t>Cashless Treatment Scheme in Emergencies (CTSE)</a:t>
            </a:r>
          </a:p>
        </p:txBody>
      </p:sp>
      <p:sp>
        <p:nvSpPr>
          <p:cNvPr id="3" name="Content Placeholder 2"/>
          <p:cNvSpPr>
            <a:spLocks noGrp="1"/>
          </p:cNvSpPr>
          <p:nvPr>
            <p:ph idx="1"/>
          </p:nvPr>
        </p:nvSpPr>
        <p:spPr>
          <a:xfrm>
            <a:off x="1560832" y="1736848"/>
            <a:ext cx="9070336" cy="4351338"/>
          </a:xfrm>
        </p:spPr>
        <p:txBody>
          <a:bodyPr>
            <a:noAutofit/>
          </a:bodyPr>
          <a:lstStyle/>
          <a:p>
            <a:pPr algn="just">
              <a:spcBef>
                <a:spcPts val="600"/>
              </a:spcBef>
            </a:pPr>
            <a:r>
              <a:rPr lang="en-IN" sz="1200" dirty="0">
                <a:latin typeface="Bookman Old Style" panose="02050604050505020204" pitchFamily="18" charset="0"/>
              </a:rPr>
              <a:t>Railway provides comprehensive medical facilities to its pensioners through its own hospitals/dispensaries. However, a pensioner may require emergency hospitalisation when away from the nearest railway hospital.</a:t>
            </a:r>
          </a:p>
          <a:p>
            <a:pPr marL="0" indent="0" algn="just">
              <a:spcBef>
                <a:spcPts val="0"/>
              </a:spcBef>
              <a:buNone/>
            </a:pPr>
            <a:endParaRPr lang="en-IN" sz="1200" dirty="0">
              <a:latin typeface="Bookman Old Style" panose="02050604050505020204" pitchFamily="18" charset="0"/>
            </a:endParaRPr>
          </a:p>
          <a:p>
            <a:pPr algn="just">
              <a:spcBef>
                <a:spcPts val="0"/>
              </a:spcBef>
            </a:pPr>
            <a:r>
              <a:rPr lang="en-US" sz="1200" dirty="0">
                <a:latin typeface="Bookman Old Style" panose="02050604050505020204" pitchFamily="18" charset="0"/>
              </a:rPr>
              <a:t>To overcome this problem, CTSE was introduced.</a:t>
            </a:r>
          </a:p>
          <a:p>
            <a:pPr marL="0" indent="0" algn="just">
              <a:spcBef>
                <a:spcPts val="0"/>
              </a:spcBef>
              <a:buNone/>
            </a:pPr>
            <a:endParaRPr lang="en-US" sz="1200" dirty="0">
              <a:latin typeface="Bookman Old Style" panose="02050604050505020204" pitchFamily="18" charset="0"/>
            </a:endParaRPr>
          </a:p>
          <a:p>
            <a:pPr algn="just">
              <a:spcBef>
                <a:spcPts val="600"/>
              </a:spcBef>
            </a:pPr>
            <a:r>
              <a:rPr lang="en-US" sz="1200" dirty="0">
                <a:latin typeface="Bookman Old Style" panose="02050604050505020204" pitchFamily="18" charset="0"/>
              </a:rPr>
              <a:t>The </a:t>
            </a:r>
            <a:r>
              <a:rPr lang="en-US" sz="1200" dirty="0" err="1">
                <a:latin typeface="Bookman Old Style" panose="02050604050505020204" pitchFamily="18" charset="0"/>
              </a:rPr>
              <a:t>empanelled</a:t>
            </a:r>
            <a:r>
              <a:rPr lang="en-US" sz="1200" dirty="0">
                <a:latin typeface="Bookman Old Style" panose="02050604050505020204" pitchFamily="18" charset="0"/>
              </a:rPr>
              <a:t> hospital (private/semi private/Hi-Tech hospital ) shall give necessary treatment to railway pensioner and dependent family members in emergency and raise the bill directly to Railway  authorities.</a:t>
            </a:r>
          </a:p>
          <a:p>
            <a:pPr algn="just"/>
            <a:r>
              <a:rPr lang="en-US" sz="1200" dirty="0">
                <a:latin typeface="Bookman Old Style" panose="02050604050505020204" pitchFamily="18" charset="0"/>
              </a:rPr>
              <a:t>Railway has tied up with M/S UTIITSL for implementing the scheme across zonal railways/PUs.</a:t>
            </a:r>
          </a:p>
          <a:p>
            <a:pPr algn="just"/>
            <a:r>
              <a:rPr lang="en-US" sz="1200" dirty="0">
                <a:latin typeface="Bookman Old Style" panose="02050604050505020204" pitchFamily="18" charset="0"/>
              </a:rPr>
              <a:t>CTSE Application virtually  integrates Railways, Pensioners( smart card holders) and Empaneled Hospitals.</a:t>
            </a:r>
          </a:p>
          <a:p>
            <a:pPr algn="just"/>
            <a:r>
              <a:rPr lang="en-US" sz="1200" dirty="0">
                <a:latin typeface="Bookman Old Style" panose="02050604050505020204" pitchFamily="18" charset="0"/>
              </a:rPr>
              <a:t>The entire process moves on an online platform with issue of System validated CTSE smart cards.</a:t>
            </a:r>
          </a:p>
          <a:p>
            <a:pPr algn="just"/>
            <a:r>
              <a:rPr lang="en-US" sz="1200" dirty="0">
                <a:latin typeface="Bookman Old Style" panose="02050604050505020204" pitchFamily="18" charset="0"/>
              </a:rPr>
              <a:t>This facility is in addition to facilities covered under RELHS. </a:t>
            </a:r>
          </a:p>
          <a:p>
            <a:pPr algn="just"/>
            <a:r>
              <a:rPr lang="en-US" sz="1200" dirty="0">
                <a:latin typeface="Bookman Old Style" panose="02050604050505020204" pitchFamily="18" charset="0"/>
              </a:rPr>
              <a:t>A one time fee to join CTSE per family is as under:</a:t>
            </a:r>
          </a:p>
          <a:p>
            <a:pPr marL="0" indent="0" algn="just">
              <a:spcBef>
                <a:spcPts val="600"/>
              </a:spcBef>
              <a:buNone/>
            </a:pPr>
            <a:r>
              <a:rPr lang="en-US" sz="1200" dirty="0">
                <a:latin typeface="Bookman Old Style" panose="02050604050505020204" pitchFamily="18" charset="0"/>
              </a:rPr>
              <a:t>    Private Ward:	Rs.30,000/-</a:t>
            </a:r>
          </a:p>
          <a:p>
            <a:pPr marL="0" indent="0" algn="just">
              <a:spcBef>
                <a:spcPts val="600"/>
              </a:spcBef>
              <a:buNone/>
            </a:pPr>
            <a:r>
              <a:rPr lang="en-US" sz="1200" dirty="0">
                <a:latin typeface="Bookman Old Style" panose="02050604050505020204" pitchFamily="18" charset="0"/>
              </a:rPr>
              <a:t>    Semi-Private Ward:	Rs.15000</a:t>
            </a:r>
          </a:p>
          <a:p>
            <a:pPr marL="0" indent="0" algn="just">
              <a:spcBef>
                <a:spcPts val="600"/>
              </a:spcBef>
              <a:buNone/>
            </a:pPr>
            <a:r>
              <a:rPr lang="en-US" sz="1200" dirty="0">
                <a:latin typeface="Bookman Old Style" panose="02050604050505020204" pitchFamily="18" charset="0"/>
              </a:rPr>
              <a:t>    General Ward:	Rs.6000/-</a:t>
            </a:r>
          </a:p>
          <a:p>
            <a:pPr algn="just"/>
            <a:r>
              <a:rPr lang="en-US" sz="1200" dirty="0">
                <a:latin typeface="Bookman Old Style" panose="02050604050505020204" pitchFamily="18" charset="0"/>
              </a:rPr>
              <a:t>The Scheme was initially rolled out for empaneled hospital in four metro cities (Mumbai, Delhi, Kolkata and Chennai), subsequently extended to other cities.</a:t>
            </a:r>
          </a:p>
        </p:txBody>
      </p:sp>
      <p:sp>
        <p:nvSpPr>
          <p:cNvPr id="4" name="Slide Number Placeholder 3"/>
          <p:cNvSpPr>
            <a:spLocks noGrp="1"/>
          </p:cNvSpPr>
          <p:nvPr>
            <p:ph type="sldNum" sz="quarter" idx="12"/>
          </p:nvPr>
        </p:nvSpPr>
        <p:spPr/>
        <p:txBody>
          <a:bodyPr/>
          <a:lstStyle/>
          <a:p>
            <a:fld id="{B3B9F496-AE32-45C9-853A-B97D7AABC7B9}" type="slidenum">
              <a:rPr lang="en-IN" smtClean="0"/>
              <a:t>8</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952259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238" y="365125"/>
            <a:ext cx="10515600" cy="1325563"/>
          </a:xfrm>
        </p:spPr>
        <p:txBody>
          <a:bodyPr>
            <a:normAutofit/>
          </a:bodyPr>
          <a:lstStyle/>
          <a:p>
            <a:pPr algn="ctr"/>
            <a:r>
              <a:rPr lang="en-IN" sz="1800" b="1" dirty="0">
                <a:latin typeface="Bookman Old Style" panose="02050604050505020204" pitchFamily="18" charset="0"/>
              </a:rPr>
              <a:t>Retired Employees’ Liberalised Health Scheme (RELHS)</a:t>
            </a:r>
          </a:p>
        </p:txBody>
      </p:sp>
      <p:sp>
        <p:nvSpPr>
          <p:cNvPr id="3" name="Content Placeholder 2"/>
          <p:cNvSpPr>
            <a:spLocks noGrp="1"/>
          </p:cNvSpPr>
          <p:nvPr>
            <p:ph idx="1"/>
          </p:nvPr>
        </p:nvSpPr>
        <p:spPr>
          <a:xfrm>
            <a:off x="1997476" y="1468747"/>
            <a:ext cx="8611340" cy="4351338"/>
          </a:xfrm>
        </p:spPr>
        <p:txBody>
          <a:bodyPr>
            <a:noAutofit/>
          </a:bodyPr>
          <a:lstStyle/>
          <a:p>
            <a:pPr marL="0" indent="0" algn="just">
              <a:lnSpc>
                <a:spcPct val="150000"/>
              </a:lnSpc>
              <a:spcBef>
                <a:spcPts val="600"/>
              </a:spcBef>
              <a:buNone/>
            </a:pPr>
            <a:r>
              <a:rPr lang="en-US" sz="1200" b="1" dirty="0">
                <a:latin typeface="Bookman Old Style" panose="02050604050505020204" pitchFamily="18" charset="0"/>
              </a:rPr>
              <a:t>1</a:t>
            </a:r>
            <a:r>
              <a:rPr lang="en-US" sz="1200" dirty="0">
                <a:latin typeface="Bookman Old Style" panose="02050604050505020204" pitchFamily="18" charset="0"/>
              </a:rPr>
              <a:t> RELHS 97 provides the following medical facilities to a retired employee and family :</a:t>
            </a:r>
          </a:p>
          <a:p>
            <a:pPr lvl="1" algn="just">
              <a:lnSpc>
                <a:spcPct val="150000"/>
              </a:lnSpc>
              <a:spcBef>
                <a:spcPts val="600"/>
              </a:spcBef>
            </a:pPr>
            <a:r>
              <a:rPr lang="en-US" sz="1200" dirty="0">
                <a:latin typeface="Bookman Old Style" panose="02050604050505020204" pitchFamily="18" charset="0"/>
              </a:rPr>
              <a:t>Medical treatment : OPD / Hospitalization</a:t>
            </a:r>
          </a:p>
          <a:p>
            <a:pPr lvl="1" algn="just">
              <a:lnSpc>
                <a:spcPct val="150000"/>
              </a:lnSpc>
              <a:spcBef>
                <a:spcPts val="600"/>
              </a:spcBef>
            </a:pPr>
            <a:r>
              <a:rPr lang="en-US" sz="1200" dirty="0">
                <a:latin typeface="Bookman Old Style" panose="02050604050505020204" pitchFamily="18" charset="0"/>
              </a:rPr>
              <a:t>Ambulance services</a:t>
            </a:r>
          </a:p>
          <a:p>
            <a:pPr lvl="1" algn="just">
              <a:lnSpc>
                <a:spcPct val="150000"/>
              </a:lnSpc>
              <a:spcBef>
                <a:spcPts val="600"/>
              </a:spcBef>
            </a:pPr>
            <a:r>
              <a:rPr lang="en-US" sz="1200" dirty="0">
                <a:latin typeface="Bookman Old Style" panose="02050604050505020204" pitchFamily="18" charset="0"/>
              </a:rPr>
              <a:t>Home Visit</a:t>
            </a:r>
          </a:p>
          <a:p>
            <a:pPr lvl="1" algn="just">
              <a:lnSpc>
                <a:spcPct val="150000"/>
              </a:lnSpc>
              <a:spcBef>
                <a:spcPts val="600"/>
              </a:spcBef>
            </a:pPr>
            <a:r>
              <a:rPr lang="en-US" sz="1200" dirty="0">
                <a:latin typeface="Bookman Old Style" panose="02050604050505020204" pitchFamily="18" charset="0"/>
              </a:rPr>
              <a:t>Reimbursement of claims for treatment in government or recognized non railway hospitals. </a:t>
            </a:r>
          </a:p>
          <a:p>
            <a:pPr marL="0" indent="0" algn="just">
              <a:lnSpc>
                <a:spcPct val="150000"/>
              </a:lnSpc>
              <a:spcBef>
                <a:spcPts val="600"/>
              </a:spcBef>
              <a:buNone/>
            </a:pPr>
            <a:r>
              <a:rPr lang="en-US" sz="1200" b="1" dirty="0">
                <a:latin typeface="Bookman Old Style" panose="02050604050505020204" pitchFamily="18" charset="0"/>
              </a:rPr>
              <a:t>2</a:t>
            </a:r>
            <a:r>
              <a:rPr lang="en-US" sz="1200" dirty="0">
                <a:latin typeface="Bookman Old Style" panose="02050604050505020204" pitchFamily="18" charset="0"/>
              </a:rPr>
              <a:t> RELHS Identity card  can also be issued from the division issuing post retirement passes. </a:t>
            </a:r>
          </a:p>
          <a:p>
            <a:pPr marL="0" indent="0" algn="just">
              <a:lnSpc>
                <a:spcPct val="150000"/>
              </a:lnSpc>
              <a:spcBef>
                <a:spcPts val="600"/>
              </a:spcBef>
              <a:buNone/>
            </a:pPr>
            <a:r>
              <a:rPr lang="en-US" sz="1200" b="1" dirty="0">
                <a:latin typeface="Bookman Old Style" panose="02050604050505020204" pitchFamily="18" charset="0"/>
              </a:rPr>
              <a:t>3 </a:t>
            </a:r>
            <a:r>
              <a:rPr lang="en-US" sz="1200" dirty="0">
                <a:latin typeface="Bookman Old Style" panose="02050604050505020204" pitchFamily="18" charset="0"/>
              </a:rPr>
              <a:t>Eligibility Criteria to become member of RELHS:</a:t>
            </a:r>
          </a:p>
          <a:p>
            <a:pPr lvl="1" algn="just">
              <a:lnSpc>
                <a:spcPct val="150000"/>
              </a:lnSpc>
              <a:spcBef>
                <a:spcPts val="600"/>
              </a:spcBef>
            </a:pPr>
            <a:r>
              <a:rPr lang="en-US" sz="1200" dirty="0">
                <a:latin typeface="Bookman Old Style" panose="02050604050505020204" pitchFamily="18" charset="0"/>
              </a:rPr>
              <a:t>Superannuation irrespective of length of Qualifying Service.</a:t>
            </a:r>
          </a:p>
          <a:p>
            <a:pPr lvl="1" algn="just">
              <a:lnSpc>
                <a:spcPct val="150000"/>
              </a:lnSpc>
              <a:spcBef>
                <a:spcPts val="600"/>
              </a:spcBef>
            </a:pPr>
            <a:r>
              <a:rPr lang="en-US" sz="1200" dirty="0">
                <a:latin typeface="Bookman Old Style" panose="02050604050505020204" pitchFamily="18" charset="0"/>
              </a:rPr>
              <a:t>Other than superannuation cases : minimum 20 years of Qualifying Service.</a:t>
            </a:r>
          </a:p>
          <a:p>
            <a:pPr lvl="1" algn="just">
              <a:lnSpc>
                <a:spcPct val="150000"/>
              </a:lnSpc>
              <a:spcBef>
                <a:spcPts val="600"/>
              </a:spcBef>
            </a:pPr>
            <a:r>
              <a:rPr lang="en-US" sz="1200" dirty="0">
                <a:latin typeface="Bookman Old Style" panose="02050604050505020204" pitchFamily="18" charset="0"/>
              </a:rPr>
              <a:t>Death case : Family/dependents as per Pass Rules.</a:t>
            </a:r>
          </a:p>
          <a:p>
            <a:pPr lvl="1" algn="just">
              <a:lnSpc>
                <a:spcPct val="150000"/>
              </a:lnSpc>
              <a:spcBef>
                <a:spcPts val="600"/>
              </a:spcBef>
            </a:pPr>
            <a:r>
              <a:rPr lang="en-US" sz="1200" dirty="0">
                <a:latin typeface="Bookman Old Style" panose="02050604050505020204" pitchFamily="18" charset="0"/>
              </a:rPr>
              <a:t>Not open to railway servants who have resigned/been dismissed from service.</a:t>
            </a:r>
          </a:p>
          <a:p>
            <a:pPr marL="0" indent="0" algn="just">
              <a:lnSpc>
                <a:spcPct val="150000"/>
              </a:lnSpc>
              <a:buNone/>
            </a:pPr>
            <a:r>
              <a:rPr lang="en-IN" sz="1200" b="1" dirty="0">
                <a:latin typeface="Bookman Old Style" panose="02050604050505020204" pitchFamily="18" charset="0"/>
              </a:rPr>
              <a:t>4</a:t>
            </a:r>
            <a:r>
              <a:rPr lang="en-IN" sz="1200" dirty="0">
                <a:latin typeface="Bookman Old Style" panose="02050604050505020204" pitchFamily="18" charset="0"/>
              </a:rPr>
              <a:t> RELHS is interfaced with other utilities, namely, UMID, CTSE and Fixed Medical Allowance.</a:t>
            </a:r>
          </a:p>
          <a:p>
            <a:pPr algn="just">
              <a:lnSpc>
                <a:spcPct val="150000"/>
              </a:lnSpc>
            </a:pPr>
            <a:endParaRPr lang="en-IN"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9</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322040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3874</TotalTime>
  <Words>2156</Words>
  <Application>Microsoft Office PowerPoint</Application>
  <PresentationFormat>Widescreen</PresentationFormat>
  <Paragraphs>218</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Bookman Old Style</vt:lpstr>
      <vt:lpstr>Calibri</vt:lpstr>
      <vt:lpstr>Calibri Light</vt:lpstr>
      <vt:lpstr>Office Theme</vt:lpstr>
      <vt:lpstr>All about Railway Pension Module 4 </vt:lpstr>
      <vt:lpstr>Railway Pension system : its digital interfaces</vt:lpstr>
      <vt:lpstr>Advanced Railway Pension Access Network (ARPAN)</vt:lpstr>
      <vt:lpstr>                                         ARPAN : Modules </vt:lpstr>
      <vt:lpstr>Integrated Payroll and Accounting System (IPAS)</vt:lpstr>
      <vt:lpstr>E-PPO, benefits of</vt:lpstr>
      <vt:lpstr>Unique Medical Identity Card (UMID)</vt:lpstr>
      <vt:lpstr>Cashless Treatment Scheme in Emergencies (CTSE)</vt:lpstr>
      <vt:lpstr>Retired Employees’ Liberalised Health Scheme (RELHS)</vt:lpstr>
      <vt:lpstr>RELHS </vt:lpstr>
      <vt:lpstr>Fixed Medical Allowance (FMA)</vt:lpstr>
      <vt:lpstr>National Pension system (NPS)</vt:lpstr>
      <vt:lpstr>PowerPoint Presentation</vt:lpstr>
      <vt:lpstr>NPS : options, tiers, choices</vt:lpstr>
      <vt:lpstr>Retirement/death/disability benefits under NPS</vt:lpstr>
      <vt:lpstr>Retirement/death/disability benefits under NPS contd…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Railway Pension- A holistic approach</dc:title>
  <dc:creator>HP</dc:creator>
  <cp:lastModifiedBy>pa director irifm</cp:lastModifiedBy>
  <cp:revision>131</cp:revision>
  <dcterms:created xsi:type="dcterms:W3CDTF">2020-09-08T08:29:41Z</dcterms:created>
  <dcterms:modified xsi:type="dcterms:W3CDTF">2020-09-16T10:14:01Z</dcterms:modified>
</cp:coreProperties>
</file>