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32" r:id="rId1"/>
  </p:sldMasterIdLst>
  <p:notesMasterIdLst>
    <p:notesMasterId r:id="rId13"/>
  </p:notesMasterIdLst>
  <p:handoutMasterIdLst>
    <p:handoutMasterId r:id="rId14"/>
  </p:handoutMasterIdLst>
  <p:sldIdLst>
    <p:sldId id="257" r:id="rId2"/>
    <p:sldId id="380" r:id="rId3"/>
    <p:sldId id="382" r:id="rId4"/>
    <p:sldId id="297" r:id="rId5"/>
    <p:sldId id="305" r:id="rId6"/>
    <p:sldId id="313" r:id="rId7"/>
    <p:sldId id="316" r:id="rId8"/>
    <p:sldId id="317" r:id="rId9"/>
    <p:sldId id="384" r:id="rId10"/>
    <p:sldId id="383" r:id="rId11"/>
    <p:sldId id="385"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6B2DC4E6-EDEB-413D-98EA-E20D401C323A}">
          <p14:sldIdLst>
            <p14:sldId id="257"/>
            <p14:sldId id="380"/>
            <p14:sldId id="382"/>
            <p14:sldId id="297"/>
            <p14:sldId id="305"/>
            <p14:sldId id="313"/>
            <p14:sldId id="316"/>
            <p14:sldId id="317"/>
            <p14:sldId id="384"/>
            <p14:sldId id="383"/>
            <p14:sldId id="385"/>
          </p14:sldIdLst>
        </p14:section>
        <p14:section name="Untitled Section" id="{01FD4160-2BAD-4BE1-97A1-5A6494E87DC3}">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dmn" initials="a" lastIdx="4" clrIdx="0">
    <p:extLst>
      <p:ext uri="{19B8F6BF-5375-455C-9EA6-DF929625EA0E}">
        <p15:presenceInfo xmlns:p15="http://schemas.microsoft.com/office/powerpoint/2012/main" userId="adm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1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en-IN"/>
              <a:t>IRIFM- Pensions- A holsitic approach</a:t>
            </a: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C47657B-9A84-47EB-8B70-4628C0336CFC}" type="datetimeFigureOut">
              <a:rPr lang="en-IN" smtClean="0"/>
              <a:t>24-09-2020</a:t>
            </a:fld>
            <a:endParaRPr lang="en-IN"/>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321836DE-B2FB-4555-AD4D-85437321AAB3}" type="slidenum">
              <a:rPr lang="en-IN" smtClean="0"/>
              <a:t>‹#›</a:t>
            </a:fld>
            <a:endParaRPr lang="en-IN"/>
          </a:p>
        </p:txBody>
      </p:sp>
    </p:spTree>
    <p:extLst>
      <p:ext uri="{BB962C8B-B14F-4D97-AF65-F5344CB8AC3E}">
        <p14:creationId xmlns:p14="http://schemas.microsoft.com/office/powerpoint/2010/main" val="2816665424"/>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en-IN"/>
              <a:t>IRIFM- Pensions- A holsitic approach</a:t>
            </a: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6730CED-2537-47B7-8253-7ADD19802D5D}" type="datetimeFigureOut">
              <a:rPr lang="en-IN" smtClean="0"/>
              <a:t>24-09-2020</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68BAE00-0E0E-42D6-ABAB-A4195716D5CD}" type="slidenum">
              <a:rPr lang="en-IN" smtClean="0"/>
              <a:t>‹#›</a:t>
            </a:fld>
            <a:endParaRPr lang="en-IN"/>
          </a:p>
        </p:txBody>
      </p:sp>
    </p:spTree>
    <p:extLst>
      <p:ext uri="{BB962C8B-B14F-4D97-AF65-F5344CB8AC3E}">
        <p14:creationId xmlns:p14="http://schemas.microsoft.com/office/powerpoint/2010/main" val="367589352"/>
      </p:ext>
    </p:extLst>
  </p:cSld>
  <p:clrMap bg1="lt1" tx1="dk1" bg2="lt2" tx2="dk2" accent1="accent1" accent2="accent2" accent3="accent3" accent4="accent4" accent5="accent5" accent6="accent6" hlink="hlink" folHlink="folHlink"/>
  <p:hf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Header Placeholder 3"/>
          <p:cNvSpPr>
            <a:spLocks noGrp="1"/>
          </p:cNvSpPr>
          <p:nvPr>
            <p:ph type="hdr" sz="quarter" idx="10"/>
          </p:nvPr>
        </p:nvSpPr>
        <p:spPr/>
        <p:txBody>
          <a:bodyPr/>
          <a:lstStyle/>
          <a:p>
            <a:r>
              <a:rPr lang="en-IN"/>
              <a:t>IRIFM- Pensions- A holsitic approach</a:t>
            </a:r>
          </a:p>
        </p:txBody>
      </p:sp>
      <p:sp>
        <p:nvSpPr>
          <p:cNvPr id="5" name="Slide Number Placeholder 4"/>
          <p:cNvSpPr>
            <a:spLocks noGrp="1"/>
          </p:cNvSpPr>
          <p:nvPr>
            <p:ph type="sldNum" sz="quarter" idx="11"/>
          </p:nvPr>
        </p:nvSpPr>
        <p:spPr/>
        <p:txBody>
          <a:bodyPr/>
          <a:lstStyle/>
          <a:p>
            <a:fld id="{068BAE00-0E0E-42D6-ABAB-A4195716D5CD}" type="slidenum">
              <a:rPr lang="en-IN" smtClean="0"/>
              <a:t>8</a:t>
            </a:fld>
            <a:endParaRPr lang="en-IN"/>
          </a:p>
        </p:txBody>
      </p:sp>
    </p:spTree>
    <p:extLst>
      <p:ext uri="{BB962C8B-B14F-4D97-AF65-F5344CB8AC3E}">
        <p14:creationId xmlns:p14="http://schemas.microsoft.com/office/powerpoint/2010/main" val="22058162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p:cNvSpPr>
            <a:spLocks noGrp="1"/>
          </p:cNvSpPr>
          <p:nvPr>
            <p:ph type="dt" sz="half" idx="10"/>
          </p:nvPr>
        </p:nvSpPr>
        <p:spPr/>
        <p:txBody>
          <a:bodyPr/>
          <a:lstStyle/>
          <a:p>
            <a:fld id="{BF6BFA38-BC39-4379-8A05-43A55362D28D}" type="datetime1">
              <a:rPr lang="en-IN" smtClean="0"/>
              <a:t>24-09-2020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3B9F496-AE32-45C9-853A-B97D7AABC7B9}" type="slidenum">
              <a:rPr lang="en-IN" smtClean="0"/>
              <a:t>‹#›</a:t>
            </a:fld>
            <a:endParaRPr lang="en-IN"/>
          </a:p>
        </p:txBody>
      </p:sp>
    </p:spTree>
    <p:extLst>
      <p:ext uri="{BB962C8B-B14F-4D97-AF65-F5344CB8AC3E}">
        <p14:creationId xmlns:p14="http://schemas.microsoft.com/office/powerpoint/2010/main" val="29249726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D0F441B7-BADD-479D-964D-5FD0F950DB28}" type="datetime1">
              <a:rPr lang="en-IN" smtClean="0"/>
              <a:t>24-09-2020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3B9F496-AE32-45C9-853A-B97D7AABC7B9}" type="slidenum">
              <a:rPr lang="en-IN" smtClean="0"/>
              <a:t>‹#›</a:t>
            </a:fld>
            <a:endParaRPr lang="en-IN"/>
          </a:p>
        </p:txBody>
      </p:sp>
    </p:spTree>
    <p:extLst>
      <p:ext uri="{BB962C8B-B14F-4D97-AF65-F5344CB8AC3E}">
        <p14:creationId xmlns:p14="http://schemas.microsoft.com/office/powerpoint/2010/main" val="34064479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71162279-56E3-4944-A9E1-1D96C7FE6925}" type="datetime1">
              <a:rPr lang="en-IN" smtClean="0"/>
              <a:t>24-09-2020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3B9F496-AE32-45C9-853A-B97D7AABC7B9}" type="slidenum">
              <a:rPr lang="en-IN" smtClean="0"/>
              <a:t>‹#›</a:t>
            </a:fld>
            <a:endParaRPr lang="en-IN"/>
          </a:p>
        </p:txBody>
      </p:sp>
    </p:spTree>
    <p:extLst>
      <p:ext uri="{BB962C8B-B14F-4D97-AF65-F5344CB8AC3E}">
        <p14:creationId xmlns:p14="http://schemas.microsoft.com/office/powerpoint/2010/main" val="26892852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D80C030A-526D-4148-A603-6EB3D21DBD5E}" type="datetime1">
              <a:rPr lang="en-IN" smtClean="0"/>
              <a:t>24-09-2020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3B9F496-AE32-45C9-853A-B97D7AABC7B9}" type="slidenum">
              <a:rPr lang="en-IN" smtClean="0"/>
              <a:t>‹#›</a:t>
            </a:fld>
            <a:endParaRPr lang="en-IN"/>
          </a:p>
        </p:txBody>
      </p:sp>
    </p:spTree>
    <p:extLst>
      <p:ext uri="{BB962C8B-B14F-4D97-AF65-F5344CB8AC3E}">
        <p14:creationId xmlns:p14="http://schemas.microsoft.com/office/powerpoint/2010/main" val="19068589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B377DFD-71C2-4F65-BA0A-164284503970}" type="datetime1">
              <a:rPr lang="en-IN" smtClean="0"/>
              <a:t>24-09-2020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3B9F496-AE32-45C9-853A-B97D7AABC7B9}" type="slidenum">
              <a:rPr lang="en-IN" smtClean="0"/>
              <a:t>‹#›</a:t>
            </a:fld>
            <a:endParaRPr lang="en-IN"/>
          </a:p>
        </p:txBody>
      </p:sp>
    </p:spTree>
    <p:extLst>
      <p:ext uri="{BB962C8B-B14F-4D97-AF65-F5344CB8AC3E}">
        <p14:creationId xmlns:p14="http://schemas.microsoft.com/office/powerpoint/2010/main" val="21704393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p:cNvSpPr>
            <a:spLocks noGrp="1"/>
          </p:cNvSpPr>
          <p:nvPr>
            <p:ph type="dt" sz="half" idx="10"/>
          </p:nvPr>
        </p:nvSpPr>
        <p:spPr/>
        <p:txBody>
          <a:bodyPr/>
          <a:lstStyle/>
          <a:p>
            <a:fld id="{2916A06C-C7CF-4992-BD56-634E0432F8DE}" type="datetime1">
              <a:rPr lang="en-IN" smtClean="0"/>
              <a:t>24-09-2020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3B9F496-AE32-45C9-853A-B97D7AABC7B9}" type="slidenum">
              <a:rPr lang="en-IN" smtClean="0"/>
              <a:t>‹#›</a:t>
            </a:fld>
            <a:endParaRPr lang="en-IN"/>
          </a:p>
        </p:txBody>
      </p:sp>
    </p:spTree>
    <p:extLst>
      <p:ext uri="{BB962C8B-B14F-4D97-AF65-F5344CB8AC3E}">
        <p14:creationId xmlns:p14="http://schemas.microsoft.com/office/powerpoint/2010/main" val="41369561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p:cNvSpPr>
            <a:spLocks noGrp="1"/>
          </p:cNvSpPr>
          <p:nvPr>
            <p:ph type="dt" sz="half" idx="10"/>
          </p:nvPr>
        </p:nvSpPr>
        <p:spPr/>
        <p:txBody>
          <a:bodyPr/>
          <a:lstStyle/>
          <a:p>
            <a:fld id="{7318D19C-D735-46F3-AEA0-B70F675EAB81}" type="datetime1">
              <a:rPr lang="en-IN" smtClean="0"/>
              <a:t>24-09-2020</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B3B9F496-AE32-45C9-853A-B97D7AABC7B9}" type="slidenum">
              <a:rPr lang="en-IN" smtClean="0"/>
              <a:t>‹#›</a:t>
            </a:fld>
            <a:endParaRPr lang="en-IN"/>
          </a:p>
        </p:txBody>
      </p:sp>
    </p:spTree>
    <p:extLst>
      <p:ext uri="{BB962C8B-B14F-4D97-AF65-F5344CB8AC3E}">
        <p14:creationId xmlns:p14="http://schemas.microsoft.com/office/powerpoint/2010/main" val="10897218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Date Placeholder 2"/>
          <p:cNvSpPr>
            <a:spLocks noGrp="1"/>
          </p:cNvSpPr>
          <p:nvPr>
            <p:ph type="dt" sz="half" idx="10"/>
          </p:nvPr>
        </p:nvSpPr>
        <p:spPr/>
        <p:txBody>
          <a:bodyPr/>
          <a:lstStyle/>
          <a:p>
            <a:fld id="{304BB398-39D4-4852-A871-9B913F1278FE}" type="datetime1">
              <a:rPr lang="en-IN" smtClean="0"/>
              <a:t>24-09-2020</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B3B9F496-AE32-45C9-853A-B97D7AABC7B9}" type="slidenum">
              <a:rPr lang="en-IN" smtClean="0"/>
              <a:t>‹#›</a:t>
            </a:fld>
            <a:endParaRPr lang="en-IN"/>
          </a:p>
        </p:txBody>
      </p:sp>
    </p:spTree>
    <p:extLst>
      <p:ext uri="{BB962C8B-B14F-4D97-AF65-F5344CB8AC3E}">
        <p14:creationId xmlns:p14="http://schemas.microsoft.com/office/powerpoint/2010/main" val="33773198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58EFFC-1A4C-44A0-885F-1CD0D7087C8B}" type="datetime1">
              <a:rPr lang="en-IN" smtClean="0"/>
              <a:t>24-09-2020</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B3B9F496-AE32-45C9-853A-B97D7AABC7B9}" type="slidenum">
              <a:rPr lang="en-IN" smtClean="0"/>
              <a:t>‹#›</a:t>
            </a:fld>
            <a:endParaRPr lang="en-IN"/>
          </a:p>
        </p:txBody>
      </p:sp>
    </p:spTree>
    <p:extLst>
      <p:ext uri="{BB962C8B-B14F-4D97-AF65-F5344CB8AC3E}">
        <p14:creationId xmlns:p14="http://schemas.microsoft.com/office/powerpoint/2010/main" val="11085145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89691A3-FEA3-4628-8EA1-7780CE2AEE77}" type="datetime1">
              <a:rPr lang="en-IN" smtClean="0"/>
              <a:t>24-09-2020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3B9F496-AE32-45C9-853A-B97D7AABC7B9}" type="slidenum">
              <a:rPr lang="en-IN" smtClean="0"/>
              <a:t>‹#›</a:t>
            </a:fld>
            <a:endParaRPr lang="en-IN"/>
          </a:p>
        </p:txBody>
      </p:sp>
    </p:spTree>
    <p:extLst>
      <p:ext uri="{BB962C8B-B14F-4D97-AF65-F5344CB8AC3E}">
        <p14:creationId xmlns:p14="http://schemas.microsoft.com/office/powerpoint/2010/main" val="1079342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18A78BA-F3C6-4E55-AE38-B6477998F6AE}" type="datetime1">
              <a:rPr lang="en-IN" smtClean="0"/>
              <a:t>24-09-2020</a:t>
            </a:fld>
            <a:endParaRPr lang="en-IN"/>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3B9F496-AE32-45C9-853A-B97D7AABC7B9}" type="slidenum">
              <a:rPr lang="en-IN" smtClean="0"/>
              <a:t>‹#›</a:t>
            </a:fld>
            <a:endParaRPr lang="en-IN"/>
          </a:p>
        </p:txBody>
      </p:sp>
    </p:spTree>
    <p:extLst>
      <p:ext uri="{BB962C8B-B14F-4D97-AF65-F5344CB8AC3E}">
        <p14:creationId xmlns:p14="http://schemas.microsoft.com/office/powerpoint/2010/main" val="15222013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FE5F3B-A783-4BA7-B390-448AA7EAD274}" type="datetime1">
              <a:rPr lang="en-IN" smtClean="0"/>
              <a:t>24-09-2020</a:t>
            </a:fld>
            <a:endParaRPr lang="en-I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B9F496-AE32-45C9-853A-B97D7AABC7B9}" type="slidenum">
              <a:rPr lang="en-IN" smtClean="0"/>
              <a:t>‹#›</a:t>
            </a:fld>
            <a:endParaRPr lang="en-IN"/>
          </a:p>
        </p:txBody>
      </p:sp>
    </p:spTree>
    <p:extLst>
      <p:ext uri="{BB962C8B-B14F-4D97-AF65-F5344CB8AC3E}">
        <p14:creationId xmlns:p14="http://schemas.microsoft.com/office/powerpoint/2010/main" val="3200056824"/>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02059" y="2436008"/>
            <a:ext cx="9144000" cy="2387600"/>
          </a:xfrm>
        </p:spPr>
        <p:txBody>
          <a:bodyPr>
            <a:normAutofit/>
          </a:bodyPr>
          <a:lstStyle/>
          <a:p>
            <a:r>
              <a:rPr lang="en-US" sz="2400" b="1" dirty="0">
                <a:latin typeface="Bookman Old Style" panose="02050604050505020204" pitchFamily="18" charset="0"/>
              </a:rPr>
              <a:t>All about Railway Pension</a:t>
            </a:r>
            <a:br>
              <a:rPr lang="en-US" sz="2400" b="1" dirty="0">
                <a:latin typeface="Bookman Old Style" panose="02050604050505020204" pitchFamily="18" charset="0"/>
              </a:rPr>
            </a:br>
            <a:r>
              <a:rPr lang="en-US" sz="2400" b="1" dirty="0">
                <a:latin typeface="Bookman Old Style" panose="02050604050505020204" pitchFamily="18" charset="0"/>
              </a:rPr>
              <a:t>Module 3</a:t>
            </a:r>
            <a:br>
              <a:rPr lang="en-US" sz="2400" b="1" dirty="0">
                <a:latin typeface="Bookman Old Style" panose="02050604050505020204" pitchFamily="18" charset="0"/>
              </a:rPr>
            </a:br>
            <a:endParaRPr lang="en-IN" sz="2400" b="1" dirty="0">
              <a:latin typeface="Bookman Old Style" panose="02050604050505020204" pitchFamily="18" charset="0"/>
            </a:endParaRPr>
          </a:p>
        </p:txBody>
      </p:sp>
      <p:sp>
        <p:nvSpPr>
          <p:cNvPr id="3" name="Subtitle 2"/>
          <p:cNvSpPr>
            <a:spLocks noGrp="1"/>
          </p:cNvSpPr>
          <p:nvPr>
            <p:ph type="subTitle" idx="1"/>
          </p:nvPr>
        </p:nvSpPr>
        <p:spPr>
          <a:xfrm>
            <a:off x="3843548" y="5202238"/>
            <a:ext cx="9144000" cy="1655762"/>
          </a:xfrm>
        </p:spPr>
        <p:txBody>
          <a:bodyPr>
            <a:normAutofit/>
          </a:bodyPr>
          <a:lstStyle/>
          <a:p>
            <a:r>
              <a:rPr lang="en-US" sz="1800" dirty="0" err="1">
                <a:latin typeface="Bookman Old Style" panose="02050604050505020204" pitchFamily="18" charset="0"/>
              </a:rPr>
              <a:t>Niketan</a:t>
            </a:r>
            <a:r>
              <a:rPr lang="en-US" sz="1800" dirty="0">
                <a:latin typeface="Bookman Old Style" panose="02050604050505020204" pitchFamily="18" charset="0"/>
              </a:rPr>
              <a:t> </a:t>
            </a:r>
            <a:r>
              <a:rPr lang="en-US" sz="1800" dirty="0" err="1">
                <a:latin typeface="Bookman Old Style" panose="02050604050505020204" pitchFamily="18" charset="0"/>
              </a:rPr>
              <a:t>Sahoo</a:t>
            </a:r>
            <a:endParaRPr lang="en-US" sz="1800" dirty="0">
              <a:latin typeface="Bookman Old Style" panose="02050604050505020204" pitchFamily="18" charset="0"/>
            </a:endParaRPr>
          </a:p>
          <a:p>
            <a:r>
              <a:rPr lang="en-US" sz="1800" dirty="0">
                <a:latin typeface="Bookman Old Style" panose="02050604050505020204" pitchFamily="18" charset="0"/>
              </a:rPr>
              <a:t>   Sr. AFA (Pension), Western Railway</a:t>
            </a:r>
            <a:endParaRPr lang="en-IN" sz="1800" dirty="0">
              <a:latin typeface="Bookman Old Style" panose="02050604050505020204" pitchFamily="18" charset="0"/>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56161" y="483925"/>
            <a:ext cx="955830" cy="1568302"/>
          </a:xfrm>
          <a:prstGeom prst="rect">
            <a:avLst/>
          </a:prstGeom>
        </p:spPr>
      </p:pic>
      <p:sp>
        <p:nvSpPr>
          <p:cNvPr id="7" name="Title 1"/>
          <p:cNvSpPr txBox="1">
            <a:spLocks/>
          </p:cNvSpPr>
          <p:nvPr/>
        </p:nvSpPr>
        <p:spPr>
          <a:xfrm>
            <a:off x="1566257" y="193263"/>
            <a:ext cx="9144000" cy="2387600"/>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2000" b="1" dirty="0">
                <a:solidFill>
                  <a:schemeClr val="accent5">
                    <a:lumMod val="75000"/>
                  </a:schemeClr>
                </a:solidFill>
                <a:latin typeface="Bookman Old Style" panose="02050604050505020204" pitchFamily="18" charset="0"/>
              </a:rPr>
              <a:t>INDIAN RAILWAYS INSTITUTE OF FINANCIAL MANAGEMENT</a:t>
            </a:r>
            <a:endParaRPr lang="en-IN" sz="2000" b="1" dirty="0">
              <a:solidFill>
                <a:schemeClr val="accent5">
                  <a:lumMod val="75000"/>
                </a:schemeClr>
              </a:solidFill>
              <a:latin typeface="Bookman Old Style" panose="02050604050505020204" pitchFamily="18" charset="0"/>
            </a:endParaRPr>
          </a:p>
        </p:txBody>
      </p:sp>
    </p:spTree>
    <p:extLst>
      <p:ext uri="{BB962C8B-B14F-4D97-AF65-F5344CB8AC3E}">
        <p14:creationId xmlns:p14="http://schemas.microsoft.com/office/powerpoint/2010/main" val="19154025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65254" y="1552350"/>
            <a:ext cx="11002818" cy="4351338"/>
          </a:xfrm>
        </p:spPr>
        <p:txBody>
          <a:bodyPr>
            <a:noAutofit/>
          </a:bodyPr>
          <a:lstStyle/>
          <a:p>
            <a:pPr marL="0" indent="0">
              <a:buNone/>
            </a:pPr>
            <a:r>
              <a:rPr lang="en-IN" sz="1200" b="1" dirty="0">
                <a:latin typeface="Bookman Old Style" panose="02050604050505020204" pitchFamily="18" charset="0"/>
              </a:rPr>
              <a:t>                                                                                                                                                                   </a:t>
            </a:r>
          </a:p>
          <a:p>
            <a:pPr marL="0" indent="0">
              <a:buNone/>
            </a:pPr>
            <a:r>
              <a:rPr lang="en-IN" sz="1200" b="1" dirty="0">
                <a:latin typeface="Bookman Old Style" panose="02050604050505020204" pitchFamily="18" charset="0"/>
              </a:rPr>
              <a:t>                                                                                                                                                                 </a:t>
            </a:r>
            <a:r>
              <a:rPr lang="en-IN" sz="1200" dirty="0">
                <a:latin typeface="Bookman Old Style" panose="02050604050505020204" pitchFamily="18" charset="0"/>
              </a:rPr>
              <a:t>Rupees in 000</a:t>
            </a:r>
          </a:p>
          <a:p>
            <a:pPr marL="0" indent="0">
              <a:buNone/>
            </a:pPr>
            <a:endParaRPr lang="en-IN" sz="1200" dirty="0">
              <a:latin typeface="Bookman Old Style" panose="02050604050505020204" pitchFamily="18" charset="0"/>
            </a:endParaRPr>
          </a:p>
        </p:txBody>
      </p:sp>
      <p:sp>
        <p:nvSpPr>
          <p:cNvPr id="4" name="Slide Number Placeholder 3"/>
          <p:cNvSpPr>
            <a:spLocks noGrp="1"/>
          </p:cNvSpPr>
          <p:nvPr>
            <p:ph type="sldNum" sz="quarter" idx="12"/>
          </p:nvPr>
        </p:nvSpPr>
        <p:spPr/>
        <p:txBody>
          <a:bodyPr/>
          <a:lstStyle/>
          <a:p>
            <a:fld id="{B3B9F496-AE32-45C9-853A-B97D7AABC7B9}" type="slidenum">
              <a:rPr lang="en-IN" smtClean="0"/>
              <a:t>10</a:t>
            </a:fld>
            <a:endParaRPr lang="en-IN"/>
          </a:p>
        </p:txBody>
      </p:sp>
      <p:sp>
        <p:nvSpPr>
          <p:cNvPr id="6" name="Title 1"/>
          <p:cNvSpPr txBox="1">
            <a:spLocks/>
          </p:cNvSpPr>
          <p:nvPr/>
        </p:nvSpPr>
        <p:spPr>
          <a:xfrm>
            <a:off x="753121" y="551613"/>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IN" sz="2000" b="1" dirty="0">
                <a:latin typeface="Bookman Old Style" panose="02050604050505020204" pitchFamily="18" charset="0"/>
              </a:rPr>
              <a:t>Appropriation Account (pension) Demand 13 FY 2019-20 </a:t>
            </a:r>
          </a:p>
          <a:p>
            <a:pPr algn="ctr"/>
            <a:r>
              <a:rPr lang="en-IN" sz="2000" b="1" dirty="0">
                <a:latin typeface="Bookman Old Style" panose="02050604050505020204" pitchFamily="18" charset="0"/>
              </a:rPr>
              <a:t>A specimen</a:t>
            </a:r>
          </a:p>
        </p:txBody>
      </p:sp>
      <p:pic>
        <p:nvPicPr>
          <p:cNvPr id="8" name="Picture 7"/>
          <p:cNvPicPr>
            <a:picLocks noChangeAspect="1"/>
          </p:cNvPicPr>
          <p:nvPr/>
        </p:nvPicPr>
        <p:blipFill>
          <a:blip r:embed="rId2"/>
          <a:stretch>
            <a:fillRect/>
          </a:stretch>
        </p:blipFill>
        <p:spPr>
          <a:xfrm>
            <a:off x="1475172" y="2103507"/>
            <a:ext cx="8885069" cy="3018563"/>
          </a:xfrm>
          <a:prstGeom prst="rect">
            <a:avLst/>
          </a:prstGeom>
        </p:spPr>
      </p:pic>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733272" y="6203461"/>
            <a:ext cx="315713" cy="518014"/>
          </a:xfrm>
          <a:prstGeom prst="rect">
            <a:avLst/>
          </a:prstGeom>
        </p:spPr>
      </p:pic>
    </p:spTree>
    <p:extLst>
      <p:ext uri="{BB962C8B-B14F-4D97-AF65-F5344CB8AC3E}">
        <p14:creationId xmlns:p14="http://schemas.microsoft.com/office/powerpoint/2010/main" val="4808378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4904B6-16FE-40AC-907A-6DA1F16ACA8D}"/>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5CA41B45-50C7-4DB8-854E-D18670AC14E4}"/>
              </a:ext>
            </a:extLst>
          </p:cNvPr>
          <p:cNvSpPr>
            <a:spLocks noGrp="1"/>
          </p:cNvSpPr>
          <p:nvPr>
            <p:ph idx="1"/>
          </p:nvPr>
        </p:nvSpPr>
        <p:spPr/>
        <p:txBody>
          <a:bodyPr/>
          <a:lstStyle/>
          <a:p>
            <a:endParaRPr lang="en-IN" dirty="0"/>
          </a:p>
        </p:txBody>
      </p:sp>
      <p:sp>
        <p:nvSpPr>
          <p:cNvPr id="4" name="Slide Number Placeholder 3">
            <a:extLst>
              <a:ext uri="{FF2B5EF4-FFF2-40B4-BE49-F238E27FC236}">
                <a16:creationId xmlns:a16="http://schemas.microsoft.com/office/drawing/2014/main" id="{FB11CF77-931F-4309-B5DD-ADD38B23C66D}"/>
              </a:ext>
            </a:extLst>
          </p:cNvPr>
          <p:cNvSpPr>
            <a:spLocks noGrp="1"/>
          </p:cNvSpPr>
          <p:nvPr>
            <p:ph type="sldNum" sz="quarter" idx="12"/>
          </p:nvPr>
        </p:nvSpPr>
        <p:spPr/>
        <p:txBody>
          <a:bodyPr/>
          <a:lstStyle/>
          <a:p>
            <a:fld id="{B3B9F496-AE32-45C9-853A-B97D7AABC7B9}" type="slidenum">
              <a:rPr lang="en-IN" smtClean="0"/>
              <a:t>11</a:t>
            </a:fld>
            <a:endParaRPr lang="en-IN"/>
          </a:p>
        </p:txBody>
      </p:sp>
      <p:sp>
        <p:nvSpPr>
          <p:cNvPr id="6" name="TextBox 5">
            <a:extLst>
              <a:ext uri="{FF2B5EF4-FFF2-40B4-BE49-F238E27FC236}">
                <a16:creationId xmlns:a16="http://schemas.microsoft.com/office/drawing/2014/main" id="{E68E7A6A-7B53-45DA-A49B-0DF236101CAD}"/>
              </a:ext>
            </a:extLst>
          </p:cNvPr>
          <p:cNvSpPr txBox="1"/>
          <p:nvPr/>
        </p:nvSpPr>
        <p:spPr>
          <a:xfrm>
            <a:off x="2827782" y="3124123"/>
            <a:ext cx="6094476" cy="769441"/>
          </a:xfrm>
          <a:prstGeom prst="rect">
            <a:avLst/>
          </a:prstGeom>
          <a:noFill/>
        </p:spPr>
        <p:txBody>
          <a:bodyPr wrap="square">
            <a:spAutoFit/>
          </a:bodyPr>
          <a:lstStyle/>
          <a:p>
            <a:pPr algn="ctr"/>
            <a:r>
              <a:rPr lang="en-IN" sz="4400" b="1" dirty="0">
                <a:latin typeface="Bookman Old Style" panose="02050604050505020204" pitchFamily="18" charset="0"/>
              </a:rPr>
              <a:t>Thank You</a:t>
            </a:r>
            <a:endParaRPr lang="en-IN" sz="4400" dirty="0"/>
          </a:p>
        </p:txBody>
      </p:sp>
    </p:spTree>
    <p:extLst>
      <p:ext uri="{BB962C8B-B14F-4D97-AF65-F5344CB8AC3E}">
        <p14:creationId xmlns:p14="http://schemas.microsoft.com/office/powerpoint/2010/main" val="31142785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9450" y="684160"/>
            <a:ext cx="10515600" cy="563020"/>
          </a:xfrm>
        </p:spPr>
        <p:txBody>
          <a:bodyPr>
            <a:normAutofit/>
          </a:bodyPr>
          <a:lstStyle/>
          <a:p>
            <a:pPr algn="ctr"/>
            <a:r>
              <a:rPr lang="en-US" sz="2000" b="1" dirty="0">
                <a:latin typeface="Bookman Old Style" panose="02050604050505020204" pitchFamily="18" charset="0"/>
              </a:rPr>
              <a:t>Settlement process flow </a:t>
            </a:r>
          </a:p>
        </p:txBody>
      </p:sp>
      <p:sp>
        <p:nvSpPr>
          <p:cNvPr id="4" name="Slide Number Placeholder 3"/>
          <p:cNvSpPr>
            <a:spLocks noGrp="1"/>
          </p:cNvSpPr>
          <p:nvPr>
            <p:ph type="sldNum" sz="quarter" idx="12"/>
          </p:nvPr>
        </p:nvSpPr>
        <p:spPr/>
        <p:txBody>
          <a:bodyPr/>
          <a:lstStyle/>
          <a:p>
            <a:fld id="{B3B9F496-AE32-45C9-853A-B97D7AABC7B9}" type="slidenum">
              <a:rPr lang="en-IN" sz="1000" smtClean="0">
                <a:latin typeface="Bookman Old Style" panose="02050604050505020204" pitchFamily="18" charset="0"/>
              </a:rPr>
              <a:t>2</a:t>
            </a:fld>
            <a:endParaRPr lang="en-IN" sz="1000">
              <a:latin typeface="Bookman Old Style" panose="02050604050505020204" pitchFamily="18" charset="0"/>
            </a:endParaRPr>
          </a:p>
        </p:txBody>
      </p:sp>
      <p:grpSp>
        <p:nvGrpSpPr>
          <p:cNvPr id="27" name="Group 26">
            <a:extLst>
              <a:ext uri="{FF2B5EF4-FFF2-40B4-BE49-F238E27FC236}">
                <a16:creationId xmlns:a16="http://schemas.microsoft.com/office/drawing/2014/main" id="{BE218C6A-C23A-47B5-B72F-EC1D7160E72C}"/>
              </a:ext>
            </a:extLst>
          </p:cNvPr>
          <p:cNvGrpSpPr/>
          <p:nvPr/>
        </p:nvGrpSpPr>
        <p:grpSpPr>
          <a:xfrm>
            <a:off x="1899823" y="1356537"/>
            <a:ext cx="7901125" cy="4144925"/>
            <a:chOff x="1664552" y="1370001"/>
            <a:chExt cx="9316953" cy="4871155"/>
          </a:xfrm>
        </p:grpSpPr>
        <p:sp>
          <p:nvSpPr>
            <p:cNvPr id="5" name="Oval 4"/>
            <p:cNvSpPr/>
            <p:nvPr/>
          </p:nvSpPr>
          <p:spPr>
            <a:xfrm>
              <a:off x="1664552" y="4821684"/>
              <a:ext cx="1570682" cy="1213358"/>
            </a:xfrm>
            <a:prstGeom prst="ellipse">
              <a:avLst/>
            </a:prstGeom>
            <a:solidFill>
              <a:schemeClr val="accent5">
                <a:lumMod val="75000"/>
              </a:schemeClr>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IN" sz="1000" b="1" dirty="0">
                  <a:latin typeface="Bookman Old Style" panose="02050604050505020204" pitchFamily="18" charset="0"/>
                </a:rPr>
                <a:t>Pensioner</a:t>
              </a:r>
            </a:p>
          </p:txBody>
        </p:sp>
        <p:sp>
          <p:nvSpPr>
            <p:cNvPr id="6" name="Oval 5"/>
            <p:cNvSpPr/>
            <p:nvPr/>
          </p:nvSpPr>
          <p:spPr>
            <a:xfrm>
              <a:off x="1780906" y="1370001"/>
              <a:ext cx="1796684" cy="1157237"/>
            </a:xfrm>
            <a:prstGeom prst="ellipse">
              <a:avLst/>
            </a:prstGeom>
            <a:solidFill>
              <a:schemeClr val="accent5">
                <a:lumMod val="75000"/>
              </a:schemeClr>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IN" sz="1000" b="1" dirty="0">
                  <a:latin typeface="Bookman Old Style" panose="02050604050505020204" pitchFamily="18" charset="0"/>
                </a:rPr>
                <a:t>Pension sanctioning authority</a:t>
              </a:r>
            </a:p>
            <a:p>
              <a:pPr algn="ctr"/>
              <a:r>
                <a:rPr lang="en-IN" sz="1000" b="1" dirty="0">
                  <a:latin typeface="Bookman Old Style" panose="02050604050505020204" pitchFamily="18" charset="0"/>
                </a:rPr>
                <a:t>(Personnel)</a:t>
              </a:r>
            </a:p>
          </p:txBody>
        </p:sp>
        <p:sp>
          <p:nvSpPr>
            <p:cNvPr id="7" name="Oval 6"/>
            <p:cNvSpPr/>
            <p:nvPr/>
          </p:nvSpPr>
          <p:spPr>
            <a:xfrm>
              <a:off x="7754983" y="1370001"/>
              <a:ext cx="2070189" cy="1157237"/>
            </a:xfrm>
            <a:prstGeom prst="ellipse">
              <a:avLst/>
            </a:prstGeom>
            <a:solidFill>
              <a:schemeClr val="accent5">
                <a:lumMod val="75000"/>
              </a:schemeClr>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IN" sz="1000" b="1" dirty="0">
                  <a:solidFill>
                    <a:schemeClr val="bg1"/>
                  </a:solidFill>
                  <a:latin typeface="Bookman Old Style" panose="02050604050505020204" pitchFamily="18" charset="0"/>
                </a:rPr>
                <a:t>PPO issuing authority</a:t>
              </a:r>
            </a:p>
            <a:p>
              <a:pPr algn="ctr"/>
              <a:r>
                <a:rPr lang="en-IN" sz="1000" b="1" dirty="0">
                  <a:solidFill>
                    <a:schemeClr val="bg1"/>
                  </a:solidFill>
                  <a:latin typeface="Bookman Old Style" panose="02050604050505020204" pitchFamily="18" charset="0"/>
                </a:rPr>
                <a:t>(Accounts)</a:t>
              </a:r>
            </a:p>
          </p:txBody>
        </p:sp>
        <p:sp>
          <p:nvSpPr>
            <p:cNvPr id="8" name="Oval 7"/>
            <p:cNvSpPr/>
            <p:nvPr/>
          </p:nvSpPr>
          <p:spPr>
            <a:xfrm>
              <a:off x="8089583" y="4498394"/>
              <a:ext cx="1854243" cy="1205246"/>
            </a:xfrm>
            <a:prstGeom prst="ellipse">
              <a:avLst/>
            </a:prstGeom>
            <a:solidFill>
              <a:schemeClr val="accent5">
                <a:lumMod val="75000"/>
              </a:schemeClr>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IN" sz="1000" b="1" dirty="0">
                  <a:solidFill>
                    <a:schemeClr val="bg1"/>
                  </a:solidFill>
                  <a:latin typeface="Bookman Old Style" panose="02050604050505020204" pitchFamily="18" charset="0"/>
                </a:rPr>
                <a:t>Pension disbursing authority</a:t>
              </a:r>
            </a:p>
            <a:p>
              <a:pPr algn="ctr"/>
              <a:r>
                <a:rPr lang="en-IN" sz="1000" b="1" dirty="0">
                  <a:solidFill>
                    <a:schemeClr val="bg1"/>
                  </a:solidFill>
                  <a:latin typeface="Bookman Old Style" panose="02050604050505020204" pitchFamily="18" charset="0"/>
                </a:rPr>
                <a:t>(Bank)</a:t>
              </a:r>
            </a:p>
          </p:txBody>
        </p:sp>
        <p:sp>
          <p:nvSpPr>
            <p:cNvPr id="9" name="Right Arrow 8"/>
            <p:cNvSpPr/>
            <p:nvPr/>
          </p:nvSpPr>
          <p:spPr>
            <a:xfrm>
              <a:off x="3747780" y="1840221"/>
              <a:ext cx="3961482" cy="358621"/>
            </a:xfrm>
            <a:prstGeom prst="rightArrow">
              <a:avLst/>
            </a:prstGeom>
            <a:solidFill>
              <a:schemeClr val="bg2"/>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IN" sz="1000" dirty="0">
                  <a:ln w="0"/>
                  <a:solidFill>
                    <a:schemeClr val="tx1"/>
                  </a:solidFill>
                  <a:latin typeface="Bookman Old Style" panose="02050604050505020204" pitchFamily="18" charset="0"/>
                </a:rPr>
                <a:t>Sanction</a:t>
              </a:r>
            </a:p>
          </p:txBody>
        </p:sp>
        <p:sp>
          <p:nvSpPr>
            <p:cNvPr id="10" name="Down Arrow 9"/>
            <p:cNvSpPr/>
            <p:nvPr/>
          </p:nvSpPr>
          <p:spPr>
            <a:xfrm>
              <a:off x="8704221" y="2786742"/>
              <a:ext cx="409298" cy="1365229"/>
            </a:xfrm>
            <a:prstGeom prst="downArrow">
              <a:avLst/>
            </a:prstGeom>
            <a:solidFill>
              <a:schemeClr val="bg2"/>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IN" sz="1000" dirty="0">
                  <a:ln w="0"/>
                  <a:solidFill>
                    <a:schemeClr val="tx1"/>
                  </a:solidFill>
                  <a:latin typeface="Bookman Old Style" panose="02050604050505020204" pitchFamily="18" charset="0"/>
                </a:rPr>
                <a:t>PPO</a:t>
              </a:r>
            </a:p>
          </p:txBody>
        </p:sp>
        <p:sp>
          <p:nvSpPr>
            <p:cNvPr id="11" name="TextBox 10"/>
            <p:cNvSpPr txBox="1"/>
            <p:nvPr/>
          </p:nvSpPr>
          <p:spPr>
            <a:xfrm>
              <a:off x="7282541" y="3159440"/>
              <a:ext cx="1489167" cy="470213"/>
            </a:xfrm>
            <a:prstGeom prst="rect">
              <a:avLst/>
            </a:prstGeom>
            <a:noFill/>
          </p:spPr>
          <p:txBody>
            <a:bodyPr wrap="square" rtlCol="0">
              <a:spAutoFit/>
            </a:bodyPr>
            <a:lstStyle/>
            <a:p>
              <a:pPr algn="ctr"/>
              <a:r>
                <a:rPr lang="en-IN" sz="1000" dirty="0">
                  <a:latin typeface="Bookman Old Style" panose="02050604050505020204" pitchFamily="18" charset="0"/>
                </a:rPr>
                <a:t>Pension Payment Order</a:t>
              </a:r>
            </a:p>
          </p:txBody>
        </p:sp>
        <p:sp>
          <p:nvSpPr>
            <p:cNvPr id="12" name="Left Arrow 11"/>
            <p:cNvSpPr/>
            <p:nvPr/>
          </p:nvSpPr>
          <p:spPr>
            <a:xfrm>
              <a:off x="3294017" y="4891507"/>
              <a:ext cx="4317274" cy="325533"/>
            </a:xfrm>
            <a:prstGeom prst="leftArrow">
              <a:avLst/>
            </a:prstGeom>
            <a:solidFill>
              <a:schemeClr val="bg2"/>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IN" sz="1000" dirty="0">
                  <a:ln w="0"/>
                  <a:solidFill>
                    <a:schemeClr val="tx1"/>
                  </a:solidFill>
                  <a:latin typeface="Bookman Old Style" panose="02050604050505020204" pitchFamily="18" charset="0"/>
                </a:rPr>
                <a:t>Credit to account</a:t>
              </a:r>
            </a:p>
          </p:txBody>
        </p:sp>
        <p:sp>
          <p:nvSpPr>
            <p:cNvPr id="13" name="Flowchart: Process 12"/>
            <p:cNvSpPr/>
            <p:nvPr/>
          </p:nvSpPr>
          <p:spPr>
            <a:xfrm>
              <a:off x="3838168" y="2395867"/>
              <a:ext cx="3056573" cy="2173547"/>
            </a:xfrm>
            <a:prstGeom prst="flowChartProcess">
              <a:avLst/>
            </a:prstGeom>
            <a:solidFill>
              <a:schemeClr val="accent5">
                <a:lumMod val="7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lvl="1" algn="ctr">
                <a:lnSpc>
                  <a:spcPct val="150000"/>
                </a:lnSpc>
                <a:spcBef>
                  <a:spcPts val="600"/>
                </a:spcBef>
              </a:pPr>
              <a:endParaRPr lang="en-IN" sz="1000" b="1" dirty="0">
                <a:solidFill>
                  <a:schemeClr val="bg1"/>
                </a:solidFill>
                <a:latin typeface="Bookman Old Style" panose="02050604050505020204" pitchFamily="18" charset="0"/>
              </a:endParaRPr>
            </a:p>
            <a:p>
              <a:pPr lvl="1" algn="ctr">
                <a:lnSpc>
                  <a:spcPct val="150000"/>
                </a:lnSpc>
                <a:spcBef>
                  <a:spcPts val="600"/>
                </a:spcBef>
              </a:pPr>
              <a:r>
                <a:rPr lang="en-IN" sz="1000" b="1" dirty="0">
                  <a:solidFill>
                    <a:schemeClr val="bg1"/>
                  </a:solidFill>
                  <a:latin typeface="Bookman Old Style" panose="02050604050505020204" pitchFamily="18" charset="0"/>
                </a:rPr>
                <a:t>Regulating Bodies</a:t>
              </a:r>
            </a:p>
            <a:p>
              <a:pPr lvl="1">
                <a:lnSpc>
                  <a:spcPct val="150000"/>
                </a:lnSpc>
                <a:spcBef>
                  <a:spcPts val="600"/>
                </a:spcBef>
              </a:pPr>
              <a:r>
                <a:rPr lang="en-IN" sz="1000" b="1" dirty="0">
                  <a:solidFill>
                    <a:schemeClr val="bg1"/>
                  </a:solidFill>
                  <a:latin typeface="Bookman Old Style" panose="02050604050505020204" pitchFamily="18" charset="0"/>
                </a:rPr>
                <a:t>G.O.I (DOP&amp;PW)</a:t>
              </a:r>
            </a:p>
            <a:p>
              <a:pPr lvl="1">
                <a:lnSpc>
                  <a:spcPct val="150000"/>
                </a:lnSpc>
              </a:pPr>
              <a:r>
                <a:rPr lang="en-IN" sz="1000" b="1" dirty="0">
                  <a:solidFill>
                    <a:schemeClr val="bg1"/>
                  </a:solidFill>
                  <a:latin typeface="Bookman Old Style" panose="02050604050505020204" pitchFamily="18" charset="0"/>
                </a:rPr>
                <a:t>Railway Board</a:t>
              </a:r>
            </a:p>
            <a:p>
              <a:pPr lvl="1">
                <a:lnSpc>
                  <a:spcPct val="150000"/>
                </a:lnSpc>
              </a:pPr>
              <a:r>
                <a:rPr lang="en-IN" sz="1000" b="1" dirty="0">
                  <a:solidFill>
                    <a:schemeClr val="bg1"/>
                  </a:solidFill>
                  <a:latin typeface="Bookman Old Style" panose="02050604050505020204" pitchFamily="18" charset="0"/>
                </a:rPr>
                <a:t>MOF (dep of expenditure)</a:t>
              </a:r>
            </a:p>
            <a:p>
              <a:pPr lvl="1">
                <a:lnSpc>
                  <a:spcPct val="150000"/>
                </a:lnSpc>
              </a:pPr>
              <a:r>
                <a:rPr lang="en-IN" sz="1000" b="1" dirty="0">
                  <a:solidFill>
                    <a:schemeClr val="bg1"/>
                  </a:solidFill>
                  <a:latin typeface="Bookman Old Style" panose="02050604050505020204" pitchFamily="18" charset="0"/>
                </a:rPr>
                <a:t>Reserve Bank of India</a:t>
              </a:r>
            </a:p>
            <a:p>
              <a:pPr lvl="1">
                <a:lnSpc>
                  <a:spcPct val="150000"/>
                </a:lnSpc>
              </a:pPr>
              <a:r>
                <a:rPr lang="en-IN" sz="1000" b="1" dirty="0">
                  <a:solidFill>
                    <a:schemeClr val="bg1"/>
                  </a:solidFill>
                  <a:latin typeface="Bookman Old Style" panose="02050604050505020204" pitchFamily="18" charset="0"/>
                </a:rPr>
                <a:t>Parent Organisation</a:t>
              </a:r>
            </a:p>
            <a:p>
              <a:pPr lvl="1">
                <a:lnSpc>
                  <a:spcPct val="150000"/>
                </a:lnSpc>
              </a:pPr>
              <a:endParaRPr lang="en-IN" sz="1000" b="1" dirty="0">
                <a:solidFill>
                  <a:schemeClr val="bg1"/>
                </a:solidFill>
                <a:latin typeface="Bookman Old Style" panose="02050604050505020204" pitchFamily="18" charset="0"/>
              </a:endParaRPr>
            </a:p>
            <a:p>
              <a:pPr marL="800100" lvl="1" indent="-342900">
                <a:lnSpc>
                  <a:spcPct val="150000"/>
                </a:lnSpc>
                <a:buAutoNum type="arabicPeriod"/>
              </a:pPr>
              <a:endParaRPr lang="en-IN" sz="1000" b="1" dirty="0">
                <a:solidFill>
                  <a:schemeClr val="bg1"/>
                </a:solidFill>
                <a:latin typeface="Bookman Old Style" panose="02050604050505020204" pitchFamily="18" charset="0"/>
              </a:endParaRPr>
            </a:p>
          </p:txBody>
        </p:sp>
        <p:sp>
          <p:nvSpPr>
            <p:cNvPr id="14" name="Right Arrow 13"/>
            <p:cNvSpPr/>
            <p:nvPr/>
          </p:nvSpPr>
          <p:spPr>
            <a:xfrm>
              <a:off x="3294016" y="5475361"/>
              <a:ext cx="4534990" cy="278880"/>
            </a:xfrm>
            <a:prstGeom prst="rightArrow">
              <a:avLst/>
            </a:prstGeom>
            <a:solidFill>
              <a:schemeClr val="bg2"/>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IN" sz="1000" dirty="0">
                  <a:ln w="0"/>
                  <a:solidFill>
                    <a:schemeClr val="tx1"/>
                  </a:solidFill>
                  <a:latin typeface="Bookman Old Style" panose="02050604050505020204" pitchFamily="18" charset="0"/>
                </a:rPr>
                <a:t>Life certificate </a:t>
              </a:r>
            </a:p>
          </p:txBody>
        </p:sp>
        <p:sp>
          <p:nvSpPr>
            <p:cNvPr id="15" name="Down Arrow 14"/>
            <p:cNvSpPr/>
            <p:nvPr/>
          </p:nvSpPr>
          <p:spPr>
            <a:xfrm>
              <a:off x="10572207" y="1847851"/>
              <a:ext cx="409298" cy="4187190"/>
            </a:xfrm>
            <a:prstGeom prst="downArrow">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000" dirty="0">
                  <a:ln w="0"/>
                  <a:solidFill>
                    <a:schemeClr val="tx1"/>
                  </a:solidFill>
                  <a:latin typeface="Bookman Old Style" panose="02050604050505020204" pitchFamily="18" charset="0"/>
                </a:rPr>
                <a:t>Settlement</a:t>
              </a:r>
            </a:p>
            <a:p>
              <a:pPr algn="ctr"/>
              <a:r>
                <a:rPr lang="en-IN" sz="1000" dirty="0">
                  <a:ln w="0"/>
                  <a:solidFill>
                    <a:schemeClr val="tx1"/>
                  </a:solidFill>
                  <a:latin typeface="Bookman Old Style" panose="02050604050505020204" pitchFamily="18" charset="0"/>
                </a:rPr>
                <a:t> Dues</a:t>
              </a:r>
            </a:p>
          </p:txBody>
        </p:sp>
        <p:sp>
          <p:nvSpPr>
            <p:cNvPr id="16" name="Left Arrow 15"/>
            <p:cNvSpPr/>
            <p:nvPr/>
          </p:nvSpPr>
          <p:spPr>
            <a:xfrm>
              <a:off x="2991392" y="5815777"/>
              <a:ext cx="7694025" cy="425379"/>
            </a:xfrm>
            <a:prstGeom prst="leftArrow">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000" dirty="0">
                  <a:ln w="0"/>
                  <a:solidFill>
                    <a:schemeClr val="tx1"/>
                  </a:solidFill>
                  <a:latin typeface="Bookman Old Style" panose="02050604050505020204" pitchFamily="18" charset="0"/>
                </a:rPr>
                <a:t>Direct credit to employee’s savings bank account through NEFT</a:t>
              </a:r>
            </a:p>
          </p:txBody>
        </p:sp>
        <p:sp>
          <p:nvSpPr>
            <p:cNvPr id="17" name="Right Arrow 16"/>
            <p:cNvSpPr/>
            <p:nvPr/>
          </p:nvSpPr>
          <p:spPr>
            <a:xfrm>
              <a:off x="9814556" y="1776004"/>
              <a:ext cx="870861" cy="291737"/>
            </a:xfrm>
            <a:prstGeom prst="rightArrow">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000">
                <a:latin typeface="Bookman Old Style" panose="02050604050505020204" pitchFamily="18" charset="0"/>
              </a:endParaRPr>
            </a:p>
          </p:txBody>
        </p:sp>
        <p:cxnSp>
          <p:nvCxnSpPr>
            <p:cNvPr id="19" name="Straight Arrow Connector 18"/>
            <p:cNvCxnSpPr>
              <a:cxnSpLocks/>
            </p:cNvCxnSpPr>
            <p:nvPr/>
          </p:nvCxnSpPr>
          <p:spPr>
            <a:xfrm flipH="1" flipV="1">
              <a:off x="3609703" y="2300636"/>
              <a:ext cx="413657" cy="167078"/>
            </a:xfrm>
            <a:prstGeom prst="straightConnector1">
              <a:avLst/>
            </a:prstGeom>
            <a:ln w="158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a:cxnSpLocks/>
            </p:cNvCxnSpPr>
            <p:nvPr/>
          </p:nvCxnSpPr>
          <p:spPr>
            <a:xfrm flipV="1">
              <a:off x="7367451" y="2360161"/>
              <a:ext cx="487680" cy="167078"/>
            </a:xfrm>
            <a:prstGeom prst="straightConnector1">
              <a:avLst/>
            </a:prstGeom>
            <a:ln w="1905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a:cxnSpLocks/>
            </p:cNvCxnSpPr>
            <p:nvPr/>
          </p:nvCxnSpPr>
          <p:spPr>
            <a:xfrm flipH="1">
              <a:off x="3033440" y="4542804"/>
              <a:ext cx="989920" cy="278880"/>
            </a:xfrm>
            <a:prstGeom prst="straightConnector1">
              <a:avLst/>
            </a:prstGeom>
            <a:ln w="1905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a:cxnSpLocks/>
            </p:cNvCxnSpPr>
            <p:nvPr/>
          </p:nvCxnSpPr>
          <p:spPr>
            <a:xfrm>
              <a:off x="7341326" y="4569415"/>
              <a:ext cx="592999" cy="220298"/>
            </a:xfrm>
            <a:prstGeom prst="straightConnector1">
              <a:avLst/>
            </a:prstGeom>
            <a:ln w="1905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grpSp>
      <p:pic>
        <p:nvPicPr>
          <p:cNvPr id="24" name="Picture 2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733272" y="6203461"/>
            <a:ext cx="315713" cy="518014"/>
          </a:xfrm>
          <a:prstGeom prst="rect">
            <a:avLst/>
          </a:prstGeom>
        </p:spPr>
      </p:pic>
    </p:spTree>
    <p:extLst>
      <p:ext uri="{BB962C8B-B14F-4D97-AF65-F5344CB8AC3E}">
        <p14:creationId xmlns:p14="http://schemas.microsoft.com/office/powerpoint/2010/main" val="28547362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8705" y="367627"/>
            <a:ext cx="10515600" cy="1178624"/>
          </a:xfrm>
        </p:spPr>
        <p:txBody>
          <a:bodyPr>
            <a:normAutofit/>
          </a:bodyPr>
          <a:lstStyle/>
          <a:p>
            <a:pPr algn="ctr"/>
            <a:r>
              <a:rPr lang="en-US" sz="1600" b="1" dirty="0">
                <a:latin typeface="Bookman Old Style" panose="02050604050505020204" pitchFamily="18" charset="0"/>
              </a:rPr>
              <a:t>Pension payment cycle </a:t>
            </a:r>
            <a:br>
              <a:rPr lang="en-US" sz="1600" b="1" dirty="0">
                <a:latin typeface="Bookman Old Style" panose="02050604050505020204" pitchFamily="18" charset="0"/>
              </a:rPr>
            </a:br>
            <a:r>
              <a:rPr lang="en-US" sz="1600" b="1" dirty="0">
                <a:latin typeface="Bookman Old Style" panose="02050604050505020204" pitchFamily="18" charset="0"/>
              </a:rPr>
              <a:t>sanction- disbursement- </a:t>
            </a:r>
            <a:r>
              <a:rPr lang="en-US" sz="1600" b="1" dirty="0" err="1">
                <a:latin typeface="Bookman Old Style" panose="02050604050505020204" pitchFamily="18" charset="0"/>
              </a:rPr>
              <a:t>accountal</a:t>
            </a:r>
            <a:endParaRPr lang="en-US" sz="1600" b="1" dirty="0">
              <a:latin typeface="Bookman Old Style" panose="02050604050505020204" pitchFamily="18" charset="0"/>
            </a:endParaRPr>
          </a:p>
        </p:txBody>
      </p:sp>
      <p:sp>
        <p:nvSpPr>
          <p:cNvPr id="4" name="Slide Number Placeholder 3"/>
          <p:cNvSpPr>
            <a:spLocks noGrp="1"/>
          </p:cNvSpPr>
          <p:nvPr>
            <p:ph type="sldNum" sz="quarter" idx="12"/>
          </p:nvPr>
        </p:nvSpPr>
        <p:spPr/>
        <p:txBody>
          <a:bodyPr/>
          <a:lstStyle/>
          <a:p>
            <a:fld id="{B3B9F496-AE32-45C9-853A-B97D7AABC7B9}" type="slidenum">
              <a:rPr lang="en-IN" smtClean="0">
                <a:latin typeface="Bookman Old Style" panose="02050604050505020204" pitchFamily="18" charset="0"/>
              </a:rPr>
              <a:t>3</a:t>
            </a:fld>
            <a:endParaRPr lang="en-IN">
              <a:latin typeface="Bookman Old Style" panose="02050604050505020204" pitchFamily="18" charset="0"/>
            </a:endParaRPr>
          </a:p>
        </p:txBody>
      </p:sp>
      <p:grpSp>
        <p:nvGrpSpPr>
          <p:cNvPr id="3" name="Group 2">
            <a:extLst>
              <a:ext uri="{FF2B5EF4-FFF2-40B4-BE49-F238E27FC236}">
                <a16:creationId xmlns:a16="http://schemas.microsoft.com/office/drawing/2014/main" id="{4194244A-3189-4B24-B2E3-75A462E3AB68}"/>
              </a:ext>
            </a:extLst>
          </p:cNvPr>
          <p:cNvGrpSpPr/>
          <p:nvPr/>
        </p:nvGrpSpPr>
        <p:grpSpPr>
          <a:xfrm>
            <a:off x="1778309" y="1882179"/>
            <a:ext cx="8499813" cy="3713416"/>
            <a:chOff x="846415" y="1654072"/>
            <a:chExt cx="10069773" cy="4474337"/>
          </a:xfrm>
        </p:grpSpPr>
        <p:sp>
          <p:nvSpPr>
            <p:cNvPr id="87" name="Rectangle 86"/>
            <p:cNvSpPr/>
            <p:nvPr/>
          </p:nvSpPr>
          <p:spPr>
            <a:xfrm>
              <a:off x="846415" y="1769854"/>
              <a:ext cx="2490651" cy="896982"/>
            </a:xfrm>
            <a:prstGeom prst="rect">
              <a:avLst/>
            </a:prstGeom>
            <a:solidFill>
              <a:schemeClr val="accent5">
                <a:lumMod val="75000"/>
              </a:schemeClr>
            </a:solidFill>
          </p:spPr>
          <p:style>
            <a:lnRef idx="1">
              <a:schemeClr val="accent6"/>
            </a:lnRef>
            <a:fillRef idx="2">
              <a:schemeClr val="accent6"/>
            </a:fillRef>
            <a:effectRef idx="1">
              <a:schemeClr val="accent6"/>
            </a:effectRef>
            <a:fontRef idx="minor">
              <a:schemeClr val="dk1"/>
            </a:fontRef>
          </p:style>
          <p:txBody>
            <a:bodyPr rtlCol="0" anchor="ctr"/>
            <a:lstStyle/>
            <a:p>
              <a:pPr algn="ctr"/>
              <a:r>
                <a:rPr lang="en-IN" sz="1200" b="1" dirty="0">
                  <a:solidFill>
                    <a:schemeClr val="bg1"/>
                  </a:solidFill>
                  <a:latin typeface="Bookman Old Style" panose="02050604050505020204" pitchFamily="18" charset="0"/>
                </a:rPr>
                <a:t>PPO issuing Auth(Railway)</a:t>
              </a:r>
            </a:p>
            <a:p>
              <a:pPr algn="ctr"/>
              <a:r>
                <a:rPr lang="en-IN" sz="1200" b="1" dirty="0">
                  <a:solidFill>
                    <a:schemeClr val="bg1"/>
                  </a:solidFill>
                  <a:latin typeface="Bookman Old Style" panose="02050604050505020204" pitchFamily="18" charset="0"/>
                </a:rPr>
                <a:t>  FA&amp;CAO(pension)</a:t>
              </a:r>
            </a:p>
          </p:txBody>
        </p:sp>
        <p:sp>
          <p:nvSpPr>
            <p:cNvPr id="88" name="Rectangle 87"/>
            <p:cNvSpPr/>
            <p:nvPr/>
          </p:nvSpPr>
          <p:spPr>
            <a:xfrm>
              <a:off x="5736770" y="1654072"/>
              <a:ext cx="4119155" cy="1101634"/>
            </a:xfrm>
            <a:prstGeom prst="rect">
              <a:avLst/>
            </a:prstGeom>
            <a:solidFill>
              <a:schemeClr val="accent5">
                <a:lumMod val="75000"/>
              </a:schemeClr>
            </a:solidFill>
          </p:spPr>
          <p:style>
            <a:lnRef idx="1">
              <a:schemeClr val="accent2"/>
            </a:lnRef>
            <a:fillRef idx="3">
              <a:schemeClr val="accent2"/>
            </a:fillRef>
            <a:effectRef idx="2">
              <a:schemeClr val="accent2"/>
            </a:effectRef>
            <a:fontRef idx="minor">
              <a:schemeClr val="lt1"/>
            </a:fontRef>
          </p:style>
          <p:txBody>
            <a:bodyPr rtlCol="0" anchor="ctr"/>
            <a:lstStyle/>
            <a:p>
              <a:pPr algn="ctr"/>
              <a:r>
                <a:rPr lang="en-IN" sz="1200" b="1" dirty="0">
                  <a:solidFill>
                    <a:schemeClr val="bg1"/>
                  </a:solidFill>
                  <a:latin typeface="Bookman Old Style" panose="02050604050505020204" pitchFamily="18" charset="0"/>
                </a:rPr>
                <a:t>Bank CPPC</a:t>
              </a:r>
            </a:p>
            <a:p>
              <a:pPr algn="ctr"/>
              <a:r>
                <a:rPr lang="en-IN" sz="1200" b="1" dirty="0">
                  <a:solidFill>
                    <a:schemeClr val="bg1"/>
                  </a:solidFill>
                  <a:latin typeface="Bookman Old Style" panose="02050604050505020204" pitchFamily="18" charset="0"/>
                </a:rPr>
                <a:t>(Centralised Pension Processing Centre)</a:t>
              </a:r>
            </a:p>
          </p:txBody>
        </p:sp>
        <p:sp>
          <p:nvSpPr>
            <p:cNvPr id="89" name="Rectangle 88"/>
            <p:cNvSpPr/>
            <p:nvPr/>
          </p:nvSpPr>
          <p:spPr>
            <a:xfrm>
              <a:off x="6788557" y="4001277"/>
              <a:ext cx="2053033" cy="964473"/>
            </a:xfrm>
            <a:prstGeom prst="rect">
              <a:avLst/>
            </a:prstGeom>
            <a:solidFill>
              <a:schemeClr val="accent5">
                <a:lumMod val="75000"/>
              </a:schemeClr>
            </a:solidFill>
          </p:spPr>
          <p:style>
            <a:lnRef idx="1">
              <a:schemeClr val="accent1"/>
            </a:lnRef>
            <a:fillRef idx="2">
              <a:schemeClr val="accent1"/>
            </a:fillRef>
            <a:effectRef idx="1">
              <a:schemeClr val="accent1"/>
            </a:effectRef>
            <a:fontRef idx="minor">
              <a:schemeClr val="dk1"/>
            </a:fontRef>
          </p:style>
          <p:txBody>
            <a:bodyPr rtlCol="0" anchor="ctr"/>
            <a:lstStyle/>
            <a:p>
              <a:pPr algn="ctr"/>
              <a:r>
                <a:rPr lang="en-IN" sz="1200" b="1" dirty="0">
                  <a:solidFill>
                    <a:schemeClr val="bg1"/>
                  </a:solidFill>
                  <a:latin typeface="Bookman Old Style" panose="02050604050505020204" pitchFamily="18" charset="0"/>
                </a:rPr>
                <a:t>paying branch</a:t>
              </a:r>
            </a:p>
          </p:txBody>
        </p:sp>
        <p:sp>
          <p:nvSpPr>
            <p:cNvPr id="90" name="Rectangle 89"/>
            <p:cNvSpPr/>
            <p:nvPr/>
          </p:nvSpPr>
          <p:spPr>
            <a:xfrm>
              <a:off x="9366066" y="5092680"/>
              <a:ext cx="1550122" cy="1035729"/>
            </a:xfrm>
            <a:prstGeom prst="rect">
              <a:avLst/>
            </a:prstGeom>
            <a:solidFill>
              <a:schemeClr val="accent5">
                <a:lumMod val="75000"/>
              </a:schemeClr>
            </a:solidFill>
          </p:spPr>
          <p:style>
            <a:lnRef idx="1">
              <a:schemeClr val="accent5"/>
            </a:lnRef>
            <a:fillRef idx="3">
              <a:schemeClr val="accent5"/>
            </a:fillRef>
            <a:effectRef idx="2">
              <a:schemeClr val="accent5"/>
            </a:effectRef>
            <a:fontRef idx="minor">
              <a:schemeClr val="lt1"/>
            </a:fontRef>
          </p:style>
          <p:txBody>
            <a:bodyPr rtlCol="0" anchor="ctr"/>
            <a:lstStyle/>
            <a:p>
              <a:pPr algn="ctr"/>
              <a:r>
                <a:rPr lang="en-IN" sz="1200" b="1" dirty="0">
                  <a:solidFill>
                    <a:schemeClr val="bg1"/>
                  </a:solidFill>
                  <a:latin typeface="Bookman Old Style" panose="02050604050505020204" pitchFamily="18" charset="0"/>
                </a:rPr>
                <a:t>Pensioner’s Account</a:t>
              </a:r>
            </a:p>
          </p:txBody>
        </p:sp>
        <p:sp>
          <p:nvSpPr>
            <p:cNvPr id="91" name="Rectangle 90"/>
            <p:cNvSpPr/>
            <p:nvPr/>
          </p:nvSpPr>
          <p:spPr>
            <a:xfrm>
              <a:off x="4142799" y="4150594"/>
              <a:ext cx="2481934" cy="992777"/>
            </a:xfrm>
            <a:prstGeom prst="rect">
              <a:avLst/>
            </a:prstGeom>
            <a:solidFill>
              <a:schemeClr val="accent5">
                <a:lumMod val="75000"/>
              </a:schemeClr>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IN" sz="1200" b="1" dirty="0">
                  <a:solidFill>
                    <a:schemeClr val="bg1"/>
                  </a:solidFill>
                  <a:latin typeface="Bookman Old Style" panose="02050604050505020204" pitchFamily="18" charset="0"/>
                </a:rPr>
                <a:t>focal /nodal branch</a:t>
              </a:r>
            </a:p>
          </p:txBody>
        </p:sp>
        <p:sp>
          <p:nvSpPr>
            <p:cNvPr id="92" name="Rectangle 91"/>
            <p:cNvSpPr/>
            <p:nvPr/>
          </p:nvSpPr>
          <p:spPr>
            <a:xfrm>
              <a:off x="944330" y="4119153"/>
              <a:ext cx="1828801" cy="1054203"/>
            </a:xfrm>
            <a:prstGeom prst="rect">
              <a:avLst/>
            </a:prstGeom>
            <a:solidFill>
              <a:schemeClr val="accent5">
                <a:lumMod val="75000"/>
              </a:schemeClr>
            </a:solidFill>
          </p:spPr>
          <p:style>
            <a:lnRef idx="1">
              <a:schemeClr val="dk1"/>
            </a:lnRef>
            <a:fillRef idx="2">
              <a:schemeClr val="dk1"/>
            </a:fillRef>
            <a:effectRef idx="1">
              <a:schemeClr val="dk1"/>
            </a:effectRef>
            <a:fontRef idx="minor">
              <a:schemeClr val="dk1"/>
            </a:fontRef>
          </p:style>
          <p:txBody>
            <a:bodyPr rtlCol="0" anchor="ctr"/>
            <a:lstStyle/>
            <a:p>
              <a:pPr algn="ctr"/>
              <a:r>
                <a:rPr lang="en-IN" sz="1200" b="1" dirty="0">
                  <a:solidFill>
                    <a:schemeClr val="bg1"/>
                  </a:solidFill>
                  <a:latin typeface="Bookman Old Style" panose="02050604050505020204" pitchFamily="18" charset="0"/>
                </a:rPr>
                <a:t>RBI</a:t>
              </a:r>
            </a:p>
            <a:p>
              <a:pPr algn="ctr"/>
              <a:r>
                <a:rPr lang="en-IN" sz="1200" b="1" dirty="0">
                  <a:solidFill>
                    <a:schemeClr val="bg1"/>
                  </a:solidFill>
                  <a:latin typeface="Bookman Old Style" panose="02050604050505020204" pitchFamily="18" charset="0"/>
                </a:rPr>
                <a:t>CAS/NGP</a:t>
              </a:r>
            </a:p>
          </p:txBody>
        </p:sp>
        <p:sp>
          <p:nvSpPr>
            <p:cNvPr id="93" name="Right Arrow 92"/>
            <p:cNvSpPr/>
            <p:nvPr/>
          </p:nvSpPr>
          <p:spPr>
            <a:xfrm>
              <a:off x="3462542" y="1902544"/>
              <a:ext cx="2194066" cy="127727"/>
            </a:xfrm>
            <a:prstGeom prst="rightArrow">
              <a:avLst/>
            </a:prstGeom>
            <a:solidFill>
              <a:schemeClr val="bg2"/>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IN" sz="1200">
                <a:latin typeface="Bookman Old Style" panose="02050604050505020204" pitchFamily="18" charset="0"/>
              </a:endParaRPr>
            </a:p>
          </p:txBody>
        </p:sp>
        <p:sp>
          <p:nvSpPr>
            <p:cNvPr id="94" name="Down Arrow 93"/>
            <p:cNvSpPr/>
            <p:nvPr/>
          </p:nvSpPr>
          <p:spPr>
            <a:xfrm>
              <a:off x="8436927" y="2774689"/>
              <a:ext cx="135924" cy="1207605"/>
            </a:xfrm>
            <a:prstGeom prst="downArrow">
              <a:avLst/>
            </a:prstGeom>
            <a:solidFill>
              <a:schemeClr val="bg2"/>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IN" sz="1200">
                <a:latin typeface="Bookman Old Style" panose="02050604050505020204" pitchFamily="18" charset="0"/>
              </a:endParaRPr>
            </a:p>
          </p:txBody>
        </p:sp>
        <p:sp>
          <p:nvSpPr>
            <p:cNvPr id="95" name="Down Arrow 94"/>
            <p:cNvSpPr/>
            <p:nvPr/>
          </p:nvSpPr>
          <p:spPr>
            <a:xfrm>
              <a:off x="7589515" y="4989977"/>
              <a:ext cx="278675" cy="620487"/>
            </a:xfrm>
            <a:prstGeom prst="downArrow">
              <a:avLst/>
            </a:prstGeom>
            <a:solidFill>
              <a:schemeClr val="bg2"/>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IN" sz="1200">
                <a:latin typeface="Bookman Old Style" panose="02050604050505020204" pitchFamily="18" charset="0"/>
              </a:endParaRPr>
            </a:p>
          </p:txBody>
        </p:sp>
        <p:sp>
          <p:nvSpPr>
            <p:cNvPr id="96" name="Right Arrow 95"/>
            <p:cNvSpPr/>
            <p:nvPr/>
          </p:nvSpPr>
          <p:spPr>
            <a:xfrm>
              <a:off x="7868190" y="5570011"/>
              <a:ext cx="1497876" cy="258021"/>
            </a:xfrm>
            <a:prstGeom prst="rightArrow">
              <a:avLst/>
            </a:prstGeom>
            <a:solidFill>
              <a:schemeClr val="bg2"/>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IN" sz="1200">
                <a:latin typeface="Bookman Old Style" panose="02050604050505020204" pitchFamily="18" charset="0"/>
              </a:endParaRPr>
            </a:p>
          </p:txBody>
        </p:sp>
        <p:sp>
          <p:nvSpPr>
            <p:cNvPr id="97" name="Left Arrow 96"/>
            <p:cNvSpPr/>
            <p:nvPr/>
          </p:nvSpPr>
          <p:spPr>
            <a:xfrm>
              <a:off x="5290459" y="5581995"/>
              <a:ext cx="2299056" cy="246038"/>
            </a:xfrm>
            <a:prstGeom prst="leftArrow">
              <a:avLst/>
            </a:prstGeom>
            <a:solidFill>
              <a:schemeClr val="bg2"/>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IN" sz="1200">
                <a:latin typeface="Bookman Old Style" panose="02050604050505020204" pitchFamily="18" charset="0"/>
              </a:endParaRPr>
            </a:p>
          </p:txBody>
        </p:sp>
        <p:sp>
          <p:nvSpPr>
            <p:cNvPr id="98" name="Up Arrow 97"/>
            <p:cNvSpPr/>
            <p:nvPr/>
          </p:nvSpPr>
          <p:spPr>
            <a:xfrm>
              <a:off x="7048492" y="2774689"/>
              <a:ext cx="155535" cy="1204333"/>
            </a:xfrm>
            <a:prstGeom prst="upArrow">
              <a:avLst/>
            </a:prstGeom>
            <a:solidFill>
              <a:schemeClr val="bg2"/>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IN" sz="1200">
                <a:latin typeface="Bookman Old Style" panose="02050604050505020204" pitchFamily="18" charset="0"/>
              </a:endParaRPr>
            </a:p>
          </p:txBody>
        </p:sp>
        <p:sp>
          <p:nvSpPr>
            <p:cNvPr id="99" name="Up Arrow 98"/>
            <p:cNvSpPr/>
            <p:nvPr/>
          </p:nvSpPr>
          <p:spPr>
            <a:xfrm>
              <a:off x="5165284" y="5092680"/>
              <a:ext cx="148046" cy="505097"/>
            </a:xfrm>
            <a:prstGeom prst="upArrow">
              <a:avLst/>
            </a:prstGeom>
            <a:solidFill>
              <a:schemeClr val="bg2"/>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IN" sz="1200">
                <a:latin typeface="Bookman Old Style" panose="02050604050505020204" pitchFamily="18" charset="0"/>
              </a:endParaRPr>
            </a:p>
          </p:txBody>
        </p:sp>
        <p:sp>
          <p:nvSpPr>
            <p:cNvPr id="100" name="Left Arrow 99"/>
            <p:cNvSpPr/>
            <p:nvPr/>
          </p:nvSpPr>
          <p:spPr>
            <a:xfrm>
              <a:off x="3013166" y="4220164"/>
              <a:ext cx="1108282" cy="176974"/>
            </a:xfrm>
            <a:prstGeom prst="leftArrow">
              <a:avLst/>
            </a:prstGeom>
            <a:solidFill>
              <a:schemeClr val="bg2"/>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IN" sz="1200">
                <a:latin typeface="Bookman Old Style" panose="02050604050505020204" pitchFamily="18" charset="0"/>
              </a:endParaRPr>
            </a:p>
          </p:txBody>
        </p:sp>
        <p:sp>
          <p:nvSpPr>
            <p:cNvPr id="101" name="Up Arrow 100"/>
            <p:cNvSpPr/>
            <p:nvPr/>
          </p:nvSpPr>
          <p:spPr>
            <a:xfrm>
              <a:off x="2069423" y="2675551"/>
              <a:ext cx="194944" cy="1300926"/>
            </a:xfrm>
            <a:prstGeom prst="upArrow">
              <a:avLst/>
            </a:prstGeom>
            <a:solidFill>
              <a:schemeClr val="bg2"/>
            </a:solidFill>
            <a:ln>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IN" sz="1200">
                <a:latin typeface="Bookman Old Style" panose="02050604050505020204" pitchFamily="18" charset="0"/>
              </a:endParaRPr>
            </a:p>
          </p:txBody>
        </p:sp>
        <p:sp>
          <p:nvSpPr>
            <p:cNvPr id="102" name="Left Arrow 101"/>
            <p:cNvSpPr/>
            <p:nvPr/>
          </p:nvSpPr>
          <p:spPr>
            <a:xfrm>
              <a:off x="3417852" y="2223809"/>
              <a:ext cx="2258733" cy="116886"/>
            </a:xfrm>
            <a:prstGeom prst="leftArrow">
              <a:avLst/>
            </a:prstGeom>
            <a:solidFill>
              <a:schemeClr val="bg2"/>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IN" sz="1200">
                <a:latin typeface="Bookman Old Style" panose="02050604050505020204" pitchFamily="18" charset="0"/>
              </a:endParaRPr>
            </a:p>
          </p:txBody>
        </p:sp>
        <p:sp>
          <p:nvSpPr>
            <p:cNvPr id="103" name="Rounded Rectangle 102"/>
            <p:cNvSpPr/>
            <p:nvPr/>
          </p:nvSpPr>
          <p:spPr>
            <a:xfrm>
              <a:off x="2959392" y="3128154"/>
              <a:ext cx="1712070" cy="483326"/>
            </a:xfrm>
            <a:prstGeom prst="roundRect">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IN" sz="1200" b="1" dirty="0">
                  <a:solidFill>
                    <a:schemeClr val="bg1"/>
                  </a:solidFill>
                  <a:latin typeface="Bookman Old Style" panose="02050604050505020204" pitchFamily="18" charset="0"/>
                </a:rPr>
                <a:t>Reconciliation</a:t>
              </a:r>
            </a:p>
          </p:txBody>
        </p:sp>
        <p:cxnSp>
          <p:nvCxnSpPr>
            <p:cNvPr id="104" name="Straight Arrow Connector 103"/>
            <p:cNvCxnSpPr/>
            <p:nvPr/>
          </p:nvCxnSpPr>
          <p:spPr>
            <a:xfrm>
              <a:off x="3184631" y="2675551"/>
              <a:ext cx="0" cy="435429"/>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05" name="Straight Arrow Connector 104"/>
            <p:cNvCxnSpPr>
              <a:cxnSpLocks/>
              <a:stCxn id="103" idx="1"/>
            </p:cNvCxnSpPr>
            <p:nvPr/>
          </p:nvCxnSpPr>
          <p:spPr>
            <a:xfrm flipH="1" flipV="1">
              <a:off x="2218511" y="3362925"/>
              <a:ext cx="740881" cy="689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06" name="Elbow Connector 105"/>
            <p:cNvCxnSpPr>
              <a:cxnSpLocks/>
              <a:stCxn id="103" idx="3"/>
            </p:cNvCxnSpPr>
            <p:nvPr/>
          </p:nvCxnSpPr>
          <p:spPr>
            <a:xfrm flipV="1">
              <a:off x="4671462" y="2666557"/>
              <a:ext cx="1065308" cy="703261"/>
            </a:xfrm>
            <a:prstGeom prst="bentConnector3">
              <a:avLst/>
            </a:prstGeom>
            <a:ln>
              <a:tailEnd type="triangle"/>
            </a:ln>
          </p:spPr>
          <p:style>
            <a:lnRef idx="1">
              <a:schemeClr val="dk1"/>
            </a:lnRef>
            <a:fillRef idx="0">
              <a:schemeClr val="dk1"/>
            </a:fillRef>
            <a:effectRef idx="0">
              <a:schemeClr val="dk1"/>
            </a:effectRef>
            <a:fontRef idx="minor">
              <a:schemeClr val="tx1"/>
            </a:fontRef>
          </p:style>
        </p:cxnSp>
        <p:sp>
          <p:nvSpPr>
            <p:cNvPr id="107" name="TextBox 106"/>
            <p:cNvSpPr txBox="1"/>
            <p:nvPr/>
          </p:nvSpPr>
          <p:spPr>
            <a:xfrm>
              <a:off x="3850291" y="1670821"/>
              <a:ext cx="1314993" cy="276999"/>
            </a:xfrm>
            <a:prstGeom prst="rect">
              <a:avLst/>
            </a:prstGeom>
            <a:noFill/>
          </p:spPr>
          <p:txBody>
            <a:bodyPr wrap="square" rtlCol="0">
              <a:spAutoFit/>
            </a:bodyPr>
            <a:lstStyle/>
            <a:p>
              <a:pPr algn="ctr"/>
              <a:r>
                <a:rPr lang="en-IN" sz="1200" dirty="0">
                  <a:latin typeface="Bookman Old Style" panose="02050604050505020204" pitchFamily="18" charset="0"/>
                </a:rPr>
                <a:t>PPO</a:t>
              </a:r>
            </a:p>
          </p:txBody>
        </p:sp>
        <p:sp>
          <p:nvSpPr>
            <p:cNvPr id="108" name="TextBox 107"/>
            <p:cNvSpPr txBox="1"/>
            <p:nvPr/>
          </p:nvSpPr>
          <p:spPr>
            <a:xfrm>
              <a:off x="4104194" y="2352002"/>
              <a:ext cx="1245328" cy="333759"/>
            </a:xfrm>
            <a:prstGeom prst="rect">
              <a:avLst/>
            </a:prstGeom>
            <a:noFill/>
          </p:spPr>
          <p:txBody>
            <a:bodyPr wrap="square" rtlCol="0">
              <a:spAutoFit/>
            </a:bodyPr>
            <a:lstStyle/>
            <a:p>
              <a:r>
                <a:rPr lang="en-IN" sz="1200" dirty="0">
                  <a:latin typeface="Bookman Old Style" panose="02050604050505020204" pitchFamily="18" charset="0"/>
                </a:rPr>
                <a:t>scrolls</a:t>
              </a:r>
            </a:p>
          </p:txBody>
        </p:sp>
        <p:sp>
          <p:nvSpPr>
            <p:cNvPr id="109" name="TextBox 108"/>
            <p:cNvSpPr txBox="1"/>
            <p:nvPr/>
          </p:nvSpPr>
          <p:spPr>
            <a:xfrm>
              <a:off x="7182382" y="3140489"/>
              <a:ext cx="139337" cy="646331"/>
            </a:xfrm>
            <a:prstGeom prst="rect">
              <a:avLst/>
            </a:prstGeom>
            <a:noFill/>
          </p:spPr>
          <p:txBody>
            <a:bodyPr wrap="square" rtlCol="0">
              <a:spAutoFit/>
            </a:bodyPr>
            <a:lstStyle/>
            <a:p>
              <a:r>
                <a:rPr lang="en-IN" sz="1200" dirty="0">
                  <a:latin typeface="Bookman Old Style" panose="02050604050505020204" pitchFamily="18" charset="0"/>
                </a:rPr>
                <a:t>KYC</a:t>
              </a:r>
            </a:p>
          </p:txBody>
        </p:sp>
        <p:sp>
          <p:nvSpPr>
            <p:cNvPr id="110" name="TextBox 109"/>
            <p:cNvSpPr txBox="1"/>
            <p:nvPr/>
          </p:nvSpPr>
          <p:spPr>
            <a:xfrm>
              <a:off x="8502282" y="3110980"/>
              <a:ext cx="216635" cy="646331"/>
            </a:xfrm>
            <a:prstGeom prst="rect">
              <a:avLst/>
            </a:prstGeom>
            <a:noFill/>
          </p:spPr>
          <p:txBody>
            <a:bodyPr wrap="square" rtlCol="0">
              <a:spAutoFit/>
            </a:bodyPr>
            <a:lstStyle/>
            <a:p>
              <a:r>
                <a:rPr lang="en-IN" sz="1200" dirty="0">
                  <a:latin typeface="Bookman Old Style" panose="02050604050505020204" pitchFamily="18" charset="0"/>
                </a:rPr>
                <a:t>PPO</a:t>
              </a:r>
            </a:p>
          </p:txBody>
        </p:sp>
        <p:sp>
          <p:nvSpPr>
            <p:cNvPr id="111" name="TextBox 110"/>
            <p:cNvSpPr txBox="1"/>
            <p:nvPr/>
          </p:nvSpPr>
          <p:spPr>
            <a:xfrm>
              <a:off x="8094618" y="5321032"/>
              <a:ext cx="1271448" cy="333759"/>
            </a:xfrm>
            <a:prstGeom prst="rect">
              <a:avLst/>
            </a:prstGeom>
            <a:noFill/>
          </p:spPr>
          <p:txBody>
            <a:bodyPr wrap="square" rtlCol="0">
              <a:spAutoFit/>
            </a:bodyPr>
            <a:lstStyle/>
            <a:p>
              <a:r>
                <a:rPr lang="en-IN" sz="1200" dirty="0">
                  <a:latin typeface="Bookman Old Style" panose="02050604050505020204" pitchFamily="18" charset="0"/>
                </a:rPr>
                <a:t>Payment</a:t>
              </a:r>
            </a:p>
          </p:txBody>
        </p:sp>
        <p:sp>
          <p:nvSpPr>
            <p:cNvPr id="112" name="TextBox 111"/>
            <p:cNvSpPr txBox="1"/>
            <p:nvPr/>
          </p:nvSpPr>
          <p:spPr>
            <a:xfrm>
              <a:off x="5576980" y="5345227"/>
              <a:ext cx="1693813" cy="333759"/>
            </a:xfrm>
            <a:prstGeom prst="rect">
              <a:avLst/>
            </a:prstGeom>
            <a:noFill/>
          </p:spPr>
          <p:txBody>
            <a:bodyPr wrap="square" rtlCol="0">
              <a:spAutoFit/>
            </a:bodyPr>
            <a:lstStyle/>
            <a:p>
              <a:r>
                <a:rPr lang="en-US" sz="1200" dirty="0">
                  <a:latin typeface="Bookman Old Style" panose="02050604050505020204" pitchFamily="18" charset="0"/>
                </a:rPr>
                <a:t>P</a:t>
              </a:r>
              <a:r>
                <a:rPr lang="en-IN" sz="1200" dirty="0">
                  <a:latin typeface="Bookman Old Style" panose="02050604050505020204" pitchFamily="18" charset="0"/>
                </a:rPr>
                <a:t>aid vouchers</a:t>
              </a:r>
            </a:p>
          </p:txBody>
        </p:sp>
        <p:sp>
          <p:nvSpPr>
            <p:cNvPr id="113" name="Up Arrow 112"/>
            <p:cNvSpPr/>
            <p:nvPr/>
          </p:nvSpPr>
          <p:spPr>
            <a:xfrm>
              <a:off x="6367287" y="2739953"/>
              <a:ext cx="113200" cy="1236524"/>
            </a:xfrm>
            <a:prstGeom prst="upArrow">
              <a:avLst/>
            </a:prstGeom>
            <a:solidFill>
              <a:schemeClr val="bg2"/>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IN" sz="1200">
                <a:latin typeface="Bookman Old Style" panose="02050604050505020204" pitchFamily="18" charset="0"/>
              </a:endParaRPr>
            </a:p>
          </p:txBody>
        </p:sp>
        <p:sp>
          <p:nvSpPr>
            <p:cNvPr id="114" name="TextBox 113"/>
            <p:cNvSpPr txBox="1"/>
            <p:nvPr/>
          </p:nvSpPr>
          <p:spPr>
            <a:xfrm>
              <a:off x="6141719" y="2777980"/>
              <a:ext cx="180707" cy="1409205"/>
            </a:xfrm>
            <a:prstGeom prst="rect">
              <a:avLst/>
            </a:prstGeom>
            <a:noFill/>
          </p:spPr>
          <p:txBody>
            <a:bodyPr wrap="square" rtlCol="0">
              <a:spAutoFit/>
            </a:bodyPr>
            <a:lstStyle/>
            <a:p>
              <a:r>
                <a:rPr lang="en-IN" sz="1000" b="1" dirty="0" err="1">
                  <a:latin typeface="Bookman Old Style" panose="02050604050505020204" pitchFamily="18" charset="0"/>
                </a:rPr>
                <a:t>eSCROLL</a:t>
              </a:r>
              <a:endParaRPr lang="en-IN" sz="1000" b="1" dirty="0">
                <a:latin typeface="Bookman Old Style" panose="02050604050505020204" pitchFamily="18" charset="0"/>
              </a:endParaRPr>
            </a:p>
          </p:txBody>
        </p:sp>
        <p:sp>
          <p:nvSpPr>
            <p:cNvPr id="115" name="Right Arrow 114"/>
            <p:cNvSpPr/>
            <p:nvPr/>
          </p:nvSpPr>
          <p:spPr>
            <a:xfrm>
              <a:off x="2773131" y="4555768"/>
              <a:ext cx="1119600" cy="203069"/>
            </a:xfrm>
            <a:prstGeom prst="rightArrow">
              <a:avLst/>
            </a:prstGeom>
            <a:solidFill>
              <a:schemeClr val="bg2"/>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IN" sz="1200">
                <a:latin typeface="Bookman Old Style" panose="02050604050505020204" pitchFamily="18" charset="0"/>
              </a:endParaRPr>
            </a:p>
          </p:txBody>
        </p:sp>
        <p:sp>
          <p:nvSpPr>
            <p:cNvPr id="116" name="TextBox 115"/>
            <p:cNvSpPr txBox="1"/>
            <p:nvPr/>
          </p:nvSpPr>
          <p:spPr>
            <a:xfrm>
              <a:off x="2218510" y="5179312"/>
              <a:ext cx="2355666" cy="461665"/>
            </a:xfrm>
            <a:prstGeom prst="rect">
              <a:avLst/>
            </a:prstGeom>
            <a:noFill/>
          </p:spPr>
          <p:txBody>
            <a:bodyPr wrap="square" rtlCol="0">
              <a:spAutoFit/>
            </a:bodyPr>
            <a:lstStyle/>
            <a:p>
              <a:pPr algn="ctr"/>
              <a:r>
                <a:rPr lang="en-IN" sz="1200" b="1" dirty="0">
                  <a:latin typeface="Bookman Old Style" panose="02050604050505020204" pitchFamily="18" charset="0"/>
                </a:rPr>
                <a:t>Re-imbursement by RBI to Banks</a:t>
              </a:r>
            </a:p>
          </p:txBody>
        </p:sp>
        <p:cxnSp>
          <p:nvCxnSpPr>
            <p:cNvPr id="117" name="Straight Arrow Connector 116"/>
            <p:cNvCxnSpPr/>
            <p:nvPr/>
          </p:nvCxnSpPr>
          <p:spPr>
            <a:xfrm flipH="1">
              <a:off x="3434266" y="4839729"/>
              <a:ext cx="661851" cy="34708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18" name="Straight Arrow Connector 117"/>
            <p:cNvCxnSpPr/>
            <p:nvPr/>
          </p:nvCxnSpPr>
          <p:spPr>
            <a:xfrm>
              <a:off x="2732428" y="4832227"/>
              <a:ext cx="640082" cy="34708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19" name="TextBox 118"/>
            <p:cNvSpPr txBox="1"/>
            <p:nvPr/>
          </p:nvSpPr>
          <p:spPr>
            <a:xfrm>
              <a:off x="1083000" y="3140489"/>
              <a:ext cx="1100541" cy="646331"/>
            </a:xfrm>
            <a:prstGeom prst="rect">
              <a:avLst/>
            </a:prstGeom>
            <a:noFill/>
          </p:spPr>
          <p:txBody>
            <a:bodyPr wrap="square" rtlCol="0">
              <a:spAutoFit/>
            </a:bodyPr>
            <a:lstStyle/>
            <a:p>
              <a:pPr algn="ctr"/>
              <a:r>
                <a:rPr lang="en-IN" sz="1200" dirty="0">
                  <a:latin typeface="Bookman Old Style" panose="02050604050505020204" pitchFamily="18" charset="0"/>
                </a:rPr>
                <a:t>RBI raises debit to railways</a:t>
              </a:r>
            </a:p>
          </p:txBody>
        </p:sp>
      </p:grpSp>
      <p:pic>
        <p:nvPicPr>
          <p:cNvPr id="124" name="Picture 12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733272" y="6203461"/>
            <a:ext cx="315713" cy="518014"/>
          </a:xfrm>
          <a:prstGeom prst="rect">
            <a:avLst/>
          </a:prstGeom>
        </p:spPr>
      </p:pic>
    </p:spTree>
    <p:extLst>
      <p:ext uri="{BB962C8B-B14F-4D97-AF65-F5344CB8AC3E}">
        <p14:creationId xmlns:p14="http://schemas.microsoft.com/office/powerpoint/2010/main" val="29275956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6202" y="136525"/>
            <a:ext cx="10515600" cy="1325563"/>
          </a:xfrm>
        </p:spPr>
        <p:txBody>
          <a:bodyPr>
            <a:normAutofit/>
          </a:bodyPr>
          <a:lstStyle/>
          <a:p>
            <a:pPr algn="ctr"/>
            <a:r>
              <a:rPr lang="en-IN" sz="2000" b="1" dirty="0">
                <a:latin typeface="Bookman Old Style" panose="02050604050505020204" pitchFamily="18" charset="0"/>
              </a:rPr>
              <a:t>Authorities involved in settlement/pension process :</a:t>
            </a:r>
            <a:br>
              <a:rPr lang="en-IN" sz="2000" b="1" dirty="0">
                <a:latin typeface="Bookman Old Style" panose="02050604050505020204" pitchFamily="18" charset="0"/>
              </a:rPr>
            </a:br>
            <a:r>
              <a:rPr lang="en-IN" sz="2000" b="1" dirty="0">
                <a:latin typeface="Bookman Old Style" panose="02050604050505020204" pitchFamily="18" charset="0"/>
              </a:rPr>
              <a:t> duties, responsibilities</a:t>
            </a:r>
          </a:p>
        </p:txBody>
      </p:sp>
      <p:sp>
        <p:nvSpPr>
          <p:cNvPr id="4" name="Slide Number Placeholder 3"/>
          <p:cNvSpPr>
            <a:spLocks noGrp="1"/>
          </p:cNvSpPr>
          <p:nvPr>
            <p:ph type="sldNum" sz="quarter" idx="12"/>
          </p:nvPr>
        </p:nvSpPr>
        <p:spPr/>
        <p:txBody>
          <a:bodyPr/>
          <a:lstStyle/>
          <a:p>
            <a:fld id="{B3B9F496-AE32-45C9-853A-B97D7AABC7B9}" type="slidenum">
              <a:rPr lang="en-IN" smtClean="0"/>
              <a:t>4</a:t>
            </a:fld>
            <a:endParaRPr lang="en-IN"/>
          </a:p>
        </p:txBody>
      </p:sp>
      <p:pic>
        <p:nvPicPr>
          <p:cNvPr id="6" name="Picture 5"/>
          <p:cNvPicPr>
            <a:picLocks noChangeAspect="1"/>
          </p:cNvPicPr>
          <p:nvPr/>
        </p:nvPicPr>
        <p:blipFill>
          <a:blip r:embed="rId2"/>
          <a:stretch>
            <a:fillRect/>
          </a:stretch>
        </p:blipFill>
        <p:spPr>
          <a:xfrm>
            <a:off x="1278384" y="1207364"/>
            <a:ext cx="9614517" cy="4770810"/>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733272" y="6203461"/>
            <a:ext cx="315713" cy="518014"/>
          </a:xfrm>
          <a:prstGeom prst="rect">
            <a:avLst/>
          </a:prstGeom>
        </p:spPr>
      </p:pic>
    </p:spTree>
    <p:extLst>
      <p:ext uri="{BB962C8B-B14F-4D97-AF65-F5344CB8AC3E}">
        <p14:creationId xmlns:p14="http://schemas.microsoft.com/office/powerpoint/2010/main" val="36337023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0545" y="383283"/>
            <a:ext cx="10515600" cy="1325563"/>
          </a:xfrm>
        </p:spPr>
        <p:txBody>
          <a:bodyPr>
            <a:normAutofit/>
          </a:bodyPr>
          <a:lstStyle/>
          <a:p>
            <a:pPr algn="ctr"/>
            <a:r>
              <a:rPr lang="en-IN" sz="2400" b="1" dirty="0">
                <a:latin typeface="Bookman Old Style" panose="02050604050505020204" pitchFamily="18" charset="0"/>
              </a:rPr>
              <a:t> </a:t>
            </a:r>
            <a:r>
              <a:rPr lang="en-IN" sz="2000" b="1" dirty="0">
                <a:latin typeface="Bookman Old Style" panose="02050604050505020204" pitchFamily="18" charset="0"/>
              </a:rPr>
              <a:t>FA&amp;CAOs designated for accepting pension debits from RBI</a:t>
            </a:r>
            <a:endParaRPr lang="en-IN" sz="2000" dirty="0">
              <a:latin typeface="Bookman Old Style" panose="02050604050505020204" pitchFamily="18" charset="0"/>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969175448"/>
              </p:ext>
            </p:extLst>
          </p:nvPr>
        </p:nvGraphicFramePr>
        <p:xfrm>
          <a:off x="1937658" y="1616493"/>
          <a:ext cx="8316684" cy="2651760"/>
        </p:xfrm>
        <a:graphic>
          <a:graphicData uri="http://schemas.openxmlformats.org/drawingml/2006/table">
            <a:tbl>
              <a:tblPr firstRow="1" bandRow="1">
                <a:tableStyleId>{2D5ABB26-0587-4C30-8999-92F81FD0307C}</a:tableStyleId>
              </a:tblPr>
              <a:tblGrid>
                <a:gridCol w="1944915">
                  <a:extLst>
                    <a:ext uri="{9D8B030D-6E8A-4147-A177-3AD203B41FA5}">
                      <a16:colId xmlns:a16="http://schemas.microsoft.com/office/drawing/2014/main" val="3216267590"/>
                    </a:ext>
                  </a:extLst>
                </a:gridCol>
                <a:gridCol w="2213427">
                  <a:extLst>
                    <a:ext uri="{9D8B030D-6E8A-4147-A177-3AD203B41FA5}">
                      <a16:colId xmlns:a16="http://schemas.microsoft.com/office/drawing/2014/main" val="1534865768"/>
                    </a:ext>
                  </a:extLst>
                </a:gridCol>
                <a:gridCol w="1923144">
                  <a:extLst>
                    <a:ext uri="{9D8B030D-6E8A-4147-A177-3AD203B41FA5}">
                      <a16:colId xmlns:a16="http://schemas.microsoft.com/office/drawing/2014/main" val="561194123"/>
                    </a:ext>
                  </a:extLst>
                </a:gridCol>
                <a:gridCol w="2235198">
                  <a:extLst>
                    <a:ext uri="{9D8B030D-6E8A-4147-A177-3AD203B41FA5}">
                      <a16:colId xmlns:a16="http://schemas.microsoft.com/office/drawing/2014/main" val="4175824729"/>
                    </a:ext>
                  </a:extLst>
                </a:gridCol>
              </a:tblGrid>
              <a:tr h="251386">
                <a:tc>
                  <a:txBody>
                    <a:bodyPr/>
                    <a:lstStyle/>
                    <a:p>
                      <a:r>
                        <a:rPr lang="en-US" sz="1200" b="1" dirty="0">
                          <a:solidFill>
                            <a:schemeClr val="accent5">
                              <a:lumMod val="75000"/>
                            </a:schemeClr>
                          </a:solidFill>
                          <a:latin typeface="Bookman Old Style" panose="02050604050505020204" pitchFamily="18" charset="0"/>
                        </a:rPr>
                        <a:t>Designated FA&amp;CAO</a:t>
                      </a:r>
                      <a:endParaRPr lang="en-IN" sz="1200" b="1" dirty="0">
                        <a:solidFill>
                          <a:schemeClr val="accent5">
                            <a:lumMod val="75000"/>
                          </a:schemeClr>
                        </a:solidFill>
                        <a:latin typeface="Bookman Old Style" panose="020506040505050202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r>
                        <a:rPr lang="en-US" sz="1200" b="1" dirty="0">
                          <a:solidFill>
                            <a:schemeClr val="accent5">
                              <a:lumMod val="75000"/>
                            </a:schemeClr>
                          </a:solidFill>
                          <a:latin typeface="Bookman Old Style" panose="02050604050505020204" pitchFamily="18" charset="0"/>
                        </a:rPr>
                        <a:t>States/UTs covered</a:t>
                      </a:r>
                      <a:endParaRPr lang="en-IN" sz="1200" b="1" dirty="0">
                        <a:solidFill>
                          <a:schemeClr val="accent5">
                            <a:lumMod val="75000"/>
                          </a:schemeClr>
                        </a:solidFill>
                        <a:latin typeface="Bookman Old Style" panose="020506040505050202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r>
                        <a:rPr lang="en-US" sz="1200" b="1" dirty="0">
                          <a:solidFill>
                            <a:schemeClr val="accent5">
                              <a:lumMod val="75000"/>
                            </a:schemeClr>
                          </a:solidFill>
                          <a:latin typeface="Bookman Old Style" panose="02050604050505020204" pitchFamily="18" charset="0"/>
                        </a:rPr>
                        <a:t>Designated FA&amp;CAO</a:t>
                      </a:r>
                      <a:endParaRPr lang="en-IN" sz="1200" b="1" dirty="0">
                        <a:solidFill>
                          <a:schemeClr val="accent5">
                            <a:lumMod val="75000"/>
                          </a:schemeClr>
                        </a:solidFill>
                        <a:latin typeface="Bookman Old Style" panose="020506040505050202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r>
                        <a:rPr lang="en-US" sz="1200" b="1" dirty="0">
                          <a:solidFill>
                            <a:schemeClr val="accent5">
                              <a:lumMod val="75000"/>
                            </a:schemeClr>
                          </a:solidFill>
                          <a:latin typeface="Bookman Old Style" panose="02050604050505020204" pitchFamily="18" charset="0"/>
                        </a:rPr>
                        <a:t>States/UTs</a:t>
                      </a:r>
                      <a:r>
                        <a:rPr lang="en-US" sz="1200" b="1" baseline="0" dirty="0">
                          <a:solidFill>
                            <a:schemeClr val="accent5">
                              <a:lumMod val="75000"/>
                            </a:schemeClr>
                          </a:solidFill>
                          <a:latin typeface="Bookman Old Style" panose="02050604050505020204" pitchFamily="18" charset="0"/>
                        </a:rPr>
                        <a:t> covered</a:t>
                      </a:r>
                      <a:endParaRPr lang="en-IN" sz="1200" b="1" dirty="0">
                        <a:solidFill>
                          <a:schemeClr val="accent5">
                            <a:lumMod val="75000"/>
                          </a:schemeClr>
                        </a:solidFill>
                        <a:latin typeface="Bookman Old Style" panose="020506040505050202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4134834399"/>
                  </a:ext>
                </a:extLst>
              </a:tr>
              <a:tr h="251386">
                <a:tc>
                  <a:txBody>
                    <a:bodyPr/>
                    <a:lstStyle/>
                    <a:p>
                      <a:r>
                        <a:rPr lang="en-US" sz="1200" dirty="0">
                          <a:latin typeface="Bookman Old Style" panose="02050604050505020204" pitchFamily="18" charset="0"/>
                        </a:rPr>
                        <a:t>CR</a:t>
                      </a:r>
                      <a:endParaRPr lang="en-IN" sz="1200" dirty="0">
                        <a:latin typeface="Bookman Old Style" panose="020506040505050202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r>
                        <a:rPr lang="en-US" sz="1200" dirty="0">
                          <a:latin typeface="Bookman Old Style" panose="02050604050505020204" pitchFamily="18" charset="0"/>
                        </a:rPr>
                        <a:t>Maharashtra</a:t>
                      </a:r>
                      <a:endParaRPr lang="en-IN" sz="1200" dirty="0">
                        <a:latin typeface="Bookman Old Style" panose="020506040505050202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r>
                        <a:rPr lang="en-US" sz="1200" dirty="0">
                          <a:latin typeface="Bookman Old Style" panose="02050604050505020204" pitchFamily="18" charset="0"/>
                        </a:rPr>
                        <a:t>NWR</a:t>
                      </a:r>
                      <a:endParaRPr lang="en-IN" sz="1200" dirty="0">
                        <a:latin typeface="Bookman Old Style" panose="020506040505050202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r>
                        <a:rPr lang="en-US" sz="1200" dirty="0">
                          <a:latin typeface="Bookman Old Style" panose="02050604050505020204" pitchFamily="18" charset="0"/>
                        </a:rPr>
                        <a:t>Rajasthan</a:t>
                      </a:r>
                      <a:endParaRPr lang="en-IN" sz="1200" dirty="0">
                        <a:latin typeface="Bookman Old Style" panose="020506040505050202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3690504011"/>
                  </a:ext>
                </a:extLst>
              </a:tr>
              <a:tr h="251386">
                <a:tc>
                  <a:txBody>
                    <a:bodyPr/>
                    <a:lstStyle/>
                    <a:p>
                      <a:r>
                        <a:rPr lang="en-US" sz="1200" dirty="0">
                          <a:latin typeface="Bookman Old Style" panose="02050604050505020204" pitchFamily="18" charset="0"/>
                        </a:rPr>
                        <a:t>ER</a:t>
                      </a:r>
                      <a:endParaRPr lang="en-IN" sz="1200" dirty="0">
                        <a:latin typeface="Bookman Old Style" panose="020506040505050202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r>
                        <a:rPr lang="en-US" sz="1200" dirty="0">
                          <a:latin typeface="Bookman Old Style" panose="02050604050505020204" pitchFamily="18" charset="0"/>
                        </a:rPr>
                        <a:t>West Bengal</a:t>
                      </a:r>
                      <a:endParaRPr lang="en-IN" sz="1200" dirty="0">
                        <a:latin typeface="Bookman Old Style" panose="020506040505050202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r>
                        <a:rPr lang="en-US" sz="1200" dirty="0">
                          <a:latin typeface="Bookman Old Style" panose="02050604050505020204" pitchFamily="18" charset="0"/>
                        </a:rPr>
                        <a:t>SCR</a:t>
                      </a:r>
                      <a:endParaRPr lang="en-IN" sz="1200" dirty="0">
                        <a:latin typeface="Bookman Old Style" panose="020506040505050202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r>
                        <a:rPr lang="en-US" sz="1200" dirty="0">
                          <a:latin typeface="Bookman Old Style" panose="02050604050505020204" pitchFamily="18" charset="0"/>
                        </a:rPr>
                        <a:t>AP and Telangana</a:t>
                      </a:r>
                      <a:endParaRPr lang="en-IN" sz="1200" dirty="0">
                        <a:latin typeface="Bookman Old Style" panose="020506040505050202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272775690"/>
                  </a:ext>
                </a:extLst>
              </a:tr>
              <a:tr h="251386">
                <a:tc>
                  <a:txBody>
                    <a:bodyPr/>
                    <a:lstStyle/>
                    <a:p>
                      <a:r>
                        <a:rPr lang="en-US" sz="1200" dirty="0">
                          <a:latin typeface="Bookman Old Style" panose="02050604050505020204" pitchFamily="18" charset="0"/>
                        </a:rPr>
                        <a:t>ECR</a:t>
                      </a:r>
                      <a:endParaRPr lang="en-IN" sz="1200" dirty="0">
                        <a:latin typeface="Bookman Old Style" panose="020506040505050202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r>
                        <a:rPr lang="en-US" sz="1200" dirty="0">
                          <a:latin typeface="Bookman Old Style" panose="02050604050505020204" pitchFamily="18" charset="0"/>
                        </a:rPr>
                        <a:t>Bihar</a:t>
                      </a:r>
                      <a:endParaRPr lang="en-IN" sz="1200" dirty="0">
                        <a:latin typeface="Bookman Old Style" panose="020506040505050202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r>
                        <a:rPr lang="en-US" sz="1200" dirty="0">
                          <a:latin typeface="Bookman Old Style" panose="02050604050505020204" pitchFamily="18" charset="0"/>
                        </a:rPr>
                        <a:t>SECR</a:t>
                      </a:r>
                      <a:endParaRPr lang="en-IN" sz="1200" dirty="0">
                        <a:latin typeface="Bookman Old Style" panose="020506040505050202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r>
                        <a:rPr lang="en-US" sz="1200" dirty="0">
                          <a:latin typeface="Bookman Old Style" panose="02050604050505020204" pitchFamily="18" charset="0"/>
                        </a:rPr>
                        <a:t>Chhattisgarh</a:t>
                      </a:r>
                      <a:endParaRPr lang="en-IN" sz="1200" dirty="0">
                        <a:latin typeface="Bookman Old Style" panose="020506040505050202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182482739"/>
                  </a:ext>
                </a:extLst>
              </a:tr>
              <a:tr h="251386">
                <a:tc>
                  <a:txBody>
                    <a:bodyPr/>
                    <a:lstStyle/>
                    <a:p>
                      <a:r>
                        <a:rPr lang="en-US" sz="1200" dirty="0" err="1">
                          <a:latin typeface="Bookman Old Style" panose="02050604050505020204" pitchFamily="18" charset="0"/>
                        </a:rPr>
                        <a:t>ECoR</a:t>
                      </a:r>
                      <a:endParaRPr lang="en-IN" sz="1200" dirty="0">
                        <a:latin typeface="Bookman Old Style" panose="020506040505050202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r>
                        <a:rPr lang="en-US" sz="1200" dirty="0">
                          <a:latin typeface="Bookman Old Style" panose="02050604050505020204" pitchFamily="18" charset="0"/>
                        </a:rPr>
                        <a:t>Odisha</a:t>
                      </a:r>
                      <a:endParaRPr lang="en-IN" sz="1200" dirty="0">
                        <a:latin typeface="Bookman Old Style" panose="020506040505050202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r>
                        <a:rPr lang="en-US" sz="1200" dirty="0">
                          <a:latin typeface="Bookman Old Style" panose="02050604050505020204" pitchFamily="18" charset="0"/>
                        </a:rPr>
                        <a:t>SER</a:t>
                      </a:r>
                      <a:endParaRPr lang="en-IN" sz="1200" dirty="0">
                        <a:latin typeface="Bookman Old Style" panose="020506040505050202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r>
                        <a:rPr lang="en-US" sz="1200" dirty="0">
                          <a:latin typeface="Bookman Old Style" panose="02050604050505020204" pitchFamily="18" charset="0"/>
                        </a:rPr>
                        <a:t>Jharkhand</a:t>
                      </a:r>
                      <a:endParaRPr lang="en-IN" sz="1200" dirty="0">
                        <a:latin typeface="Bookman Old Style" panose="020506040505050202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3927436718"/>
                  </a:ext>
                </a:extLst>
              </a:tr>
              <a:tr h="251386">
                <a:tc>
                  <a:txBody>
                    <a:bodyPr/>
                    <a:lstStyle/>
                    <a:p>
                      <a:r>
                        <a:rPr lang="en-US" sz="1200" dirty="0">
                          <a:latin typeface="Bookman Old Style" panose="02050604050505020204" pitchFamily="18" charset="0"/>
                        </a:rPr>
                        <a:t>NER</a:t>
                      </a:r>
                      <a:endParaRPr lang="en-IN" sz="1200" dirty="0">
                        <a:latin typeface="Bookman Old Style" panose="020506040505050202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r>
                        <a:rPr lang="en-US" sz="1200" dirty="0">
                          <a:latin typeface="Bookman Old Style" panose="02050604050505020204" pitchFamily="18" charset="0"/>
                        </a:rPr>
                        <a:t>Uttarakhand</a:t>
                      </a:r>
                      <a:endParaRPr lang="en-IN" sz="1200" dirty="0">
                        <a:latin typeface="Bookman Old Style" panose="020506040505050202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r>
                        <a:rPr lang="en-US" sz="1200" dirty="0">
                          <a:latin typeface="Bookman Old Style" panose="02050604050505020204" pitchFamily="18" charset="0"/>
                        </a:rPr>
                        <a:t>SR</a:t>
                      </a:r>
                      <a:endParaRPr lang="en-IN" sz="1200" dirty="0">
                        <a:latin typeface="Bookman Old Style" panose="020506040505050202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r>
                        <a:rPr lang="en-US" sz="1200" dirty="0">
                          <a:latin typeface="Bookman Old Style" panose="02050604050505020204" pitchFamily="18" charset="0"/>
                        </a:rPr>
                        <a:t>T.N.,</a:t>
                      </a:r>
                      <a:r>
                        <a:rPr lang="en-US" sz="1200" baseline="0" dirty="0">
                          <a:latin typeface="Bookman Old Style" panose="02050604050505020204" pitchFamily="18" charset="0"/>
                        </a:rPr>
                        <a:t> Kerala, Puducherry</a:t>
                      </a:r>
                      <a:endParaRPr lang="en-IN" sz="1200" dirty="0">
                        <a:latin typeface="Bookman Old Style" panose="020506040505050202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3832844727"/>
                  </a:ext>
                </a:extLst>
              </a:tr>
              <a:tr h="251386">
                <a:tc>
                  <a:txBody>
                    <a:bodyPr/>
                    <a:lstStyle/>
                    <a:p>
                      <a:r>
                        <a:rPr lang="en-US" sz="1200" dirty="0">
                          <a:latin typeface="Bookman Old Style" panose="02050604050505020204" pitchFamily="18" charset="0"/>
                        </a:rPr>
                        <a:t>NEFR</a:t>
                      </a:r>
                      <a:endParaRPr lang="en-IN" sz="1200" dirty="0">
                        <a:latin typeface="Bookman Old Style" panose="020506040505050202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r>
                        <a:rPr lang="en-US" sz="1200" dirty="0">
                          <a:latin typeface="Bookman Old Style" panose="02050604050505020204" pitchFamily="18" charset="0"/>
                        </a:rPr>
                        <a:t>Assam and NE states</a:t>
                      </a:r>
                      <a:endParaRPr lang="en-IN" sz="1200" dirty="0">
                        <a:latin typeface="Bookman Old Style" panose="020506040505050202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r>
                        <a:rPr lang="en-US" sz="1200" dirty="0">
                          <a:latin typeface="Bookman Old Style" panose="02050604050505020204" pitchFamily="18" charset="0"/>
                        </a:rPr>
                        <a:t>SWR</a:t>
                      </a:r>
                      <a:endParaRPr lang="en-IN" sz="1200" dirty="0">
                        <a:latin typeface="Bookman Old Style" panose="020506040505050202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r>
                        <a:rPr lang="en-US" sz="1200" dirty="0">
                          <a:latin typeface="Bookman Old Style" panose="02050604050505020204" pitchFamily="18" charset="0"/>
                        </a:rPr>
                        <a:t>Karnataka, Goa</a:t>
                      </a:r>
                      <a:endParaRPr lang="en-IN" sz="1200" dirty="0">
                        <a:latin typeface="Bookman Old Style" panose="020506040505050202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3212994200"/>
                  </a:ext>
                </a:extLst>
              </a:tr>
              <a:tr h="439925">
                <a:tc>
                  <a:txBody>
                    <a:bodyPr/>
                    <a:lstStyle/>
                    <a:p>
                      <a:r>
                        <a:rPr lang="en-US" sz="1200" dirty="0">
                          <a:latin typeface="Bookman Old Style" panose="02050604050505020204" pitchFamily="18" charset="0"/>
                        </a:rPr>
                        <a:t>NR</a:t>
                      </a:r>
                      <a:endParaRPr lang="en-IN" sz="1200" dirty="0">
                        <a:latin typeface="Bookman Old Style" panose="020506040505050202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r>
                        <a:rPr lang="en-US" sz="1200" dirty="0">
                          <a:latin typeface="Bookman Old Style" panose="02050604050505020204" pitchFamily="18" charset="0"/>
                        </a:rPr>
                        <a:t>Delhi,</a:t>
                      </a:r>
                      <a:r>
                        <a:rPr lang="en-US" sz="1200" baseline="0" dirty="0">
                          <a:latin typeface="Bookman Old Style" panose="02050604050505020204" pitchFamily="18" charset="0"/>
                        </a:rPr>
                        <a:t> Punjab, Haryana, HR, J&amp;K, </a:t>
                      </a:r>
                      <a:r>
                        <a:rPr lang="en-US" sz="1200" baseline="0" dirty="0" err="1">
                          <a:latin typeface="Bookman Old Style" panose="02050604050505020204" pitchFamily="18" charset="0"/>
                        </a:rPr>
                        <a:t>Ladakh</a:t>
                      </a:r>
                      <a:endParaRPr lang="en-IN" sz="1200" dirty="0">
                        <a:latin typeface="Bookman Old Style" panose="020506040505050202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r>
                        <a:rPr lang="en-US" sz="1200" dirty="0">
                          <a:latin typeface="Bookman Old Style" panose="02050604050505020204" pitchFamily="18" charset="0"/>
                        </a:rPr>
                        <a:t>WCR</a:t>
                      </a:r>
                      <a:endParaRPr lang="en-IN" sz="1200" dirty="0">
                        <a:latin typeface="Bookman Old Style" panose="020506040505050202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r>
                        <a:rPr lang="en-US" sz="1200" dirty="0">
                          <a:latin typeface="Bookman Old Style" panose="02050604050505020204" pitchFamily="18" charset="0"/>
                        </a:rPr>
                        <a:t>Madhya Pradesh</a:t>
                      </a:r>
                      <a:endParaRPr lang="en-IN" sz="1200" dirty="0">
                        <a:latin typeface="Bookman Old Style" panose="020506040505050202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4202423921"/>
                  </a:ext>
                </a:extLst>
              </a:tr>
              <a:tr h="251386">
                <a:tc>
                  <a:txBody>
                    <a:bodyPr/>
                    <a:lstStyle/>
                    <a:p>
                      <a:r>
                        <a:rPr lang="en-US" sz="1200" dirty="0">
                          <a:latin typeface="Bookman Old Style" panose="02050604050505020204" pitchFamily="18" charset="0"/>
                        </a:rPr>
                        <a:t>NCR</a:t>
                      </a:r>
                      <a:endParaRPr lang="en-IN" sz="1200" dirty="0">
                        <a:latin typeface="Bookman Old Style" panose="020506040505050202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r>
                        <a:rPr lang="en-US" sz="1200" dirty="0">
                          <a:latin typeface="Bookman Old Style" panose="02050604050505020204" pitchFamily="18" charset="0"/>
                        </a:rPr>
                        <a:t>Uttar</a:t>
                      </a:r>
                      <a:r>
                        <a:rPr lang="en-US" sz="1200" baseline="0" dirty="0">
                          <a:latin typeface="Bookman Old Style" panose="02050604050505020204" pitchFamily="18" charset="0"/>
                        </a:rPr>
                        <a:t> Pradesh</a:t>
                      </a:r>
                      <a:endParaRPr lang="en-IN" sz="1200" dirty="0">
                        <a:latin typeface="Bookman Old Style" panose="020506040505050202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r>
                        <a:rPr lang="en-US" sz="1200" dirty="0">
                          <a:latin typeface="Bookman Old Style" panose="02050604050505020204" pitchFamily="18" charset="0"/>
                        </a:rPr>
                        <a:t>WR</a:t>
                      </a:r>
                      <a:endParaRPr lang="en-IN" sz="1200" dirty="0">
                        <a:latin typeface="Bookman Old Style" panose="020506040505050202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r>
                        <a:rPr lang="en-US" sz="1200" dirty="0">
                          <a:latin typeface="Bookman Old Style" panose="02050604050505020204" pitchFamily="18" charset="0"/>
                        </a:rPr>
                        <a:t>Gujarat, Daman</a:t>
                      </a:r>
                      <a:endParaRPr lang="en-IN" sz="1200" dirty="0">
                        <a:latin typeface="Bookman Old Style" panose="020506040505050202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3570371194"/>
                  </a:ext>
                </a:extLst>
              </a:tr>
            </a:tbl>
          </a:graphicData>
        </a:graphic>
      </p:graphicFrame>
      <p:sp>
        <p:nvSpPr>
          <p:cNvPr id="4" name="Slide Number Placeholder 3"/>
          <p:cNvSpPr>
            <a:spLocks noGrp="1"/>
          </p:cNvSpPr>
          <p:nvPr>
            <p:ph type="sldNum" sz="quarter" idx="12"/>
          </p:nvPr>
        </p:nvSpPr>
        <p:spPr/>
        <p:txBody>
          <a:bodyPr/>
          <a:lstStyle/>
          <a:p>
            <a:fld id="{B3B9F496-AE32-45C9-853A-B97D7AABC7B9}" type="slidenum">
              <a:rPr lang="en-IN" smtClean="0"/>
              <a:t>5</a:t>
            </a:fld>
            <a:endParaRPr lang="en-IN"/>
          </a:p>
        </p:txBody>
      </p:sp>
      <p:sp>
        <p:nvSpPr>
          <p:cNvPr id="6" name="Rectangle 5"/>
          <p:cNvSpPr/>
          <p:nvPr/>
        </p:nvSpPr>
        <p:spPr>
          <a:xfrm>
            <a:off x="1904473" y="4518751"/>
            <a:ext cx="8316684" cy="1587101"/>
          </a:xfrm>
          <a:prstGeom prst="rect">
            <a:avLst/>
          </a:prstGeom>
        </p:spPr>
        <p:txBody>
          <a:bodyPr wrap="square">
            <a:spAutoFit/>
          </a:bodyPr>
          <a:lstStyle/>
          <a:p>
            <a:pPr algn="just">
              <a:lnSpc>
                <a:spcPct val="150000"/>
              </a:lnSpc>
            </a:pPr>
            <a:r>
              <a:rPr lang="en-IN" sz="1100" b="1" dirty="0">
                <a:latin typeface="Bookman Old Style" panose="02050604050505020204" pitchFamily="18" charset="0"/>
              </a:rPr>
              <a:t>What does ‘designated FA&amp;CAO’ mean?</a:t>
            </a:r>
          </a:p>
          <a:p>
            <a:pPr algn="just">
              <a:lnSpc>
                <a:spcPct val="150000"/>
              </a:lnSpc>
            </a:pPr>
            <a:r>
              <a:rPr lang="en-IN" sz="1100" dirty="0">
                <a:latin typeface="Bookman Old Style" panose="02050604050505020204" pitchFamily="18" charset="0"/>
              </a:rPr>
              <a:t>Say, an employee retires from Hyderabad in South Central Railway but opts to draw pension at Tambaram, Chennai of Southern Railway, the designated F&amp;CAO in the employee’s case shall be that of Southern Railway. The employee’s PPO will be issued by SCR but the e-scrolls pertaining to her pension disbursement will be generated by SBI, CPPC, Chennai favouring Southern Railway. The responsibility of   accepting and settling debit raised by the bank through RBI will rest with FA&amp;CAO (Pension) SR.</a:t>
            </a:r>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733272" y="6203461"/>
            <a:ext cx="315713" cy="518014"/>
          </a:xfrm>
          <a:prstGeom prst="rect">
            <a:avLst/>
          </a:prstGeom>
        </p:spPr>
      </p:pic>
    </p:spTree>
    <p:extLst>
      <p:ext uri="{BB962C8B-B14F-4D97-AF65-F5344CB8AC3E}">
        <p14:creationId xmlns:p14="http://schemas.microsoft.com/office/powerpoint/2010/main" val="20157626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5438" y="240293"/>
            <a:ext cx="10515600" cy="1325563"/>
          </a:xfrm>
        </p:spPr>
        <p:txBody>
          <a:bodyPr>
            <a:normAutofit/>
          </a:bodyPr>
          <a:lstStyle/>
          <a:p>
            <a:pPr algn="ctr"/>
            <a:r>
              <a:rPr lang="en-IN" sz="2000" b="1" dirty="0">
                <a:latin typeface="Bookman Old Style" panose="02050604050505020204" pitchFamily="18" charset="0"/>
              </a:rPr>
              <a:t>How do railways make book adjustment of Pension debits? </a:t>
            </a:r>
          </a:p>
        </p:txBody>
      </p:sp>
      <p:sp>
        <p:nvSpPr>
          <p:cNvPr id="3" name="Content Placeholder 2"/>
          <p:cNvSpPr>
            <a:spLocks noGrp="1"/>
          </p:cNvSpPr>
          <p:nvPr>
            <p:ph idx="1"/>
          </p:nvPr>
        </p:nvSpPr>
        <p:spPr>
          <a:xfrm>
            <a:off x="1100584" y="1182404"/>
            <a:ext cx="9383945" cy="4286429"/>
          </a:xfrm>
        </p:spPr>
        <p:txBody>
          <a:bodyPr>
            <a:noAutofit/>
          </a:bodyPr>
          <a:lstStyle/>
          <a:p>
            <a:pPr>
              <a:spcBef>
                <a:spcPts val="600"/>
              </a:spcBef>
            </a:pPr>
            <a:r>
              <a:rPr lang="en-IN" sz="1200" dirty="0">
                <a:latin typeface="Bookman Old Style" panose="02050604050505020204" pitchFamily="18" charset="0"/>
              </a:rPr>
              <a:t>After disbursement of pension  to retired employees, banks submit re-imbursement claims to the RBI.                      </a:t>
            </a:r>
          </a:p>
          <a:p>
            <a:pPr>
              <a:spcBef>
                <a:spcPts val="600"/>
              </a:spcBef>
            </a:pPr>
            <a:r>
              <a:rPr lang="en-IN" sz="1200" dirty="0">
                <a:latin typeface="Bookman Old Style" panose="02050604050505020204" pitchFamily="18" charset="0"/>
              </a:rPr>
              <a:t>RBI debits Government Account and credits the debit-raising bank’s Account.</a:t>
            </a:r>
          </a:p>
          <a:p>
            <a:pPr>
              <a:spcBef>
                <a:spcPts val="600"/>
              </a:spcBef>
            </a:pPr>
            <a:r>
              <a:rPr lang="en-IN" sz="1200" dirty="0">
                <a:latin typeface="Bookman Old Style" panose="02050604050505020204" pitchFamily="18" charset="0"/>
              </a:rPr>
              <a:t>RBI raises  debit on the designated FA&amp;CAO.</a:t>
            </a:r>
          </a:p>
          <a:p>
            <a:pPr>
              <a:spcBef>
                <a:spcPts val="600"/>
              </a:spcBef>
            </a:pPr>
            <a:r>
              <a:rPr lang="en-IN" sz="1200" dirty="0">
                <a:latin typeface="Bookman Old Style" panose="02050604050505020204" pitchFamily="18" charset="0"/>
              </a:rPr>
              <a:t>On receipt of debit advice from RBI, the designated FA&amp;CAO makes this adjustment </a:t>
            </a:r>
            <a:r>
              <a:rPr lang="en-IN" sz="1200" b="1" dirty="0">
                <a:latin typeface="Bookman Old Style" panose="02050604050505020204" pitchFamily="18" charset="0"/>
              </a:rPr>
              <a:t>: </a:t>
            </a:r>
          </a:p>
          <a:p>
            <a:pPr marL="0" indent="0">
              <a:spcBef>
                <a:spcPts val="600"/>
              </a:spcBef>
              <a:buNone/>
            </a:pPr>
            <a:r>
              <a:rPr lang="en-IN" sz="1200" dirty="0">
                <a:latin typeface="Bookman Old Style" panose="02050604050505020204" pitchFamily="18" charset="0"/>
              </a:rPr>
              <a:t>     Debit to RBI Suspense and Credit to RBI Deposit through Adjustment Journal Voucher as follows :</a:t>
            </a:r>
            <a:endParaRPr lang="en-IN" sz="1200" b="1" u="sng" dirty="0">
              <a:latin typeface="Bookman Old Style" panose="02050604050505020204" pitchFamily="18" charset="0"/>
            </a:endParaRPr>
          </a:p>
          <a:p>
            <a:pPr marL="0" indent="0">
              <a:spcBef>
                <a:spcPts val="600"/>
              </a:spcBef>
              <a:buNone/>
            </a:pPr>
            <a:r>
              <a:rPr lang="en-IN" sz="1100" b="1" dirty="0">
                <a:latin typeface="Bookman Old Style" panose="02050604050505020204" pitchFamily="18" charset="0"/>
              </a:rPr>
              <a:t>                                   Adjustment JV prepared by designated FA&amp;CAO (books)</a:t>
            </a:r>
          </a:p>
          <a:p>
            <a:pPr marL="0" indent="0">
              <a:spcBef>
                <a:spcPts val="600"/>
              </a:spcBef>
              <a:buNone/>
            </a:pPr>
            <a:endParaRPr lang="en-IN" sz="1200" dirty="0">
              <a:latin typeface="Bookman Old Style" panose="02050604050505020204" pitchFamily="18" charset="0"/>
            </a:endParaRPr>
          </a:p>
          <a:p>
            <a:pPr marL="0" indent="0">
              <a:spcBef>
                <a:spcPts val="600"/>
              </a:spcBef>
              <a:buNone/>
            </a:pPr>
            <a:endParaRPr lang="en-US" sz="1200" dirty="0">
              <a:latin typeface="Bookman Old Style" panose="02050604050505020204" pitchFamily="18" charset="0"/>
            </a:endParaRPr>
          </a:p>
          <a:p>
            <a:pPr marL="0" indent="0">
              <a:spcBef>
                <a:spcPts val="600"/>
              </a:spcBef>
              <a:buNone/>
            </a:pPr>
            <a:endParaRPr lang="en-US" sz="1200" dirty="0">
              <a:latin typeface="Bookman Old Style" panose="02050604050505020204" pitchFamily="18" charset="0"/>
            </a:endParaRPr>
          </a:p>
          <a:p>
            <a:r>
              <a:rPr lang="en-IN" sz="1200" dirty="0">
                <a:latin typeface="Bookman Old Style" panose="02050604050505020204" pitchFamily="18" charset="0"/>
              </a:rPr>
              <a:t>Thus, on receipt of RBI’s debit scrolls, RBI suspense gets cleared by FA&amp;CAO (pension) with booking of the expenditure to Final Heads of Pension (Demand 13)</a:t>
            </a:r>
          </a:p>
          <a:p>
            <a:pPr marL="0" indent="0">
              <a:buNone/>
            </a:pPr>
            <a:r>
              <a:rPr lang="en-IN" sz="1200" b="1" dirty="0">
                <a:latin typeface="Bookman Old Style" panose="02050604050505020204" pitchFamily="18" charset="0"/>
              </a:rPr>
              <a:t>                                          </a:t>
            </a:r>
            <a:r>
              <a:rPr lang="en-IN" sz="1100" b="1" dirty="0">
                <a:latin typeface="Bookman Old Style" panose="02050604050505020204" pitchFamily="18" charset="0"/>
              </a:rPr>
              <a:t>Adjustment JV prepared by FA&amp;CAO(Pension)</a:t>
            </a:r>
          </a:p>
          <a:p>
            <a:pPr marL="0" indent="0" algn="ctr">
              <a:buNone/>
            </a:pPr>
            <a:endParaRPr lang="en-IN" sz="1200" b="1" u="sng" dirty="0">
              <a:latin typeface="Bookman Old Style" panose="02050604050505020204" pitchFamily="18" charset="0"/>
            </a:endParaRPr>
          </a:p>
          <a:p>
            <a:pPr marL="0" indent="0">
              <a:buNone/>
            </a:pPr>
            <a:endParaRPr lang="en-IN" sz="1200" dirty="0">
              <a:latin typeface="Bookman Old Style" panose="02050604050505020204" pitchFamily="18" charset="0"/>
            </a:endParaRPr>
          </a:p>
          <a:p>
            <a:pPr marL="0" indent="0">
              <a:buNone/>
            </a:pPr>
            <a:endParaRPr lang="en-IN" sz="1200" dirty="0">
              <a:latin typeface="Bookman Old Style" panose="02050604050505020204" pitchFamily="18" charset="0"/>
            </a:endParaRPr>
          </a:p>
          <a:p>
            <a:pPr marL="0" indent="0">
              <a:buNone/>
            </a:pPr>
            <a:endParaRPr lang="en-IN" sz="1200" dirty="0">
              <a:latin typeface="Bookman Old Style" panose="02050604050505020204" pitchFamily="18" charset="0"/>
            </a:endParaRPr>
          </a:p>
          <a:p>
            <a:pPr marL="0" indent="0">
              <a:buNone/>
            </a:pPr>
            <a:endParaRPr lang="en-IN" sz="1200" dirty="0">
              <a:latin typeface="Bookman Old Style" panose="02050604050505020204" pitchFamily="18" charset="0"/>
            </a:endParaRPr>
          </a:p>
          <a:p>
            <a:pPr marL="0" indent="0">
              <a:buNone/>
            </a:pPr>
            <a:r>
              <a:rPr lang="en-IN" sz="1200" dirty="0">
                <a:latin typeface="Bookman Old Style" panose="02050604050505020204" pitchFamily="18" charset="0"/>
              </a:rPr>
              <a:t> Note : RBI Suspense gets cleared on monthly basis and nullified in March at the end of the financial year.</a:t>
            </a:r>
          </a:p>
          <a:p>
            <a:pPr marL="0" indent="0">
              <a:spcBef>
                <a:spcPts val="600"/>
              </a:spcBef>
              <a:buNone/>
            </a:pPr>
            <a:endParaRPr lang="en-US" sz="1200" dirty="0">
              <a:latin typeface="Bookman Old Style" panose="02050604050505020204" pitchFamily="18" charset="0"/>
            </a:endParaRPr>
          </a:p>
        </p:txBody>
      </p:sp>
      <p:sp>
        <p:nvSpPr>
          <p:cNvPr id="4" name="Slide Number Placeholder 3"/>
          <p:cNvSpPr>
            <a:spLocks noGrp="1"/>
          </p:cNvSpPr>
          <p:nvPr>
            <p:ph type="sldNum" sz="quarter" idx="12"/>
          </p:nvPr>
        </p:nvSpPr>
        <p:spPr/>
        <p:txBody>
          <a:bodyPr/>
          <a:lstStyle/>
          <a:p>
            <a:fld id="{B3B9F496-AE32-45C9-853A-B97D7AABC7B9}" type="slidenum">
              <a:rPr lang="en-IN" smtClean="0"/>
              <a:t>6</a:t>
            </a:fld>
            <a:endParaRPr lang="en-IN"/>
          </a:p>
        </p:txBody>
      </p:sp>
      <p:pic>
        <p:nvPicPr>
          <p:cNvPr id="8" name="Picture 7"/>
          <p:cNvPicPr>
            <a:picLocks noChangeAspect="1"/>
          </p:cNvPicPr>
          <p:nvPr/>
        </p:nvPicPr>
        <p:blipFill>
          <a:blip r:embed="rId2"/>
          <a:stretch>
            <a:fillRect/>
          </a:stretch>
        </p:blipFill>
        <p:spPr>
          <a:xfrm>
            <a:off x="1127464" y="4124237"/>
            <a:ext cx="9357065" cy="1316660"/>
          </a:xfrm>
          <a:prstGeom prst="rect">
            <a:avLst/>
          </a:prstGeom>
        </p:spPr>
      </p:pic>
      <p:graphicFrame>
        <p:nvGraphicFramePr>
          <p:cNvPr id="9" name="Table 8"/>
          <p:cNvGraphicFramePr>
            <a:graphicFrameLocks noGrp="1"/>
          </p:cNvGraphicFramePr>
          <p:nvPr>
            <p:extLst>
              <p:ext uri="{D42A27DB-BD31-4B8C-83A1-F6EECF244321}">
                <p14:modId xmlns:p14="http://schemas.microsoft.com/office/powerpoint/2010/main" val="849304914"/>
              </p:ext>
            </p:extLst>
          </p:nvPr>
        </p:nvGraphicFramePr>
        <p:xfrm>
          <a:off x="1127464" y="2716008"/>
          <a:ext cx="9357065" cy="492776"/>
        </p:xfrm>
        <a:graphic>
          <a:graphicData uri="http://schemas.openxmlformats.org/drawingml/2006/table">
            <a:tbl>
              <a:tblPr>
                <a:tableStyleId>{5C22544A-7EE6-4342-B048-85BDC9FD1C3A}</a:tableStyleId>
              </a:tblPr>
              <a:tblGrid>
                <a:gridCol w="1098139">
                  <a:extLst>
                    <a:ext uri="{9D8B030D-6E8A-4147-A177-3AD203B41FA5}">
                      <a16:colId xmlns:a16="http://schemas.microsoft.com/office/drawing/2014/main" val="839532302"/>
                    </a:ext>
                  </a:extLst>
                </a:gridCol>
                <a:gridCol w="2059012">
                  <a:extLst>
                    <a:ext uri="{9D8B030D-6E8A-4147-A177-3AD203B41FA5}">
                      <a16:colId xmlns:a16="http://schemas.microsoft.com/office/drawing/2014/main" val="542780181"/>
                    </a:ext>
                  </a:extLst>
                </a:gridCol>
                <a:gridCol w="1761599">
                  <a:extLst>
                    <a:ext uri="{9D8B030D-6E8A-4147-A177-3AD203B41FA5}">
                      <a16:colId xmlns:a16="http://schemas.microsoft.com/office/drawing/2014/main" val="1497023976"/>
                    </a:ext>
                  </a:extLst>
                </a:gridCol>
                <a:gridCol w="1098139">
                  <a:extLst>
                    <a:ext uri="{9D8B030D-6E8A-4147-A177-3AD203B41FA5}">
                      <a16:colId xmlns:a16="http://schemas.microsoft.com/office/drawing/2014/main" val="60005800"/>
                    </a:ext>
                  </a:extLst>
                </a:gridCol>
                <a:gridCol w="1830234">
                  <a:extLst>
                    <a:ext uri="{9D8B030D-6E8A-4147-A177-3AD203B41FA5}">
                      <a16:colId xmlns:a16="http://schemas.microsoft.com/office/drawing/2014/main" val="10662249"/>
                    </a:ext>
                  </a:extLst>
                </a:gridCol>
                <a:gridCol w="1509942">
                  <a:extLst>
                    <a:ext uri="{9D8B030D-6E8A-4147-A177-3AD203B41FA5}">
                      <a16:colId xmlns:a16="http://schemas.microsoft.com/office/drawing/2014/main" val="973059032"/>
                    </a:ext>
                  </a:extLst>
                </a:gridCol>
              </a:tblGrid>
              <a:tr h="246388">
                <a:tc>
                  <a:txBody>
                    <a:bodyPr/>
                    <a:lstStyle/>
                    <a:p>
                      <a:pPr algn="ctr" fontAlgn="b"/>
                      <a:r>
                        <a:rPr lang="en-IN" sz="1200" b="1" u="none" strike="noStrike" dirty="0">
                          <a:solidFill>
                            <a:schemeClr val="accent5">
                              <a:lumMod val="75000"/>
                            </a:schemeClr>
                          </a:solidFill>
                          <a:effectLst/>
                          <a:latin typeface="Bookman Old Style" panose="02050604050505020204" pitchFamily="18" charset="0"/>
                        </a:rPr>
                        <a:t>Allocation</a:t>
                      </a:r>
                      <a:endParaRPr lang="en-IN" sz="1200" b="1" i="0" u="none" strike="noStrike" dirty="0">
                        <a:solidFill>
                          <a:schemeClr val="accent5">
                            <a:lumMod val="75000"/>
                          </a:schemeClr>
                        </a:solidFill>
                        <a:effectLst/>
                        <a:latin typeface="Bookman Old Style" panose="02050604050505020204" pitchFamily="18"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
                      <a:r>
                        <a:rPr lang="en-IN" sz="1200" b="1" u="none" strike="noStrike" dirty="0">
                          <a:solidFill>
                            <a:schemeClr val="accent5">
                              <a:lumMod val="75000"/>
                            </a:schemeClr>
                          </a:solidFill>
                          <a:effectLst/>
                          <a:latin typeface="Bookman Old Style" panose="02050604050505020204" pitchFamily="18" charset="0"/>
                        </a:rPr>
                        <a:t>Detailed Head</a:t>
                      </a:r>
                      <a:endParaRPr lang="en-IN" sz="1200" b="1" i="0" u="none" strike="noStrike" dirty="0">
                        <a:solidFill>
                          <a:schemeClr val="accent5">
                            <a:lumMod val="75000"/>
                          </a:schemeClr>
                        </a:solidFill>
                        <a:effectLst/>
                        <a:latin typeface="Bookman Old Style" panose="02050604050505020204" pitchFamily="18"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
                      <a:r>
                        <a:rPr lang="en-IN" sz="1200" b="1" u="none" strike="noStrike" dirty="0">
                          <a:solidFill>
                            <a:schemeClr val="accent5">
                              <a:lumMod val="75000"/>
                            </a:schemeClr>
                          </a:solidFill>
                          <a:effectLst/>
                          <a:latin typeface="Bookman Old Style" panose="02050604050505020204" pitchFamily="18" charset="0"/>
                        </a:rPr>
                        <a:t>DEBIT</a:t>
                      </a:r>
                      <a:endParaRPr lang="en-IN" sz="1200" b="1" i="0" u="none" strike="noStrike" dirty="0">
                        <a:solidFill>
                          <a:schemeClr val="accent5">
                            <a:lumMod val="75000"/>
                          </a:schemeClr>
                        </a:solidFill>
                        <a:effectLst/>
                        <a:latin typeface="Bookman Old Style" panose="02050604050505020204" pitchFamily="18"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
                      <a:r>
                        <a:rPr lang="en-IN" sz="1200" b="1" u="none" strike="noStrike" dirty="0">
                          <a:solidFill>
                            <a:schemeClr val="accent5">
                              <a:lumMod val="75000"/>
                            </a:schemeClr>
                          </a:solidFill>
                          <a:effectLst/>
                          <a:latin typeface="Bookman Old Style" panose="02050604050505020204" pitchFamily="18" charset="0"/>
                        </a:rPr>
                        <a:t>Allocation</a:t>
                      </a:r>
                      <a:endParaRPr lang="en-IN" sz="1200" b="1" i="0" u="none" strike="noStrike" dirty="0">
                        <a:solidFill>
                          <a:schemeClr val="accent5">
                            <a:lumMod val="75000"/>
                          </a:schemeClr>
                        </a:solidFill>
                        <a:effectLst/>
                        <a:latin typeface="Bookman Old Style" panose="02050604050505020204" pitchFamily="18"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
                      <a:r>
                        <a:rPr lang="en-IN" sz="1200" b="1" u="none" strike="noStrike" dirty="0">
                          <a:solidFill>
                            <a:schemeClr val="accent5">
                              <a:lumMod val="75000"/>
                            </a:schemeClr>
                          </a:solidFill>
                          <a:effectLst/>
                          <a:latin typeface="Bookman Old Style" panose="02050604050505020204" pitchFamily="18" charset="0"/>
                        </a:rPr>
                        <a:t>Detailed Head</a:t>
                      </a:r>
                      <a:endParaRPr lang="en-IN" sz="1200" b="1" i="0" u="none" strike="noStrike" dirty="0">
                        <a:solidFill>
                          <a:schemeClr val="accent5">
                            <a:lumMod val="75000"/>
                          </a:schemeClr>
                        </a:solidFill>
                        <a:effectLst/>
                        <a:latin typeface="Bookman Old Style" panose="02050604050505020204" pitchFamily="18"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
                      <a:r>
                        <a:rPr lang="en-IN" sz="1200" b="1" u="none" strike="noStrike" dirty="0">
                          <a:solidFill>
                            <a:schemeClr val="accent5">
                              <a:lumMod val="75000"/>
                            </a:schemeClr>
                          </a:solidFill>
                          <a:effectLst/>
                          <a:latin typeface="Bookman Old Style" panose="02050604050505020204" pitchFamily="18" charset="0"/>
                        </a:rPr>
                        <a:t>CREDIT</a:t>
                      </a:r>
                      <a:endParaRPr lang="en-IN" sz="1200" b="1" i="0" u="none" strike="noStrike" dirty="0">
                        <a:solidFill>
                          <a:schemeClr val="accent5">
                            <a:lumMod val="75000"/>
                          </a:schemeClr>
                        </a:solidFill>
                        <a:effectLst/>
                        <a:latin typeface="Bookman Old Style" panose="02050604050505020204" pitchFamily="18"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1183787049"/>
                  </a:ext>
                </a:extLst>
              </a:tr>
              <a:tr h="246388">
                <a:tc>
                  <a:txBody>
                    <a:bodyPr/>
                    <a:lstStyle/>
                    <a:p>
                      <a:pPr algn="ctr" fontAlgn="b"/>
                      <a:r>
                        <a:rPr lang="en-IN" sz="1200" b="1" u="none" strike="noStrike" dirty="0">
                          <a:solidFill>
                            <a:schemeClr val="tx1"/>
                          </a:solidFill>
                          <a:effectLst/>
                          <a:latin typeface="Bookman Old Style" panose="02050604050505020204" pitchFamily="18" charset="0"/>
                        </a:rPr>
                        <a:t>00866079</a:t>
                      </a:r>
                      <a:endParaRPr lang="en-IN" sz="1200" b="1" i="0" u="none" strike="noStrike" dirty="0">
                        <a:solidFill>
                          <a:schemeClr val="tx1"/>
                        </a:solidFill>
                        <a:effectLst/>
                        <a:latin typeface="Bookman Old Style" panose="02050604050505020204" pitchFamily="18"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
                      <a:r>
                        <a:rPr lang="en-IN" sz="1200" b="1" u="none" strike="noStrike" dirty="0">
                          <a:solidFill>
                            <a:schemeClr val="tx1"/>
                          </a:solidFill>
                          <a:effectLst/>
                          <a:latin typeface="Bookman Old Style" panose="02050604050505020204" pitchFamily="18" charset="0"/>
                        </a:rPr>
                        <a:t>RBI Suspense</a:t>
                      </a:r>
                      <a:endParaRPr lang="en-IN" sz="1200" b="1" i="0" u="none" strike="noStrike" dirty="0">
                        <a:solidFill>
                          <a:schemeClr val="tx1"/>
                        </a:solidFill>
                        <a:effectLst/>
                        <a:latin typeface="Bookman Old Style" panose="02050604050505020204" pitchFamily="18"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
                      <a:r>
                        <a:rPr lang="en-IN" sz="1200" b="1" u="none" strike="noStrike" dirty="0">
                          <a:solidFill>
                            <a:schemeClr val="tx1"/>
                          </a:solidFill>
                          <a:effectLst/>
                          <a:latin typeface="Bookman Old Style" panose="02050604050505020204" pitchFamily="18" charset="0"/>
                        </a:rPr>
                        <a:t>Rs,1,00,00,000</a:t>
                      </a:r>
                      <a:endParaRPr lang="en-IN" sz="1200" b="1" i="0" u="none" strike="noStrike" dirty="0">
                        <a:solidFill>
                          <a:schemeClr val="tx1"/>
                        </a:solidFill>
                        <a:effectLst/>
                        <a:latin typeface="Bookman Old Style" panose="02050604050505020204" pitchFamily="18"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
                      <a:r>
                        <a:rPr lang="en-IN" sz="1200" b="1" u="none" strike="noStrike" dirty="0">
                          <a:solidFill>
                            <a:schemeClr val="tx1"/>
                          </a:solidFill>
                          <a:effectLst/>
                          <a:latin typeface="Bookman Old Style" panose="02050604050505020204" pitchFamily="18" charset="0"/>
                        </a:rPr>
                        <a:t>00867504 </a:t>
                      </a:r>
                      <a:endParaRPr lang="en-IN" sz="1200" b="1" i="0" u="none" strike="noStrike" dirty="0">
                        <a:solidFill>
                          <a:schemeClr val="tx1"/>
                        </a:solidFill>
                        <a:effectLst/>
                        <a:latin typeface="Bookman Old Style" panose="02050604050505020204" pitchFamily="18"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
                      <a:r>
                        <a:rPr lang="en-IN" sz="1200" b="1" u="none" strike="noStrike" dirty="0">
                          <a:solidFill>
                            <a:schemeClr val="tx1"/>
                          </a:solidFill>
                          <a:effectLst/>
                          <a:latin typeface="Bookman Old Style" panose="02050604050505020204" pitchFamily="18" charset="0"/>
                        </a:rPr>
                        <a:t>RBI Deposit</a:t>
                      </a:r>
                      <a:endParaRPr lang="en-IN" sz="1200" b="1" i="0" u="none" strike="noStrike" dirty="0">
                        <a:solidFill>
                          <a:schemeClr val="tx1"/>
                        </a:solidFill>
                        <a:effectLst/>
                        <a:latin typeface="Bookman Old Style" panose="02050604050505020204" pitchFamily="18"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IN" sz="1200" b="1" u="none" strike="noStrike" dirty="0" err="1">
                          <a:solidFill>
                            <a:schemeClr val="tx1"/>
                          </a:solidFill>
                          <a:effectLst/>
                          <a:latin typeface="Bookman Old Style" panose="02050604050505020204" pitchFamily="18" charset="0"/>
                        </a:rPr>
                        <a:t>Rs</a:t>
                      </a:r>
                      <a:r>
                        <a:rPr lang="en-IN" sz="1200" b="1" u="none" strike="noStrike" dirty="0">
                          <a:solidFill>
                            <a:schemeClr val="tx1"/>
                          </a:solidFill>
                          <a:effectLst/>
                          <a:latin typeface="Bookman Old Style" panose="02050604050505020204" pitchFamily="18" charset="0"/>
                        </a:rPr>
                        <a:t>. 1,00,00,000</a:t>
                      </a:r>
                      <a:endParaRPr lang="en-IN" sz="1200" b="1" i="0" u="none" strike="noStrike" dirty="0">
                        <a:solidFill>
                          <a:schemeClr val="tx1"/>
                        </a:solidFill>
                        <a:effectLst/>
                        <a:latin typeface="Bookman Old Style" panose="02050604050505020204" pitchFamily="18"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243590749"/>
                  </a:ext>
                </a:extLst>
              </a:tr>
            </a:tbl>
          </a:graphicData>
        </a:graphic>
      </p:graphicFrame>
      <p:pic>
        <p:nvPicPr>
          <p:cNvPr id="11" name="Picture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733272" y="6203461"/>
            <a:ext cx="315713" cy="518014"/>
          </a:xfrm>
          <a:prstGeom prst="rect">
            <a:avLst/>
          </a:prstGeom>
        </p:spPr>
      </p:pic>
      <p:sp>
        <p:nvSpPr>
          <p:cNvPr id="5" name="TextBox 4">
            <a:extLst>
              <a:ext uri="{FF2B5EF4-FFF2-40B4-BE49-F238E27FC236}">
                <a16:creationId xmlns:a16="http://schemas.microsoft.com/office/drawing/2014/main" id="{72F1A293-9341-4D8D-AA71-3BFFC13D42D1}"/>
              </a:ext>
            </a:extLst>
          </p:cNvPr>
          <p:cNvSpPr txBox="1"/>
          <p:nvPr/>
        </p:nvSpPr>
        <p:spPr>
          <a:xfrm>
            <a:off x="4619600" y="4417627"/>
            <a:ext cx="1165753" cy="203488"/>
          </a:xfrm>
          <a:prstGeom prst="rect">
            <a:avLst/>
          </a:prstGeom>
          <a:solidFill>
            <a:schemeClr val="bg2"/>
          </a:solidFill>
        </p:spPr>
        <p:txBody>
          <a:bodyPr wrap="square" rtlCol="0">
            <a:spAutoFit/>
          </a:bodyPr>
          <a:lstStyle/>
          <a:p>
            <a:r>
              <a:rPr lang="en-US" sz="1000" b="1" dirty="0">
                <a:latin typeface="Bookman Old Style" panose="02050604050505020204" pitchFamily="18" charset="0"/>
              </a:rPr>
              <a:t>Rs. 60,00,000</a:t>
            </a:r>
            <a:endParaRPr lang="en-IN" sz="1000" b="1" dirty="0">
              <a:latin typeface="Bookman Old Style" panose="02050604050505020204" pitchFamily="18" charset="0"/>
            </a:endParaRPr>
          </a:p>
        </p:txBody>
      </p:sp>
      <p:sp>
        <p:nvSpPr>
          <p:cNvPr id="6" name="TextBox 5">
            <a:extLst>
              <a:ext uri="{FF2B5EF4-FFF2-40B4-BE49-F238E27FC236}">
                <a16:creationId xmlns:a16="http://schemas.microsoft.com/office/drawing/2014/main" id="{2E12451A-AAA1-4203-907C-636EDD101D21}"/>
              </a:ext>
            </a:extLst>
          </p:cNvPr>
          <p:cNvSpPr txBox="1"/>
          <p:nvPr/>
        </p:nvSpPr>
        <p:spPr>
          <a:xfrm flipH="1">
            <a:off x="6251510" y="4927359"/>
            <a:ext cx="709126" cy="209848"/>
          </a:xfrm>
          <a:prstGeom prst="rect">
            <a:avLst/>
          </a:prstGeom>
          <a:solidFill>
            <a:schemeClr val="bg2"/>
          </a:solidFill>
        </p:spPr>
        <p:txBody>
          <a:bodyPr wrap="square" rtlCol="0">
            <a:spAutoFit/>
          </a:bodyPr>
          <a:lstStyle/>
          <a:p>
            <a:r>
              <a:rPr lang="en-IN" sz="1050" b="1" i="0" dirty="0">
                <a:solidFill>
                  <a:srgbClr val="1D2228"/>
                </a:solidFill>
                <a:effectLst/>
                <a:latin typeface="Helvetica Neue"/>
              </a:rPr>
              <a:t>0086679</a:t>
            </a:r>
            <a:endParaRPr lang="en-IN" sz="1000" b="1" dirty="0">
              <a:latin typeface="Bookman Old Style" panose="02050604050505020204" pitchFamily="18" charset="0"/>
            </a:endParaRPr>
          </a:p>
        </p:txBody>
      </p:sp>
    </p:spTree>
    <p:extLst>
      <p:ext uri="{BB962C8B-B14F-4D97-AF65-F5344CB8AC3E}">
        <p14:creationId xmlns:p14="http://schemas.microsoft.com/office/powerpoint/2010/main" val="2513138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072" y="267664"/>
            <a:ext cx="10515600" cy="1325563"/>
          </a:xfrm>
        </p:spPr>
        <p:txBody>
          <a:bodyPr>
            <a:normAutofit/>
          </a:bodyPr>
          <a:lstStyle/>
          <a:p>
            <a:pPr algn="ctr"/>
            <a:r>
              <a:rPr lang="en-IN" sz="2000" b="1" dirty="0">
                <a:latin typeface="Bookman Old Style" panose="02050604050505020204" pitchFamily="18" charset="0"/>
              </a:rPr>
              <a:t>Pension debits scrolls</a:t>
            </a:r>
            <a:endParaRPr lang="en-IN" sz="2000" dirty="0">
              <a:latin typeface="Bookman Old Style" panose="02050604050505020204" pitchFamily="18" charset="0"/>
            </a:endParaRPr>
          </a:p>
        </p:txBody>
      </p:sp>
      <p:sp>
        <p:nvSpPr>
          <p:cNvPr id="3" name="Content Placeholder 2"/>
          <p:cNvSpPr>
            <a:spLocks noGrp="1"/>
          </p:cNvSpPr>
          <p:nvPr>
            <p:ph idx="1"/>
          </p:nvPr>
        </p:nvSpPr>
        <p:spPr>
          <a:xfrm>
            <a:off x="1953088" y="1346230"/>
            <a:ext cx="8451542" cy="4351338"/>
          </a:xfrm>
        </p:spPr>
        <p:txBody>
          <a:bodyPr>
            <a:noAutofit/>
          </a:bodyPr>
          <a:lstStyle/>
          <a:p>
            <a:pPr algn="just"/>
            <a:r>
              <a:rPr lang="en-IN" sz="1200" dirty="0">
                <a:latin typeface="Bookman Old Style" panose="02050604050505020204" pitchFamily="18" charset="0"/>
              </a:rPr>
              <a:t>After monthly payment of pension, banks sends e-Scrolls to Railways as token of paid vouchers.</a:t>
            </a:r>
          </a:p>
          <a:p>
            <a:pPr algn="just"/>
            <a:r>
              <a:rPr lang="en-IN" sz="1200" dirty="0">
                <a:latin typeface="Bookman Old Style" panose="02050604050505020204" pitchFamily="18" charset="0"/>
              </a:rPr>
              <a:t>The scrolls are submitted to Railway by CPPC of the bank in a tabular format with details of multiple pensioners to whom payments were made during a given period. These are the details the scroll carries :</a:t>
            </a:r>
          </a:p>
          <a:p>
            <a:pPr algn="just"/>
            <a:endParaRPr lang="en-US" sz="1200" dirty="0">
              <a:latin typeface="Bookman Old Style" panose="02050604050505020204" pitchFamily="18" charset="0"/>
            </a:endParaRPr>
          </a:p>
          <a:p>
            <a:pPr marL="0" indent="0" algn="just">
              <a:buNone/>
            </a:pPr>
            <a:endParaRPr lang="en-IN" sz="1200" dirty="0">
              <a:latin typeface="Bookman Old Style" panose="02050604050505020204" pitchFamily="18" charset="0"/>
            </a:endParaRPr>
          </a:p>
        </p:txBody>
      </p:sp>
      <p:sp>
        <p:nvSpPr>
          <p:cNvPr id="4" name="Slide Number Placeholder 3"/>
          <p:cNvSpPr>
            <a:spLocks noGrp="1"/>
          </p:cNvSpPr>
          <p:nvPr>
            <p:ph type="sldNum" sz="quarter" idx="12"/>
          </p:nvPr>
        </p:nvSpPr>
        <p:spPr/>
        <p:txBody>
          <a:bodyPr/>
          <a:lstStyle/>
          <a:p>
            <a:fld id="{B3B9F496-AE32-45C9-853A-B97D7AABC7B9}" type="slidenum">
              <a:rPr lang="en-IN" smtClean="0"/>
              <a:t>7</a:t>
            </a:fld>
            <a:endParaRPr lang="en-IN"/>
          </a:p>
        </p:txBody>
      </p:sp>
      <p:pic>
        <p:nvPicPr>
          <p:cNvPr id="5" name="Picture 4"/>
          <p:cNvPicPr>
            <a:picLocks noChangeAspect="1"/>
          </p:cNvPicPr>
          <p:nvPr/>
        </p:nvPicPr>
        <p:blipFill>
          <a:blip r:embed="rId2"/>
          <a:stretch>
            <a:fillRect/>
          </a:stretch>
        </p:blipFill>
        <p:spPr>
          <a:xfrm>
            <a:off x="2487608" y="2252009"/>
            <a:ext cx="6985964" cy="3490571"/>
          </a:xfrm>
          <a:prstGeom prst="rect">
            <a:avLst/>
          </a:prstGeom>
        </p:spPr>
      </p:pic>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733272" y="6203461"/>
            <a:ext cx="315713" cy="518014"/>
          </a:xfrm>
          <a:prstGeom prst="rect">
            <a:avLst/>
          </a:prstGeom>
        </p:spPr>
      </p:pic>
    </p:spTree>
    <p:extLst>
      <p:ext uri="{BB962C8B-B14F-4D97-AF65-F5344CB8AC3E}">
        <p14:creationId xmlns:p14="http://schemas.microsoft.com/office/powerpoint/2010/main" val="28984776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02150" y="427269"/>
            <a:ext cx="8587699" cy="1325563"/>
          </a:xfrm>
        </p:spPr>
        <p:txBody>
          <a:bodyPr>
            <a:normAutofit/>
          </a:bodyPr>
          <a:lstStyle/>
          <a:p>
            <a:pPr algn="ctr"/>
            <a:r>
              <a:rPr lang="en-IN" sz="2000" b="1" dirty="0">
                <a:latin typeface="Bookman Old Style" panose="02050604050505020204" pitchFamily="18" charset="0"/>
              </a:rPr>
              <a:t>Reconciliation/post-check of pension debit scrolls</a:t>
            </a:r>
            <a:br>
              <a:rPr lang="en-IN" sz="2000" b="1" dirty="0">
                <a:latin typeface="Bookman Old Style" panose="02050604050505020204" pitchFamily="18" charset="0"/>
              </a:rPr>
            </a:br>
            <a:r>
              <a:rPr lang="en-IN" sz="2000" b="1" dirty="0">
                <a:latin typeface="Bookman Old Style" panose="02050604050505020204" pitchFamily="18" charset="0"/>
              </a:rPr>
              <a:t>process flow</a:t>
            </a:r>
          </a:p>
        </p:txBody>
      </p:sp>
      <p:pic>
        <p:nvPicPr>
          <p:cNvPr id="5" name="Content Placeholder 4"/>
          <p:cNvPicPr>
            <a:picLocks noGrp="1" noChangeAspect="1"/>
          </p:cNvPicPr>
          <p:nvPr>
            <p:ph idx="1"/>
          </p:nvPr>
        </p:nvPicPr>
        <p:blipFill>
          <a:blip r:embed="rId3"/>
          <a:stretch>
            <a:fillRect/>
          </a:stretch>
        </p:blipFill>
        <p:spPr>
          <a:xfrm>
            <a:off x="1802151" y="1690688"/>
            <a:ext cx="8522579" cy="4241346"/>
          </a:xfrm>
          <a:prstGeom prst="rect">
            <a:avLst/>
          </a:prstGeom>
        </p:spPr>
      </p:pic>
      <p:sp>
        <p:nvSpPr>
          <p:cNvPr id="4" name="Slide Number Placeholder 3"/>
          <p:cNvSpPr>
            <a:spLocks noGrp="1"/>
          </p:cNvSpPr>
          <p:nvPr>
            <p:ph type="sldNum" sz="quarter" idx="12"/>
          </p:nvPr>
        </p:nvSpPr>
        <p:spPr/>
        <p:txBody>
          <a:bodyPr/>
          <a:lstStyle/>
          <a:p>
            <a:fld id="{B3B9F496-AE32-45C9-853A-B97D7AABC7B9}" type="slidenum">
              <a:rPr lang="en-IN" smtClean="0"/>
              <a:t>8</a:t>
            </a:fld>
            <a:endParaRPr lang="en-IN"/>
          </a:p>
        </p:txBody>
      </p:sp>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733272" y="6203461"/>
            <a:ext cx="315713" cy="518014"/>
          </a:xfrm>
          <a:prstGeom prst="rect">
            <a:avLst/>
          </a:prstGeom>
        </p:spPr>
      </p:pic>
    </p:spTree>
    <p:extLst>
      <p:ext uri="{BB962C8B-B14F-4D97-AF65-F5344CB8AC3E}">
        <p14:creationId xmlns:p14="http://schemas.microsoft.com/office/powerpoint/2010/main" val="40986407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5035" y="654539"/>
            <a:ext cx="10515600" cy="1325563"/>
          </a:xfrm>
        </p:spPr>
        <p:txBody>
          <a:bodyPr>
            <a:normAutofit/>
          </a:bodyPr>
          <a:lstStyle/>
          <a:p>
            <a:pPr algn="ctr"/>
            <a:r>
              <a:rPr lang="en-IN" sz="2000" b="1" dirty="0">
                <a:latin typeface="Bookman Old Style" panose="02050604050505020204" pitchFamily="18" charset="0"/>
              </a:rPr>
              <a:t>Appropriation Account (pension) demand 13, importance of</a:t>
            </a:r>
            <a:endParaRPr lang="en-IN" sz="2000" b="1" dirty="0">
              <a:solidFill>
                <a:schemeClr val="accent5">
                  <a:lumMod val="75000"/>
                </a:schemeClr>
              </a:solidFill>
              <a:latin typeface="Bookman Old Style" panose="02050604050505020204" pitchFamily="18" charset="0"/>
            </a:endParaRPr>
          </a:p>
        </p:txBody>
      </p:sp>
      <p:sp>
        <p:nvSpPr>
          <p:cNvPr id="3" name="Content Placeholder 2"/>
          <p:cNvSpPr>
            <a:spLocks noGrp="1"/>
          </p:cNvSpPr>
          <p:nvPr>
            <p:ph idx="1"/>
          </p:nvPr>
        </p:nvSpPr>
        <p:spPr>
          <a:xfrm>
            <a:off x="1955257" y="1852123"/>
            <a:ext cx="8406415" cy="4351338"/>
          </a:xfrm>
        </p:spPr>
        <p:txBody>
          <a:bodyPr>
            <a:noAutofit/>
          </a:bodyPr>
          <a:lstStyle/>
          <a:p>
            <a:pPr marL="0" indent="0">
              <a:lnSpc>
                <a:spcPct val="150000"/>
              </a:lnSpc>
              <a:spcBef>
                <a:spcPts val="600"/>
              </a:spcBef>
              <a:buNone/>
            </a:pPr>
            <a:r>
              <a:rPr lang="en-IN" sz="1200" dirty="0">
                <a:latin typeface="Bookman Old Style" panose="02050604050505020204" pitchFamily="18" charset="0"/>
              </a:rPr>
              <a:t>Preparation of Appropriation Account for Demand 13 is mandatory after closing of the FY to comply with:</a:t>
            </a:r>
          </a:p>
          <a:p>
            <a:pPr>
              <a:lnSpc>
                <a:spcPct val="150000"/>
              </a:lnSpc>
              <a:spcBef>
                <a:spcPts val="600"/>
              </a:spcBef>
              <a:buFont typeface="+mj-lt"/>
              <a:buAutoNum type="arabicPeriod"/>
            </a:pPr>
            <a:r>
              <a:rPr lang="en-IN" sz="1200" dirty="0">
                <a:latin typeface="Bookman Old Style" panose="02050604050505020204" pitchFamily="18" charset="0"/>
              </a:rPr>
              <a:t>Constitutional obligation ; compliance with C&amp;AG’s audit.</a:t>
            </a:r>
          </a:p>
          <a:p>
            <a:pPr>
              <a:lnSpc>
                <a:spcPct val="150000"/>
              </a:lnSpc>
              <a:spcBef>
                <a:spcPts val="600"/>
              </a:spcBef>
              <a:buFont typeface="+mj-lt"/>
              <a:buAutoNum type="arabicPeriod"/>
            </a:pPr>
            <a:r>
              <a:rPr lang="en-IN" sz="1200" dirty="0">
                <a:latin typeface="Bookman Old Style" panose="02050604050505020204" pitchFamily="18" charset="0"/>
              </a:rPr>
              <a:t>Parliament Reform Committee </a:t>
            </a:r>
          </a:p>
          <a:p>
            <a:pPr>
              <a:lnSpc>
                <a:spcPct val="150000"/>
              </a:lnSpc>
              <a:spcBef>
                <a:spcPts val="600"/>
              </a:spcBef>
              <a:buFont typeface="+mj-lt"/>
              <a:buAutoNum type="arabicPeriod"/>
            </a:pPr>
            <a:r>
              <a:rPr lang="en-IN" sz="1200" dirty="0">
                <a:latin typeface="Bookman Old Style" panose="02050604050505020204" pitchFamily="18" charset="0"/>
              </a:rPr>
              <a:t>For budgeting </a:t>
            </a:r>
          </a:p>
          <a:p>
            <a:pPr>
              <a:lnSpc>
                <a:spcPct val="150000"/>
              </a:lnSpc>
              <a:spcBef>
                <a:spcPts val="600"/>
              </a:spcBef>
              <a:buFont typeface="+mj-lt"/>
              <a:buAutoNum type="arabicPeriod"/>
            </a:pPr>
            <a:r>
              <a:rPr lang="en-IN" sz="1200" dirty="0">
                <a:latin typeface="Bookman Old Style" panose="02050604050505020204" pitchFamily="18" charset="0"/>
              </a:rPr>
              <a:t>For planning, future reforms</a:t>
            </a:r>
          </a:p>
          <a:p>
            <a:pPr marL="0" indent="0">
              <a:lnSpc>
                <a:spcPct val="150000"/>
              </a:lnSpc>
              <a:spcBef>
                <a:spcPts val="600"/>
              </a:spcBef>
              <a:buNone/>
            </a:pPr>
            <a:r>
              <a:rPr lang="en-IN" sz="1200" dirty="0">
                <a:latin typeface="Bookman Old Style" panose="02050604050505020204" pitchFamily="18" charset="0"/>
              </a:rPr>
              <a:t>Railways are liable to justify the actual expenditure incurred, whether saving or excess.</a:t>
            </a:r>
          </a:p>
          <a:p>
            <a:pPr marL="0" indent="0">
              <a:lnSpc>
                <a:spcPct val="150000"/>
              </a:lnSpc>
              <a:buNone/>
            </a:pPr>
            <a:r>
              <a:rPr lang="en-IN" sz="1200" dirty="0">
                <a:latin typeface="Bookman Old Style" panose="02050604050505020204" pitchFamily="18" charset="0"/>
              </a:rPr>
              <a:t>     </a:t>
            </a:r>
            <a:r>
              <a:rPr lang="en-IN" sz="1100" b="1" dirty="0">
                <a:latin typeface="Bookman Old Style" panose="02050604050505020204" pitchFamily="18" charset="0"/>
              </a:rPr>
              <a:t>Deduct Entry in Pension Fund (Demand 14) : Adjustment with Liability incurred under Demand 13</a:t>
            </a:r>
          </a:p>
          <a:p>
            <a:pPr marL="0" indent="0">
              <a:lnSpc>
                <a:spcPct val="150000"/>
              </a:lnSpc>
              <a:buNone/>
            </a:pPr>
            <a:endParaRPr lang="en-US" sz="1200" b="1" u="sng" dirty="0">
              <a:latin typeface="Bookman Old Style" panose="02050604050505020204" pitchFamily="18" charset="0"/>
            </a:endParaRPr>
          </a:p>
          <a:p>
            <a:pPr marL="0" indent="0">
              <a:lnSpc>
                <a:spcPct val="150000"/>
              </a:lnSpc>
              <a:buNone/>
            </a:pPr>
            <a:endParaRPr lang="en-IN" sz="1200" b="1" u="sng" dirty="0">
              <a:latin typeface="Bookman Old Style" panose="02050604050505020204" pitchFamily="18" charset="0"/>
            </a:endParaRPr>
          </a:p>
        </p:txBody>
      </p:sp>
      <p:sp>
        <p:nvSpPr>
          <p:cNvPr id="4" name="Slide Number Placeholder 3"/>
          <p:cNvSpPr>
            <a:spLocks noGrp="1"/>
          </p:cNvSpPr>
          <p:nvPr>
            <p:ph type="sldNum" sz="quarter" idx="12"/>
          </p:nvPr>
        </p:nvSpPr>
        <p:spPr/>
        <p:txBody>
          <a:bodyPr/>
          <a:lstStyle/>
          <a:p>
            <a:fld id="{B3B9F496-AE32-45C9-853A-B97D7AABC7B9}" type="slidenum">
              <a:rPr lang="en-IN" smtClean="0"/>
              <a:t>9</a:t>
            </a:fld>
            <a:endParaRPr lang="en-IN"/>
          </a:p>
        </p:txBody>
      </p:sp>
      <p:pic>
        <p:nvPicPr>
          <p:cNvPr id="5" name="Picture 4"/>
          <p:cNvPicPr>
            <a:picLocks noChangeAspect="1"/>
          </p:cNvPicPr>
          <p:nvPr/>
        </p:nvPicPr>
        <p:blipFill>
          <a:blip r:embed="rId2"/>
          <a:stretch>
            <a:fillRect/>
          </a:stretch>
        </p:blipFill>
        <p:spPr>
          <a:xfrm>
            <a:off x="1817702" y="4448385"/>
            <a:ext cx="8164498" cy="724880"/>
          </a:xfrm>
          <a:prstGeom prst="rect">
            <a:avLst/>
          </a:prstGeom>
        </p:spPr>
      </p:pic>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733272" y="6203461"/>
            <a:ext cx="315713" cy="518014"/>
          </a:xfrm>
          <a:prstGeom prst="rect">
            <a:avLst/>
          </a:prstGeom>
        </p:spPr>
      </p:pic>
    </p:spTree>
    <p:extLst>
      <p:ext uri="{BB962C8B-B14F-4D97-AF65-F5344CB8AC3E}">
        <p14:creationId xmlns:p14="http://schemas.microsoft.com/office/powerpoint/2010/main" val="16382013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Wood Type</Template>
  <TotalTime>3660</TotalTime>
  <Words>727</Words>
  <Application>Microsoft Office PowerPoint</Application>
  <PresentationFormat>Widescreen</PresentationFormat>
  <Paragraphs>148</Paragraphs>
  <Slides>11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Bookman Old Style</vt:lpstr>
      <vt:lpstr>Calibri</vt:lpstr>
      <vt:lpstr>Calibri Light</vt:lpstr>
      <vt:lpstr>Helvetica Neue</vt:lpstr>
      <vt:lpstr>Office Theme</vt:lpstr>
      <vt:lpstr>All about Railway Pension Module 3 </vt:lpstr>
      <vt:lpstr>Settlement process flow </vt:lpstr>
      <vt:lpstr>Pension payment cycle  sanction- disbursement- accountal</vt:lpstr>
      <vt:lpstr>Authorities involved in settlement/pension process :  duties, responsibilities</vt:lpstr>
      <vt:lpstr> FA&amp;CAOs designated for accepting pension debits from RBI</vt:lpstr>
      <vt:lpstr>How do railways make book adjustment of Pension debits? </vt:lpstr>
      <vt:lpstr>Pension debits scrolls</vt:lpstr>
      <vt:lpstr>Reconciliation/post-check of pension debit scrolls process flow</vt:lpstr>
      <vt:lpstr>Appropriation Account (pension) demand 13, importance of</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Railway Pension- A holistic approach</dc:title>
  <dc:creator>HP</dc:creator>
  <cp:lastModifiedBy>pa director irifm</cp:lastModifiedBy>
  <cp:revision>132</cp:revision>
  <dcterms:created xsi:type="dcterms:W3CDTF">2020-09-08T08:29:41Z</dcterms:created>
  <dcterms:modified xsi:type="dcterms:W3CDTF">2020-09-24T07:33:01Z</dcterms:modified>
</cp:coreProperties>
</file>