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35"/>
  </p:notesMasterIdLst>
  <p:handoutMasterIdLst>
    <p:handoutMasterId r:id="rId36"/>
  </p:handoutMasterIdLst>
  <p:sldIdLst>
    <p:sldId id="379" r:id="rId2"/>
    <p:sldId id="359" r:id="rId3"/>
    <p:sldId id="262" r:id="rId4"/>
    <p:sldId id="265" r:id="rId5"/>
    <p:sldId id="266" r:id="rId6"/>
    <p:sldId id="367" r:id="rId7"/>
    <p:sldId id="267" r:id="rId8"/>
    <p:sldId id="271" r:id="rId9"/>
    <p:sldId id="272" r:id="rId10"/>
    <p:sldId id="273" r:id="rId11"/>
    <p:sldId id="274" r:id="rId12"/>
    <p:sldId id="276" r:id="rId13"/>
    <p:sldId id="277" r:id="rId14"/>
    <p:sldId id="278"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 id="291" r:id="rId28"/>
    <p:sldId id="292" r:id="rId29"/>
    <p:sldId id="293" r:id="rId30"/>
    <p:sldId id="294" r:id="rId31"/>
    <p:sldId id="295" r:id="rId32"/>
    <p:sldId id="296" r:id="rId33"/>
    <p:sldId id="380"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B2DC4E6-EDEB-413D-98EA-E20D401C323A}">
          <p14:sldIdLst>
            <p14:sldId id="379"/>
            <p14:sldId id="359"/>
            <p14:sldId id="262"/>
            <p14:sldId id="265"/>
            <p14:sldId id="266"/>
            <p14:sldId id="367"/>
            <p14:sldId id="267"/>
            <p14:sldId id="271"/>
            <p14:sldId id="272"/>
            <p14:sldId id="273"/>
            <p14:sldId id="274"/>
            <p14:sldId id="276"/>
            <p14:sldId id="277"/>
            <p14:sldId id="278"/>
            <p14:sldId id="279"/>
            <p14:sldId id="280"/>
            <p14:sldId id="281"/>
            <p14:sldId id="282"/>
            <p14:sldId id="283"/>
            <p14:sldId id="284"/>
            <p14:sldId id="285"/>
            <p14:sldId id="286"/>
            <p14:sldId id="287"/>
            <p14:sldId id="288"/>
            <p14:sldId id="289"/>
            <p14:sldId id="290"/>
            <p14:sldId id="291"/>
            <p14:sldId id="292"/>
            <p14:sldId id="293"/>
            <p14:sldId id="294"/>
            <p14:sldId id="295"/>
            <p14:sldId id="296"/>
            <p14:sldId id="380"/>
          </p14:sldIdLst>
        </p14:section>
        <p14:section name="Untitled Section" id="{01FD4160-2BAD-4BE1-97A1-5A6494E87DC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n" initials="a" lastIdx="4" clrIdx="0">
    <p:extLst>
      <p:ext uri="{19B8F6BF-5375-455C-9EA6-DF929625EA0E}">
        <p15:presenceInfo xmlns:p15="http://schemas.microsoft.com/office/powerpoint/2012/main" userId="adm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8363" autoAdjust="0"/>
  </p:normalViewPr>
  <p:slideViewPr>
    <p:cSldViewPr snapToGrid="0">
      <p:cViewPr varScale="1">
        <p:scale>
          <a:sx n="63" d="100"/>
          <a:sy n="63" d="100"/>
        </p:scale>
        <p:origin x="16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IN"/>
              <a:t>IRIFM- Pensions- A holsitic approach</a:t>
            </a: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47657B-9A84-47EB-8B70-4628C0336CFC}" type="datetimeFigureOut">
              <a:rPr lang="en-IN" smtClean="0"/>
              <a:t>14-09-2020</a:t>
            </a:fld>
            <a:endParaRPr lang="en-IN"/>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21836DE-B2FB-4555-AD4D-85437321AAB3}" type="slidenum">
              <a:rPr lang="en-IN" smtClean="0"/>
              <a:t>‹#›</a:t>
            </a:fld>
            <a:endParaRPr lang="en-IN"/>
          </a:p>
        </p:txBody>
      </p:sp>
    </p:spTree>
    <p:extLst>
      <p:ext uri="{BB962C8B-B14F-4D97-AF65-F5344CB8AC3E}">
        <p14:creationId xmlns:p14="http://schemas.microsoft.com/office/powerpoint/2010/main" val="2816665424"/>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IN"/>
              <a:t>IRIFM- Pensions- A holsitic approach</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730CED-2537-47B7-8253-7ADD19802D5D}" type="datetimeFigureOut">
              <a:rPr lang="en-IN" smtClean="0"/>
              <a:t>14-09-2020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8BAE00-0E0E-42D6-ABAB-A4195716D5CD}" type="slidenum">
              <a:rPr lang="en-IN" smtClean="0"/>
              <a:t>‹#›</a:t>
            </a:fld>
            <a:endParaRPr lang="en-IN"/>
          </a:p>
        </p:txBody>
      </p:sp>
    </p:spTree>
    <p:extLst>
      <p:ext uri="{BB962C8B-B14F-4D97-AF65-F5344CB8AC3E}">
        <p14:creationId xmlns:p14="http://schemas.microsoft.com/office/powerpoint/2010/main" val="367589352"/>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Header Placeholder 3"/>
          <p:cNvSpPr>
            <a:spLocks noGrp="1"/>
          </p:cNvSpPr>
          <p:nvPr>
            <p:ph type="hdr" sz="quarter" idx="10"/>
          </p:nvPr>
        </p:nvSpPr>
        <p:spPr/>
        <p:txBody>
          <a:bodyPr/>
          <a:lstStyle/>
          <a:p>
            <a:r>
              <a:rPr lang="en-IN"/>
              <a:t>IRIFM- Pensions- A holsitic approach</a:t>
            </a:r>
          </a:p>
        </p:txBody>
      </p:sp>
      <p:sp>
        <p:nvSpPr>
          <p:cNvPr id="5" name="Slide Number Placeholder 4"/>
          <p:cNvSpPr>
            <a:spLocks noGrp="1"/>
          </p:cNvSpPr>
          <p:nvPr>
            <p:ph type="sldNum" sz="quarter" idx="11"/>
          </p:nvPr>
        </p:nvSpPr>
        <p:spPr/>
        <p:txBody>
          <a:bodyPr/>
          <a:lstStyle/>
          <a:p>
            <a:fld id="{068BAE00-0E0E-42D6-ABAB-A4195716D5CD}" type="slidenum">
              <a:rPr lang="en-IN" smtClean="0"/>
              <a:t>23</a:t>
            </a:fld>
            <a:endParaRPr lang="en-IN"/>
          </a:p>
        </p:txBody>
      </p:sp>
    </p:spTree>
    <p:extLst>
      <p:ext uri="{BB962C8B-B14F-4D97-AF65-F5344CB8AC3E}">
        <p14:creationId xmlns:p14="http://schemas.microsoft.com/office/powerpoint/2010/main" val="20910993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Header Placeholder 3"/>
          <p:cNvSpPr>
            <a:spLocks noGrp="1"/>
          </p:cNvSpPr>
          <p:nvPr>
            <p:ph type="hdr" sz="quarter" idx="10"/>
          </p:nvPr>
        </p:nvSpPr>
        <p:spPr/>
        <p:txBody>
          <a:bodyPr/>
          <a:lstStyle/>
          <a:p>
            <a:r>
              <a:rPr lang="en-IN"/>
              <a:t>IRIFM- Pensions- A holsitic approach</a:t>
            </a:r>
          </a:p>
        </p:txBody>
      </p:sp>
      <p:sp>
        <p:nvSpPr>
          <p:cNvPr id="5" name="Slide Number Placeholder 4"/>
          <p:cNvSpPr>
            <a:spLocks noGrp="1"/>
          </p:cNvSpPr>
          <p:nvPr>
            <p:ph type="sldNum" sz="quarter" idx="11"/>
          </p:nvPr>
        </p:nvSpPr>
        <p:spPr/>
        <p:txBody>
          <a:bodyPr/>
          <a:lstStyle/>
          <a:p>
            <a:fld id="{068BAE00-0E0E-42D6-ABAB-A4195716D5CD}" type="slidenum">
              <a:rPr lang="en-IN" smtClean="0"/>
              <a:t>30</a:t>
            </a:fld>
            <a:endParaRPr lang="en-IN"/>
          </a:p>
        </p:txBody>
      </p:sp>
    </p:spTree>
    <p:extLst>
      <p:ext uri="{BB962C8B-B14F-4D97-AF65-F5344CB8AC3E}">
        <p14:creationId xmlns:p14="http://schemas.microsoft.com/office/powerpoint/2010/main" val="2783398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BF6BFA38-BC39-4379-8A05-43A55362D28D}" type="datetime1">
              <a:rPr lang="en-IN" smtClean="0"/>
              <a:t>14-09-2020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2924972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D0F441B7-BADD-479D-964D-5FD0F950DB28}" type="datetime1">
              <a:rPr lang="en-IN" smtClean="0"/>
              <a:t>14-09-2020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3406447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71162279-56E3-4944-A9E1-1D96C7FE6925}" type="datetime1">
              <a:rPr lang="en-IN" smtClean="0"/>
              <a:t>14-09-2020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2689285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D80C030A-526D-4148-A603-6EB3D21DBD5E}" type="datetime1">
              <a:rPr lang="en-IN" smtClean="0"/>
              <a:t>14-09-2020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1906858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B377DFD-71C2-4F65-BA0A-164284503970}" type="datetime1">
              <a:rPr lang="en-IN" smtClean="0"/>
              <a:t>14-09-2020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2170439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2916A06C-C7CF-4992-BD56-634E0432F8DE}" type="datetime1">
              <a:rPr lang="en-IN" smtClean="0"/>
              <a:t>14-09-2020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4136956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7318D19C-D735-46F3-AEA0-B70F675EAB81}" type="datetime1">
              <a:rPr lang="en-IN" smtClean="0"/>
              <a:t>14-09-2020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108972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304BB398-39D4-4852-A871-9B913F1278FE}" type="datetime1">
              <a:rPr lang="en-IN" smtClean="0"/>
              <a:t>14-09-2020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3377319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58EFFC-1A4C-44A0-885F-1CD0D7087C8B}" type="datetime1">
              <a:rPr lang="en-IN" smtClean="0"/>
              <a:t>14-09-2020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1108514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89691A3-FEA3-4628-8EA1-7780CE2AEE77}" type="datetime1">
              <a:rPr lang="en-IN" smtClean="0"/>
              <a:t>14-09-2020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1079342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18A78BA-F3C6-4E55-AE38-B6477998F6AE}" type="datetime1">
              <a:rPr lang="en-IN" smtClean="0"/>
              <a:t>14-09-2020</a:t>
            </a:fld>
            <a:endParaRPr lang="en-IN"/>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3B9F496-AE32-45C9-853A-B97D7AABC7B9}" type="slidenum">
              <a:rPr lang="en-IN" smtClean="0"/>
              <a:t>‹#›</a:t>
            </a:fld>
            <a:endParaRPr lang="en-IN"/>
          </a:p>
        </p:txBody>
      </p:sp>
    </p:spTree>
    <p:extLst>
      <p:ext uri="{BB962C8B-B14F-4D97-AF65-F5344CB8AC3E}">
        <p14:creationId xmlns:p14="http://schemas.microsoft.com/office/powerpoint/2010/main" val="1522201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FE5F3B-A783-4BA7-B390-448AA7EAD274}" type="datetime1">
              <a:rPr lang="en-IN" smtClean="0"/>
              <a:t>14-09-2020</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B9F496-AE32-45C9-853A-B97D7AABC7B9}" type="slidenum">
              <a:rPr lang="en-IN" smtClean="0"/>
              <a:t>‹#›</a:t>
            </a:fld>
            <a:endParaRPr lang="en-IN"/>
          </a:p>
        </p:txBody>
      </p:sp>
    </p:spTree>
    <p:extLst>
      <p:ext uri="{BB962C8B-B14F-4D97-AF65-F5344CB8AC3E}">
        <p14:creationId xmlns:p14="http://schemas.microsoft.com/office/powerpoint/2010/main" val="320005682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image" Target="../media/image8.pn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0C7AF-734A-48A6-9545-5004C2836BB5}"/>
              </a:ext>
            </a:extLst>
          </p:cNvPr>
          <p:cNvSpPr>
            <a:spLocks noGrp="1"/>
          </p:cNvSpPr>
          <p:nvPr>
            <p:ph type="title"/>
          </p:nvPr>
        </p:nvSpPr>
        <p:spPr>
          <a:xfrm>
            <a:off x="740546" y="508940"/>
            <a:ext cx="10515600" cy="1325563"/>
          </a:xfrm>
        </p:spPr>
        <p:txBody>
          <a:bodyPr>
            <a:normAutofit/>
          </a:bodyPr>
          <a:lstStyle/>
          <a:p>
            <a:r>
              <a:rPr lang="en-US" sz="2800" b="1" dirty="0">
                <a:latin typeface="Bookman Old Style" panose="02050604050505020204" pitchFamily="18" charset="0"/>
              </a:rPr>
              <a:t>                           Pension 102</a:t>
            </a:r>
            <a:endParaRPr lang="en-IN" sz="2800"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3A53FA41-C831-4AE5-9C64-62843384811A}"/>
              </a:ext>
            </a:extLst>
          </p:cNvPr>
          <p:cNvSpPr>
            <a:spLocks noGrp="1"/>
          </p:cNvSpPr>
          <p:nvPr>
            <p:ph idx="1"/>
          </p:nvPr>
        </p:nvSpPr>
        <p:spPr>
          <a:xfrm>
            <a:off x="2787588" y="2269509"/>
            <a:ext cx="8602462" cy="4351338"/>
          </a:xfrm>
        </p:spPr>
        <p:txBody>
          <a:bodyPr/>
          <a:lstStyle/>
          <a:p>
            <a:pPr algn="just"/>
            <a:r>
              <a:rPr lang="en-US" dirty="0"/>
              <a:t>Types of pension</a:t>
            </a:r>
          </a:p>
          <a:p>
            <a:pPr algn="just"/>
            <a:r>
              <a:rPr lang="en-US" dirty="0"/>
              <a:t>Types of retirement</a:t>
            </a:r>
          </a:p>
          <a:p>
            <a:pPr algn="just"/>
            <a:r>
              <a:rPr lang="en-US" dirty="0"/>
              <a:t>How are pensionary benefits worked out?</a:t>
            </a:r>
          </a:p>
          <a:p>
            <a:pPr algn="just"/>
            <a:endParaRPr lang="en-US" dirty="0"/>
          </a:p>
          <a:p>
            <a:pPr marL="0" indent="0" algn="just">
              <a:buNone/>
            </a:pPr>
            <a:r>
              <a:rPr lang="en-US" dirty="0"/>
              <a:t>                </a:t>
            </a:r>
          </a:p>
          <a:p>
            <a:pPr marL="0" indent="0" algn="just">
              <a:buNone/>
            </a:pPr>
            <a:r>
              <a:rPr lang="en-US" dirty="0"/>
              <a:t>                                               </a:t>
            </a:r>
            <a:r>
              <a:rPr lang="en-US" sz="2000" dirty="0"/>
              <a:t>Niketan Sahoo, Sr AFA, Pension, </a:t>
            </a:r>
          </a:p>
          <a:p>
            <a:pPr marL="0" indent="0" algn="just">
              <a:buNone/>
            </a:pPr>
            <a:r>
              <a:rPr lang="en-US" sz="2000" dirty="0"/>
              <a:t>                                                                              Western Railway</a:t>
            </a:r>
          </a:p>
        </p:txBody>
      </p:sp>
    </p:spTree>
    <p:extLst>
      <p:ext uri="{BB962C8B-B14F-4D97-AF65-F5344CB8AC3E}">
        <p14:creationId xmlns:p14="http://schemas.microsoft.com/office/powerpoint/2010/main" val="3434572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438" y="410368"/>
            <a:ext cx="10515600" cy="1325563"/>
          </a:xfrm>
        </p:spPr>
        <p:txBody>
          <a:bodyPr>
            <a:normAutofit/>
          </a:bodyPr>
          <a:lstStyle/>
          <a:p>
            <a:pPr algn="ctr"/>
            <a:r>
              <a:rPr lang="en-US" sz="2000" b="1" dirty="0">
                <a:latin typeface="Bookman Old Style" panose="02050604050505020204" pitchFamily="18" charset="0"/>
              </a:rPr>
              <a:t>Pension in event of death or employee missing </a:t>
            </a:r>
            <a:endParaRPr lang="en-IN" sz="2000" b="1" dirty="0">
              <a:latin typeface="Bookman Old Style" panose="02050604050505020204" pitchFamily="18" charset="0"/>
            </a:endParaRPr>
          </a:p>
        </p:txBody>
      </p:sp>
      <p:sp>
        <p:nvSpPr>
          <p:cNvPr id="3" name="Content Placeholder 2"/>
          <p:cNvSpPr>
            <a:spLocks noGrp="1"/>
          </p:cNvSpPr>
          <p:nvPr>
            <p:ph idx="1"/>
          </p:nvPr>
        </p:nvSpPr>
        <p:spPr>
          <a:xfrm>
            <a:off x="1583795" y="1649090"/>
            <a:ext cx="8772988" cy="4351338"/>
          </a:xfrm>
        </p:spPr>
        <p:txBody>
          <a:bodyPr>
            <a:normAutofit/>
          </a:bodyPr>
          <a:lstStyle/>
          <a:p>
            <a:pPr marL="0" indent="0" algn="just">
              <a:lnSpc>
                <a:spcPct val="150000"/>
              </a:lnSpc>
              <a:buNone/>
            </a:pPr>
            <a:r>
              <a:rPr lang="en-IN" sz="1400" b="1" dirty="0">
                <a:latin typeface="Bookman Old Style" panose="02050604050505020204" pitchFamily="18" charset="0"/>
              </a:rPr>
              <a:t>Death:  </a:t>
            </a:r>
          </a:p>
          <a:p>
            <a:pPr algn="just">
              <a:lnSpc>
                <a:spcPct val="150000"/>
              </a:lnSpc>
            </a:pPr>
            <a:r>
              <a:rPr lang="en-IN" sz="1400" dirty="0">
                <a:latin typeface="Bookman Old Style" panose="02050604050505020204" pitchFamily="18" charset="0"/>
              </a:rPr>
              <a:t>In case of natural death or death in eventuality while in service, pensionary benefits including DCRG, Leave Encashment and Family Pension as admissible are allowed.</a:t>
            </a:r>
          </a:p>
          <a:p>
            <a:pPr algn="just">
              <a:lnSpc>
                <a:spcPct val="150000"/>
              </a:lnSpc>
            </a:pPr>
            <a:r>
              <a:rPr lang="en-IN" sz="1400" dirty="0">
                <a:latin typeface="Bookman Old Style" panose="02050604050505020204" pitchFamily="18" charset="0"/>
              </a:rPr>
              <a:t>In case of death directly/indirectly attributed to duty  depending on nature of job, benefits as admissible under Extra-Ordinary Pension Rule along with lump-sum ex-gratia are allowed. However, commutation of family pension is prohibited in this case.</a:t>
            </a:r>
          </a:p>
          <a:p>
            <a:pPr marL="0" indent="0" algn="just">
              <a:lnSpc>
                <a:spcPct val="150000"/>
              </a:lnSpc>
              <a:buNone/>
            </a:pPr>
            <a:r>
              <a:rPr lang="en-IN" sz="1400" b="1" dirty="0">
                <a:latin typeface="Bookman Old Style" panose="02050604050505020204" pitchFamily="18" charset="0"/>
              </a:rPr>
              <a:t>Missing:</a:t>
            </a:r>
          </a:p>
          <a:p>
            <a:pPr algn="just">
              <a:lnSpc>
                <a:spcPct val="150000"/>
              </a:lnSpc>
            </a:pPr>
            <a:r>
              <a:rPr lang="en-IN" sz="1400" dirty="0">
                <a:latin typeface="Bookman Old Style" panose="02050604050505020204" pitchFamily="18" charset="0"/>
              </a:rPr>
              <a:t>In case an employee/pensioner’s whereabouts are not known and FIR has been filed with police to that effect, pensionary benefits are allowed with retrospective effect after waiting for a period of six months from the date of FIR.</a:t>
            </a:r>
          </a:p>
          <a:p>
            <a:pPr marL="0" indent="0">
              <a:lnSpc>
                <a:spcPct val="150000"/>
              </a:lnSpc>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10</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1553559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7814" y="136525"/>
            <a:ext cx="10515600" cy="1325563"/>
          </a:xfrm>
        </p:spPr>
        <p:txBody>
          <a:bodyPr>
            <a:normAutofit/>
          </a:bodyPr>
          <a:lstStyle/>
          <a:p>
            <a:pPr algn="ctr"/>
            <a:r>
              <a:rPr lang="en-US" sz="2000" b="1" dirty="0">
                <a:latin typeface="Bookman Old Style" panose="02050604050505020204" pitchFamily="18" charset="0"/>
              </a:rPr>
              <a:t>What are pension-cum-retirement benefits made up of?</a:t>
            </a:r>
            <a:endParaRPr lang="en-IN" sz="2000" b="1" dirty="0">
              <a:latin typeface="Bookman Old Style" panose="02050604050505020204" pitchFamily="18" charset="0"/>
            </a:endParaRPr>
          </a:p>
        </p:txBody>
      </p:sp>
      <p:sp>
        <p:nvSpPr>
          <p:cNvPr id="3" name="Content Placeholder 2"/>
          <p:cNvSpPr>
            <a:spLocks noGrp="1"/>
          </p:cNvSpPr>
          <p:nvPr>
            <p:ph idx="1"/>
          </p:nvPr>
        </p:nvSpPr>
        <p:spPr>
          <a:xfrm>
            <a:off x="1296139" y="1253331"/>
            <a:ext cx="9472474" cy="4351338"/>
          </a:xfrm>
        </p:spPr>
        <p:txBody>
          <a:bodyPr>
            <a:noAutofit/>
          </a:bodyPr>
          <a:lstStyle/>
          <a:p>
            <a:pPr marL="0" indent="0">
              <a:lnSpc>
                <a:spcPct val="150000"/>
              </a:lnSpc>
              <a:buNone/>
            </a:pPr>
            <a:r>
              <a:rPr lang="en-IN" sz="1200" dirty="0">
                <a:latin typeface="Bookman Old Style" panose="02050604050505020204" pitchFamily="18" charset="0"/>
              </a:rPr>
              <a:t>I. </a:t>
            </a:r>
            <a:r>
              <a:rPr lang="en-IN" sz="1200" b="1" dirty="0">
                <a:latin typeface="Bookman Old Style" panose="02050604050505020204" pitchFamily="18" charset="0"/>
              </a:rPr>
              <a:t>Settlement dues</a:t>
            </a:r>
          </a:p>
          <a:p>
            <a:pPr lvl="1">
              <a:lnSpc>
                <a:spcPct val="100000"/>
              </a:lnSpc>
              <a:buFont typeface="+mj-lt"/>
              <a:buAutoNum type="arabicPeriod"/>
            </a:pPr>
            <a:r>
              <a:rPr lang="en-IN" sz="1200" dirty="0">
                <a:latin typeface="Bookman Old Style" panose="02050604050505020204" pitchFamily="18" charset="0"/>
              </a:rPr>
              <a:t>DCRG : Death-cum-Retirement Gratuity (including Service Gratuity)</a:t>
            </a:r>
          </a:p>
          <a:p>
            <a:pPr lvl="1">
              <a:lnSpc>
                <a:spcPct val="100000"/>
              </a:lnSpc>
              <a:buFont typeface="+mj-lt"/>
              <a:buAutoNum type="arabicPeriod"/>
            </a:pPr>
            <a:r>
              <a:rPr lang="en-IN" sz="1200" dirty="0">
                <a:latin typeface="Bookman Old Style" panose="02050604050505020204" pitchFamily="18" charset="0"/>
              </a:rPr>
              <a:t>Commutation</a:t>
            </a:r>
          </a:p>
          <a:p>
            <a:pPr lvl="1">
              <a:lnSpc>
                <a:spcPct val="100000"/>
              </a:lnSpc>
              <a:buFont typeface="+mj-lt"/>
              <a:buAutoNum type="arabicPeriod"/>
            </a:pPr>
            <a:r>
              <a:rPr lang="en-IN" sz="1200" dirty="0">
                <a:latin typeface="Bookman Old Style" panose="02050604050505020204" pitchFamily="18" charset="0"/>
              </a:rPr>
              <a:t>Leave Encashment</a:t>
            </a:r>
          </a:p>
          <a:p>
            <a:pPr lvl="1">
              <a:lnSpc>
                <a:spcPct val="100000"/>
              </a:lnSpc>
              <a:buFont typeface="+mj-lt"/>
              <a:buAutoNum type="arabicPeriod"/>
            </a:pPr>
            <a:r>
              <a:rPr lang="en-IN" sz="1200" dirty="0">
                <a:latin typeface="Bookman Old Style" panose="02050604050505020204" pitchFamily="18" charset="0"/>
              </a:rPr>
              <a:t>Central Government Employees Group Insurance Scheme</a:t>
            </a:r>
          </a:p>
          <a:p>
            <a:pPr marL="0" indent="0">
              <a:lnSpc>
                <a:spcPct val="150000"/>
              </a:lnSpc>
              <a:buNone/>
            </a:pPr>
            <a:r>
              <a:rPr lang="en-IN" sz="1200" dirty="0">
                <a:latin typeface="Bookman Old Style" panose="02050604050505020204" pitchFamily="18" charset="0"/>
              </a:rPr>
              <a:t>II. </a:t>
            </a:r>
            <a:r>
              <a:rPr lang="en-IN" sz="1200" b="1" dirty="0">
                <a:latin typeface="Bookman Old Style" panose="02050604050505020204" pitchFamily="18" charset="0"/>
              </a:rPr>
              <a:t>Pension</a:t>
            </a:r>
          </a:p>
          <a:p>
            <a:pPr lvl="1">
              <a:lnSpc>
                <a:spcPct val="100000"/>
              </a:lnSpc>
            </a:pPr>
            <a:r>
              <a:rPr lang="en-IN" sz="1200" dirty="0">
                <a:latin typeface="Bookman Old Style" panose="02050604050505020204" pitchFamily="18" charset="0"/>
              </a:rPr>
              <a:t>Pension for self</a:t>
            </a:r>
          </a:p>
          <a:p>
            <a:pPr lvl="1">
              <a:lnSpc>
                <a:spcPct val="100000"/>
              </a:lnSpc>
            </a:pPr>
            <a:r>
              <a:rPr lang="en-IN" sz="1200" dirty="0">
                <a:latin typeface="Bookman Old Style" panose="02050604050505020204" pitchFamily="18" charset="0"/>
              </a:rPr>
              <a:t>Family Pension (in case of death/missing)</a:t>
            </a:r>
          </a:p>
          <a:p>
            <a:pPr lvl="1">
              <a:lnSpc>
                <a:spcPct val="100000"/>
              </a:lnSpc>
            </a:pPr>
            <a:r>
              <a:rPr lang="en-IN" sz="1200" dirty="0">
                <a:latin typeface="Bookman Old Style" panose="02050604050505020204" pitchFamily="18" charset="0"/>
              </a:rPr>
              <a:t>Additional Quantum of Pension (between ages 80-85 :</a:t>
            </a:r>
            <a:r>
              <a:rPr lang="en-IN" sz="1200" b="1" dirty="0">
                <a:latin typeface="Bookman Old Style" panose="02050604050505020204" pitchFamily="18" charset="0"/>
              </a:rPr>
              <a:t>20%</a:t>
            </a:r>
            <a:r>
              <a:rPr lang="en-IN" sz="1200" dirty="0">
                <a:latin typeface="Bookman Old Style" panose="02050604050505020204" pitchFamily="18" charset="0"/>
              </a:rPr>
              <a:t>,85-90:</a:t>
            </a:r>
            <a:r>
              <a:rPr lang="en-IN" sz="1200" b="1" dirty="0">
                <a:latin typeface="Bookman Old Style" panose="02050604050505020204" pitchFamily="18" charset="0"/>
              </a:rPr>
              <a:t>30</a:t>
            </a:r>
            <a:r>
              <a:rPr lang="en-IN" sz="1200" dirty="0">
                <a:latin typeface="Bookman Old Style" panose="02050604050505020204" pitchFamily="18" charset="0"/>
              </a:rPr>
              <a:t>%,90-95:</a:t>
            </a:r>
            <a:r>
              <a:rPr lang="en-IN" sz="1200" b="1" dirty="0">
                <a:latin typeface="Bookman Old Style" panose="02050604050505020204" pitchFamily="18" charset="0"/>
              </a:rPr>
              <a:t>40</a:t>
            </a:r>
            <a:r>
              <a:rPr lang="en-IN" sz="1200" dirty="0">
                <a:latin typeface="Bookman Old Style" panose="02050604050505020204" pitchFamily="18" charset="0"/>
              </a:rPr>
              <a:t>%,95-100:</a:t>
            </a:r>
            <a:r>
              <a:rPr lang="en-IN" sz="1200" b="1" dirty="0">
                <a:latin typeface="Bookman Old Style" panose="02050604050505020204" pitchFamily="18" charset="0"/>
              </a:rPr>
              <a:t>50</a:t>
            </a:r>
            <a:r>
              <a:rPr lang="en-IN" sz="1200" dirty="0">
                <a:latin typeface="Bookman Old Style" panose="02050604050505020204" pitchFamily="18" charset="0"/>
              </a:rPr>
              <a:t>% ,100+: </a:t>
            </a:r>
            <a:r>
              <a:rPr lang="en-IN" sz="1200" b="1" dirty="0">
                <a:latin typeface="Bookman Old Style" panose="02050604050505020204" pitchFamily="18" charset="0"/>
              </a:rPr>
              <a:t>100</a:t>
            </a:r>
            <a:r>
              <a:rPr lang="en-IN" sz="1200" dirty="0">
                <a:latin typeface="Bookman Old Style" panose="02050604050505020204" pitchFamily="18" charset="0"/>
              </a:rPr>
              <a:t>%)</a:t>
            </a:r>
          </a:p>
          <a:p>
            <a:pPr lvl="1">
              <a:lnSpc>
                <a:spcPct val="100000"/>
              </a:lnSpc>
            </a:pPr>
            <a:r>
              <a:rPr lang="en-IN" sz="1200" dirty="0">
                <a:latin typeface="Bookman Old Style" panose="02050604050505020204" pitchFamily="18" charset="0"/>
              </a:rPr>
              <a:t>Compassionate Allowance (in case of removal from service)</a:t>
            </a:r>
          </a:p>
          <a:p>
            <a:pPr marL="0" indent="0">
              <a:lnSpc>
                <a:spcPct val="150000"/>
              </a:lnSpc>
              <a:buNone/>
            </a:pPr>
            <a:r>
              <a:rPr lang="en-US" sz="1200" dirty="0">
                <a:latin typeface="Bookman Old Style" panose="02050604050505020204" pitchFamily="18" charset="0"/>
              </a:rPr>
              <a:t>III. </a:t>
            </a:r>
            <a:r>
              <a:rPr lang="en-IN" sz="1200" b="1" dirty="0">
                <a:latin typeface="Bookman Old Style" panose="02050604050505020204" pitchFamily="18" charset="0"/>
              </a:rPr>
              <a:t>Additional benefits</a:t>
            </a:r>
          </a:p>
          <a:p>
            <a:pPr lvl="1">
              <a:lnSpc>
                <a:spcPct val="100000"/>
              </a:lnSpc>
            </a:pPr>
            <a:r>
              <a:rPr lang="en-IN" sz="1200" dirty="0">
                <a:latin typeface="Bookman Old Style" panose="02050604050505020204" pitchFamily="18" charset="0"/>
              </a:rPr>
              <a:t>Fixed Medical Allowance</a:t>
            </a:r>
          </a:p>
          <a:p>
            <a:pPr lvl="1">
              <a:lnSpc>
                <a:spcPct val="100000"/>
              </a:lnSpc>
            </a:pPr>
            <a:r>
              <a:rPr lang="en-IN" sz="1200" dirty="0">
                <a:latin typeface="Bookman Old Style" panose="02050604050505020204" pitchFamily="18" charset="0"/>
              </a:rPr>
              <a:t>Constant Attendant Allowance</a:t>
            </a:r>
          </a:p>
          <a:p>
            <a:pPr lvl="1">
              <a:lnSpc>
                <a:spcPct val="100000"/>
              </a:lnSpc>
            </a:pPr>
            <a:r>
              <a:rPr lang="en-IN" sz="1200" dirty="0">
                <a:latin typeface="Bookman Old Style" panose="02050604050505020204" pitchFamily="18" charset="0"/>
              </a:rPr>
              <a:t>Composite and Transfer Grant</a:t>
            </a:r>
          </a:p>
          <a:p>
            <a:pPr lvl="1">
              <a:lnSpc>
                <a:spcPct val="100000"/>
              </a:lnSpc>
            </a:pPr>
            <a:r>
              <a:rPr lang="en-IN" sz="1200" dirty="0">
                <a:latin typeface="Bookman Old Style" panose="02050604050505020204" pitchFamily="18" charset="0"/>
              </a:rPr>
              <a:t>RELHS (Railway Employees Liberalised Health Scheme)</a:t>
            </a:r>
          </a:p>
          <a:p>
            <a:pPr lvl="1">
              <a:lnSpc>
                <a:spcPct val="100000"/>
              </a:lnSpc>
            </a:pPr>
            <a:r>
              <a:rPr lang="en-IN" sz="1200" dirty="0">
                <a:latin typeface="Bookman Old Style" panose="02050604050505020204" pitchFamily="18" charset="0"/>
              </a:rPr>
              <a:t>CTESE (Cashless Treatment  Scheme in Emergency)</a:t>
            </a:r>
          </a:p>
          <a:p>
            <a:pPr lvl="1">
              <a:lnSpc>
                <a:spcPct val="100000"/>
              </a:lnSpc>
            </a:pPr>
            <a:r>
              <a:rPr lang="en-IN" sz="1200" dirty="0">
                <a:latin typeface="Bookman Old Style" panose="02050604050505020204" pitchFamily="18" charset="0"/>
              </a:rPr>
              <a:t>Post retirement railway passes</a:t>
            </a:r>
          </a:p>
          <a:p>
            <a:pPr marL="0" indent="0">
              <a:lnSpc>
                <a:spcPct val="150000"/>
              </a:lnSpc>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11</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7347376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6460" y="294104"/>
            <a:ext cx="10515600" cy="1325563"/>
          </a:xfrm>
        </p:spPr>
        <p:txBody>
          <a:bodyPr>
            <a:normAutofit/>
          </a:bodyPr>
          <a:lstStyle/>
          <a:p>
            <a:pPr algn="ctr"/>
            <a:r>
              <a:rPr lang="en-IN" sz="2000" b="1" dirty="0">
                <a:latin typeface="Bookman Old Style" panose="02050604050505020204" pitchFamily="18" charset="0"/>
              </a:rPr>
              <a:t>Factors regulating pensionary benefits</a:t>
            </a:r>
          </a:p>
        </p:txBody>
      </p:sp>
      <p:sp>
        <p:nvSpPr>
          <p:cNvPr id="3" name="Content Placeholder 2"/>
          <p:cNvSpPr>
            <a:spLocks noGrp="1"/>
          </p:cNvSpPr>
          <p:nvPr>
            <p:ph idx="1"/>
          </p:nvPr>
        </p:nvSpPr>
        <p:spPr>
          <a:xfrm>
            <a:off x="1045347" y="1619667"/>
            <a:ext cx="3825536" cy="4351338"/>
          </a:xfrm>
        </p:spPr>
        <p:txBody>
          <a:bodyPr>
            <a:noAutofit/>
          </a:bodyPr>
          <a:lstStyle/>
          <a:p>
            <a:pPr marL="0" indent="0">
              <a:lnSpc>
                <a:spcPct val="100000"/>
              </a:lnSpc>
              <a:buNone/>
            </a:pPr>
            <a:r>
              <a:rPr lang="en-IN" sz="1200" b="1" dirty="0">
                <a:latin typeface="Bookman Old Style" panose="02050604050505020204" pitchFamily="18" charset="0"/>
              </a:rPr>
              <a:t>         Staff Category</a:t>
            </a:r>
            <a:r>
              <a:rPr lang="en-IN" sz="1200" dirty="0">
                <a:latin typeface="Bookman Old Style" panose="02050604050505020204" pitchFamily="18" charset="0"/>
              </a:rPr>
              <a:t>:  </a:t>
            </a:r>
          </a:p>
          <a:p>
            <a:pPr lvl="1">
              <a:lnSpc>
                <a:spcPct val="100000"/>
              </a:lnSpc>
              <a:buAutoNum type="alphaLcParenBoth"/>
            </a:pPr>
            <a:r>
              <a:rPr lang="en-IN" sz="1200" dirty="0">
                <a:latin typeface="Bookman Old Style" panose="02050604050505020204" pitchFamily="18" charset="0"/>
              </a:rPr>
              <a:t>General 		</a:t>
            </a:r>
          </a:p>
          <a:p>
            <a:pPr lvl="1">
              <a:lnSpc>
                <a:spcPct val="100000"/>
              </a:lnSpc>
              <a:buAutoNum type="alphaLcParenBoth"/>
            </a:pPr>
            <a:r>
              <a:rPr lang="en-IN" sz="1200" dirty="0">
                <a:latin typeface="Bookman Old Style" panose="02050604050505020204" pitchFamily="18" charset="0"/>
              </a:rPr>
              <a:t>Running staff 		</a:t>
            </a:r>
          </a:p>
          <a:p>
            <a:pPr lvl="1">
              <a:lnSpc>
                <a:spcPct val="100000"/>
              </a:lnSpc>
              <a:buAutoNum type="alphaLcParenBoth"/>
            </a:pPr>
            <a:r>
              <a:rPr lang="en-IN" sz="1200" dirty="0">
                <a:latin typeface="Bookman Old Style" panose="02050604050505020204" pitchFamily="18" charset="0"/>
              </a:rPr>
              <a:t>Railway Medical Service</a:t>
            </a:r>
          </a:p>
          <a:p>
            <a:pPr lvl="1">
              <a:lnSpc>
                <a:spcPct val="100000"/>
              </a:lnSpc>
              <a:buAutoNum type="alphaLcParenBoth"/>
            </a:pPr>
            <a:r>
              <a:rPr lang="en-IN" sz="1200" dirty="0">
                <a:latin typeface="Bookman Old Style" panose="02050604050505020204" pitchFamily="18" charset="0"/>
              </a:rPr>
              <a:t>Teaching Staff</a:t>
            </a:r>
          </a:p>
          <a:p>
            <a:pPr marL="0" indent="0">
              <a:lnSpc>
                <a:spcPct val="100000"/>
              </a:lnSpc>
              <a:buNone/>
            </a:pPr>
            <a:r>
              <a:rPr lang="en-IN" sz="1200" b="1" dirty="0">
                <a:latin typeface="Bookman Old Style" panose="02050604050505020204" pitchFamily="18" charset="0"/>
              </a:rPr>
              <a:t>         Emoluments</a:t>
            </a:r>
            <a:r>
              <a:rPr lang="en-IN" sz="1200" dirty="0">
                <a:latin typeface="Bookman Old Style" panose="02050604050505020204" pitchFamily="18" charset="0"/>
              </a:rPr>
              <a:t>:</a:t>
            </a:r>
          </a:p>
          <a:p>
            <a:pPr lvl="1">
              <a:lnSpc>
                <a:spcPct val="100000"/>
              </a:lnSpc>
              <a:buAutoNum type="alphaLcParenBoth"/>
            </a:pPr>
            <a:r>
              <a:rPr lang="en-IN" sz="1200" dirty="0">
                <a:latin typeface="Bookman Old Style" panose="02050604050505020204" pitchFamily="18" charset="0"/>
              </a:rPr>
              <a:t>Last pay 		</a:t>
            </a:r>
          </a:p>
          <a:p>
            <a:pPr marL="457200" lvl="1" indent="0">
              <a:lnSpc>
                <a:spcPct val="100000"/>
              </a:lnSpc>
              <a:buNone/>
            </a:pPr>
            <a:r>
              <a:rPr lang="en-IN" sz="1200" dirty="0">
                <a:latin typeface="Bookman Old Style" panose="02050604050505020204" pitchFamily="18" charset="0"/>
              </a:rPr>
              <a:t>(b) Reckonable emoluments	</a:t>
            </a:r>
          </a:p>
          <a:p>
            <a:pPr marL="457200" lvl="1" indent="0">
              <a:lnSpc>
                <a:spcPct val="100000"/>
              </a:lnSpc>
              <a:buNone/>
            </a:pPr>
            <a:r>
              <a:rPr lang="en-IN" sz="1200" dirty="0">
                <a:latin typeface="Bookman Old Style" panose="02050604050505020204" pitchFamily="18" charset="0"/>
              </a:rPr>
              <a:t>(c) Last 10 months’ average emoluments</a:t>
            </a:r>
          </a:p>
          <a:p>
            <a:pPr marL="0" indent="0">
              <a:lnSpc>
                <a:spcPct val="100000"/>
              </a:lnSpc>
              <a:buNone/>
            </a:pPr>
            <a:r>
              <a:rPr lang="en-IN" sz="1200" b="1" dirty="0">
                <a:latin typeface="Bookman Old Style" panose="02050604050505020204" pitchFamily="18" charset="0"/>
              </a:rPr>
              <a:t>         Qualifying Service</a:t>
            </a:r>
            <a:r>
              <a:rPr lang="en-IN" sz="1200" dirty="0">
                <a:latin typeface="Bookman Old Style" panose="02050604050505020204" pitchFamily="18" charset="0"/>
              </a:rPr>
              <a:t>:</a:t>
            </a:r>
          </a:p>
          <a:p>
            <a:pPr marL="457200" lvl="1" indent="0">
              <a:lnSpc>
                <a:spcPct val="100000"/>
              </a:lnSpc>
              <a:buNone/>
            </a:pPr>
            <a:r>
              <a:rPr lang="en-IN" sz="1200" dirty="0">
                <a:latin typeface="Bookman Old Style" panose="02050604050505020204" pitchFamily="18" charset="0"/>
              </a:rPr>
              <a:t>(a) Length of total service 	</a:t>
            </a:r>
          </a:p>
          <a:p>
            <a:pPr marL="457200" lvl="1" indent="0">
              <a:lnSpc>
                <a:spcPct val="100000"/>
              </a:lnSpc>
              <a:buNone/>
            </a:pPr>
            <a:r>
              <a:rPr lang="en-IN" sz="1200" dirty="0">
                <a:latin typeface="Bookman Old Style" panose="02050604050505020204" pitchFamily="18" charset="0"/>
              </a:rPr>
              <a:t>(b) Non-Qualifying period</a:t>
            </a:r>
          </a:p>
          <a:p>
            <a:pPr marL="457200" lvl="1" indent="0">
              <a:lnSpc>
                <a:spcPct val="100000"/>
              </a:lnSpc>
              <a:buNone/>
            </a:pPr>
            <a:r>
              <a:rPr lang="en-IN" sz="1200" dirty="0">
                <a:latin typeface="Bookman Old Style" panose="02050604050505020204" pitchFamily="18" charset="0"/>
              </a:rPr>
              <a:t>(c) Added years of service 	</a:t>
            </a:r>
          </a:p>
          <a:p>
            <a:pPr marL="457200" lvl="1" indent="0">
              <a:lnSpc>
                <a:spcPct val="100000"/>
              </a:lnSpc>
              <a:buNone/>
            </a:pPr>
            <a:r>
              <a:rPr lang="en-IN" sz="1200" dirty="0">
                <a:latin typeface="Bookman Old Style" panose="02050604050505020204" pitchFamily="18" charset="0"/>
              </a:rPr>
              <a:t>(d) Previous service</a:t>
            </a:r>
          </a:p>
          <a:p>
            <a:pPr marL="0" indent="0">
              <a:lnSpc>
                <a:spcPct val="100000"/>
              </a:lnSpc>
              <a:buNone/>
            </a:pPr>
            <a:r>
              <a:rPr lang="en-US" sz="1200" dirty="0">
                <a:latin typeface="Bookman Old Style" panose="02050604050505020204" pitchFamily="18" charset="0"/>
              </a:rPr>
              <a:t>  </a:t>
            </a:r>
          </a:p>
        </p:txBody>
      </p:sp>
      <p:sp>
        <p:nvSpPr>
          <p:cNvPr id="4" name="Slide Number Placeholder 3"/>
          <p:cNvSpPr>
            <a:spLocks noGrp="1"/>
          </p:cNvSpPr>
          <p:nvPr>
            <p:ph type="sldNum" sz="quarter" idx="12"/>
          </p:nvPr>
        </p:nvSpPr>
        <p:spPr/>
        <p:txBody>
          <a:bodyPr/>
          <a:lstStyle/>
          <a:p>
            <a:fld id="{B3B9F496-AE32-45C9-853A-B97D7AABC7B9}" type="slidenum">
              <a:rPr lang="en-IN" smtClean="0"/>
              <a:t>12</a:t>
            </a:fld>
            <a:endParaRPr lang="en-IN"/>
          </a:p>
        </p:txBody>
      </p:sp>
      <p:sp>
        <p:nvSpPr>
          <p:cNvPr id="5" name="Rectangle 4"/>
          <p:cNvSpPr/>
          <p:nvPr/>
        </p:nvSpPr>
        <p:spPr>
          <a:xfrm>
            <a:off x="4562384" y="1545014"/>
            <a:ext cx="3388311" cy="3600986"/>
          </a:xfrm>
          <a:prstGeom prst="rect">
            <a:avLst/>
          </a:prstGeom>
        </p:spPr>
        <p:txBody>
          <a:bodyPr wrap="square">
            <a:spAutoFit/>
          </a:bodyPr>
          <a:lstStyle/>
          <a:p>
            <a:pPr>
              <a:lnSpc>
                <a:spcPct val="150000"/>
              </a:lnSpc>
            </a:pPr>
            <a:r>
              <a:rPr lang="en-IN" sz="1200" b="1" dirty="0">
                <a:latin typeface="Bookman Old Style" panose="02050604050505020204" pitchFamily="18" charset="0"/>
              </a:rPr>
              <a:t>        </a:t>
            </a:r>
          </a:p>
          <a:p>
            <a:pPr>
              <a:lnSpc>
                <a:spcPct val="150000"/>
              </a:lnSpc>
            </a:pPr>
            <a:r>
              <a:rPr lang="en-IN" sz="1200" b="1" dirty="0">
                <a:latin typeface="Bookman Old Style" panose="02050604050505020204" pitchFamily="18" charset="0"/>
              </a:rPr>
              <a:t>         Nature of working post</a:t>
            </a:r>
            <a:r>
              <a:rPr lang="en-IN" sz="1200" dirty="0">
                <a:latin typeface="Bookman Old Style" panose="02050604050505020204" pitchFamily="18" charset="0"/>
              </a:rPr>
              <a:t>:</a:t>
            </a:r>
          </a:p>
          <a:p>
            <a:pPr lvl="1"/>
            <a:r>
              <a:rPr lang="en-IN" sz="1200" dirty="0">
                <a:latin typeface="Bookman Old Style" panose="02050604050505020204" pitchFamily="18" charset="0"/>
              </a:rPr>
              <a:t>(a) Permanent 	</a:t>
            </a:r>
          </a:p>
          <a:p>
            <a:pPr lvl="1"/>
            <a:r>
              <a:rPr lang="en-IN" sz="1200" dirty="0">
                <a:latin typeface="Bookman Old Style" panose="02050604050505020204" pitchFamily="18" charset="0"/>
              </a:rPr>
              <a:t>(b) Temporary Status  </a:t>
            </a:r>
          </a:p>
          <a:p>
            <a:pPr lvl="1"/>
            <a:r>
              <a:rPr lang="en-IN" sz="1200" dirty="0">
                <a:latin typeface="Bookman Old Style" panose="02050604050505020204" pitchFamily="18" charset="0"/>
              </a:rPr>
              <a:t>(c) Casual Labour </a:t>
            </a:r>
          </a:p>
          <a:p>
            <a:pPr lvl="1"/>
            <a:r>
              <a:rPr lang="en-IN" sz="1200" dirty="0">
                <a:latin typeface="Bookman Old Style" panose="02050604050505020204" pitchFamily="18" charset="0"/>
              </a:rPr>
              <a:t>(d) Substitute</a:t>
            </a:r>
          </a:p>
          <a:p>
            <a:pPr lvl="1"/>
            <a:r>
              <a:rPr lang="en-IN" sz="1200" dirty="0">
                <a:latin typeface="Bookman Old Style" panose="02050604050505020204" pitchFamily="18" charset="0"/>
              </a:rPr>
              <a:t>(e) Trainee</a:t>
            </a:r>
          </a:p>
          <a:p>
            <a:pPr lvl="1"/>
            <a:r>
              <a:rPr lang="en-IN" sz="1200" dirty="0">
                <a:latin typeface="Bookman Old Style" panose="02050604050505020204" pitchFamily="18" charset="0"/>
              </a:rPr>
              <a:t>(f)  Probationer</a:t>
            </a:r>
          </a:p>
          <a:p>
            <a:pPr>
              <a:lnSpc>
                <a:spcPct val="150000"/>
              </a:lnSpc>
            </a:pPr>
            <a:endParaRPr lang="en-IN" sz="1200" b="1" dirty="0">
              <a:latin typeface="Bookman Old Style" panose="02050604050505020204" pitchFamily="18" charset="0"/>
            </a:endParaRPr>
          </a:p>
          <a:p>
            <a:r>
              <a:rPr lang="en-IN" sz="1200" b="1" dirty="0">
                <a:latin typeface="Bookman Old Style" panose="02050604050505020204" pitchFamily="18" charset="0"/>
              </a:rPr>
              <a:t>         Family details</a:t>
            </a:r>
            <a:r>
              <a:rPr lang="en-IN" sz="1200" dirty="0">
                <a:latin typeface="Bookman Old Style" panose="02050604050505020204" pitchFamily="18" charset="0"/>
              </a:rPr>
              <a:t>:</a:t>
            </a:r>
          </a:p>
          <a:p>
            <a:pPr marL="800100" lvl="1" indent="-342900">
              <a:buAutoNum type="alphaLcParenBoth"/>
            </a:pPr>
            <a:r>
              <a:rPr lang="en-IN" sz="1200" dirty="0">
                <a:latin typeface="Bookman Old Style" panose="02050604050505020204" pitchFamily="18" charset="0"/>
              </a:rPr>
              <a:t>Marital status </a:t>
            </a:r>
          </a:p>
          <a:p>
            <a:pPr marL="800100" lvl="1" indent="-342900">
              <a:buAutoNum type="alphaLcParenBoth"/>
            </a:pPr>
            <a:r>
              <a:rPr lang="en-IN" sz="1200" dirty="0">
                <a:latin typeface="Bookman Old Style" panose="02050604050505020204" pitchFamily="18" charset="0"/>
              </a:rPr>
              <a:t>Dependents’ details</a:t>
            </a:r>
          </a:p>
          <a:p>
            <a:pPr>
              <a:lnSpc>
                <a:spcPct val="150000"/>
              </a:lnSpc>
            </a:pPr>
            <a:endParaRPr lang="en-IN" sz="1200" b="1" dirty="0">
              <a:latin typeface="Bookman Old Style" panose="02050604050505020204" pitchFamily="18" charset="0"/>
            </a:endParaRPr>
          </a:p>
          <a:p>
            <a:r>
              <a:rPr lang="en-IN" sz="1200" b="1" dirty="0">
                <a:latin typeface="Bookman Old Style" panose="02050604050505020204" pitchFamily="18" charset="0"/>
              </a:rPr>
              <a:t>         </a:t>
            </a:r>
          </a:p>
          <a:p>
            <a:r>
              <a:rPr lang="en-IN" sz="1200" b="1" dirty="0">
                <a:latin typeface="Bookman Old Style" panose="02050604050505020204" pitchFamily="18" charset="0"/>
              </a:rPr>
              <a:t>         Conduct </a:t>
            </a:r>
            <a:r>
              <a:rPr lang="en-IN" sz="1200" dirty="0">
                <a:latin typeface="Bookman Old Style" panose="02050604050505020204" pitchFamily="18" charset="0"/>
              </a:rPr>
              <a:t>:	</a:t>
            </a:r>
          </a:p>
          <a:p>
            <a:pPr marL="800100" lvl="1" indent="-342900">
              <a:buAutoNum type="alphaLcParenBoth"/>
            </a:pPr>
            <a:r>
              <a:rPr lang="en-IN" sz="1200" dirty="0">
                <a:latin typeface="Bookman Old Style" panose="02050604050505020204" pitchFamily="18" charset="0"/>
              </a:rPr>
              <a:t>DAR/vigilance cases</a:t>
            </a:r>
          </a:p>
          <a:p>
            <a:pPr marL="800100" lvl="1" indent="-342900">
              <a:buAutoNum type="alphaLcParenBoth"/>
            </a:pPr>
            <a:r>
              <a:rPr lang="en-IN" sz="1200" dirty="0">
                <a:latin typeface="Bookman Old Style" panose="02050604050505020204" pitchFamily="18" charset="0"/>
              </a:rPr>
              <a:t>Penalty/punishment</a:t>
            </a:r>
          </a:p>
        </p:txBody>
      </p:sp>
      <p:sp>
        <p:nvSpPr>
          <p:cNvPr id="6" name="Rectangle 5"/>
          <p:cNvSpPr/>
          <p:nvPr/>
        </p:nvSpPr>
        <p:spPr>
          <a:xfrm>
            <a:off x="7656252" y="3345806"/>
            <a:ext cx="3610252" cy="1754326"/>
          </a:xfrm>
          <a:prstGeom prst="rect">
            <a:avLst/>
          </a:prstGeom>
        </p:spPr>
        <p:txBody>
          <a:bodyPr wrap="square">
            <a:spAutoFit/>
          </a:bodyPr>
          <a:lstStyle/>
          <a:p>
            <a:r>
              <a:rPr lang="en-IN" sz="1200" b="1" dirty="0">
                <a:latin typeface="Bookman Old Style" panose="02050604050505020204" pitchFamily="18" charset="0"/>
              </a:rPr>
              <a:t>Reason for cessation of service:</a:t>
            </a:r>
          </a:p>
          <a:p>
            <a:pPr marL="342900" indent="-342900">
              <a:buAutoNum type="alphaLcParenBoth"/>
            </a:pPr>
            <a:r>
              <a:rPr lang="en-IN" sz="1200" dirty="0">
                <a:latin typeface="Bookman Old Style" panose="02050604050505020204" pitchFamily="18" charset="0"/>
              </a:rPr>
              <a:t>Retirement</a:t>
            </a:r>
          </a:p>
          <a:p>
            <a:pPr marL="342900" indent="-342900">
              <a:buAutoNum type="alphaLcParenBoth"/>
            </a:pPr>
            <a:r>
              <a:rPr lang="en-IN" sz="1200" dirty="0">
                <a:latin typeface="Bookman Old Style" panose="02050604050505020204" pitchFamily="18" charset="0"/>
              </a:rPr>
              <a:t>Death</a:t>
            </a:r>
          </a:p>
          <a:p>
            <a:pPr marL="342900" indent="-342900">
              <a:buAutoNum type="alphaLcParenBoth"/>
            </a:pPr>
            <a:r>
              <a:rPr lang="en-IN" sz="1200" dirty="0">
                <a:latin typeface="Bookman Old Style" panose="02050604050505020204" pitchFamily="18" charset="0"/>
              </a:rPr>
              <a:t>Disability</a:t>
            </a:r>
          </a:p>
          <a:p>
            <a:pPr marL="342900" indent="-342900">
              <a:buAutoNum type="alphaLcParenBoth"/>
            </a:pPr>
            <a:r>
              <a:rPr lang="en-IN" sz="1200" dirty="0">
                <a:latin typeface="Bookman Old Style" panose="02050604050505020204" pitchFamily="18" charset="0"/>
              </a:rPr>
              <a:t>Technical Resignation</a:t>
            </a:r>
          </a:p>
          <a:p>
            <a:pPr marL="342900" indent="-342900">
              <a:buAutoNum type="alphaLcParenBoth"/>
            </a:pPr>
            <a:r>
              <a:rPr lang="en-IN" sz="1200" dirty="0">
                <a:latin typeface="Bookman Old Style" panose="02050604050505020204" pitchFamily="18" charset="0"/>
              </a:rPr>
              <a:t>Missing</a:t>
            </a:r>
          </a:p>
          <a:p>
            <a:pPr marL="342900" indent="-342900">
              <a:buAutoNum type="alphaLcParenBoth"/>
            </a:pPr>
            <a:r>
              <a:rPr lang="en-IN" sz="1200" dirty="0">
                <a:latin typeface="Bookman Old Style" panose="02050604050505020204" pitchFamily="18" charset="0"/>
              </a:rPr>
              <a:t>Removal</a:t>
            </a:r>
          </a:p>
          <a:p>
            <a:pPr marL="342900" indent="-342900">
              <a:buAutoNum type="alphaLcParenBoth"/>
            </a:pPr>
            <a:r>
              <a:rPr lang="en-IN" sz="1200" dirty="0">
                <a:latin typeface="Bookman Old Style" panose="02050604050505020204" pitchFamily="18" charset="0"/>
              </a:rPr>
              <a:t>Dismissal</a:t>
            </a:r>
          </a:p>
          <a:p>
            <a:pPr marL="342900" indent="-342900">
              <a:buAutoNum type="alphaLcParenBoth"/>
            </a:pPr>
            <a:r>
              <a:rPr lang="en-IN" sz="1200" dirty="0">
                <a:latin typeface="Bookman Old Style" panose="02050604050505020204" pitchFamily="18" charset="0"/>
              </a:rPr>
              <a:t>Resignation.</a:t>
            </a: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19998889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539" y="166710"/>
            <a:ext cx="10515600" cy="1325563"/>
          </a:xfrm>
        </p:spPr>
        <p:txBody>
          <a:bodyPr>
            <a:normAutofit/>
          </a:bodyPr>
          <a:lstStyle/>
          <a:p>
            <a:pPr algn="ctr"/>
            <a:r>
              <a:rPr lang="en-US" sz="2000" b="1" dirty="0">
                <a:latin typeface="Bookman Old Style" panose="02050604050505020204" pitchFamily="18" charset="0"/>
              </a:rPr>
              <a:t>What is considered as Qualifying Service</a:t>
            </a:r>
            <a:endParaRPr lang="en-IN" sz="2000" b="1" dirty="0">
              <a:latin typeface="Bookman Old Style" panose="02050604050505020204" pitchFamily="18" charset="0"/>
            </a:endParaRPr>
          </a:p>
        </p:txBody>
      </p:sp>
      <p:sp>
        <p:nvSpPr>
          <p:cNvPr id="3" name="Content Placeholder 2"/>
          <p:cNvSpPr>
            <a:spLocks noGrp="1"/>
          </p:cNvSpPr>
          <p:nvPr>
            <p:ph idx="1"/>
          </p:nvPr>
        </p:nvSpPr>
        <p:spPr>
          <a:xfrm>
            <a:off x="1663824" y="1253331"/>
            <a:ext cx="9450277" cy="4351338"/>
          </a:xfrm>
        </p:spPr>
        <p:txBody>
          <a:bodyPr>
            <a:noAutofit/>
          </a:bodyPr>
          <a:lstStyle/>
          <a:p>
            <a:pPr marL="0" indent="0">
              <a:lnSpc>
                <a:spcPct val="150000"/>
              </a:lnSpc>
              <a:buNone/>
            </a:pPr>
            <a:r>
              <a:rPr lang="en-IN" sz="1400" b="1" dirty="0">
                <a:latin typeface="Bookman Old Style" panose="02050604050505020204" pitchFamily="18" charset="0"/>
              </a:rPr>
              <a:t>Total Service vs. Net Service :</a:t>
            </a:r>
          </a:p>
          <a:p>
            <a:pPr marL="0" indent="0">
              <a:lnSpc>
                <a:spcPct val="100000"/>
              </a:lnSpc>
              <a:buNone/>
            </a:pPr>
            <a:r>
              <a:rPr lang="en-IN" sz="1400" dirty="0">
                <a:latin typeface="Bookman Old Style" panose="02050604050505020204" pitchFamily="18" charset="0"/>
              </a:rPr>
              <a:t>Service rendered by the employees from date of entry to date of retirement/death in service(Total Service) </a:t>
            </a:r>
          </a:p>
          <a:p>
            <a:pPr marL="0" indent="0">
              <a:lnSpc>
                <a:spcPct val="100000"/>
              </a:lnSpc>
              <a:buNone/>
            </a:pPr>
            <a:r>
              <a:rPr lang="en-IN" sz="1400" i="1" dirty="0">
                <a:latin typeface="Bookman Old Style" panose="02050604050505020204" pitchFamily="18" charset="0"/>
              </a:rPr>
              <a:t>Minus</a:t>
            </a:r>
            <a:r>
              <a:rPr lang="en-IN" sz="1400" dirty="0">
                <a:latin typeface="Bookman Old Style" panose="02050604050505020204" pitchFamily="18" charset="0"/>
              </a:rPr>
              <a:t> Non-Qualifying period</a:t>
            </a:r>
          </a:p>
          <a:p>
            <a:pPr marL="0" indent="0">
              <a:lnSpc>
                <a:spcPct val="100000"/>
              </a:lnSpc>
              <a:buNone/>
            </a:pPr>
            <a:r>
              <a:rPr lang="en-IN" sz="1400" i="1" dirty="0">
                <a:latin typeface="Bookman Old Style" panose="02050604050505020204" pitchFamily="18" charset="0"/>
              </a:rPr>
              <a:t>Plus</a:t>
            </a:r>
            <a:r>
              <a:rPr lang="en-IN" sz="1400" dirty="0">
                <a:latin typeface="Bookman Old Style" panose="02050604050505020204" pitchFamily="18" charset="0"/>
              </a:rPr>
              <a:t> previous Service if any </a:t>
            </a:r>
          </a:p>
          <a:p>
            <a:pPr marL="0" indent="0">
              <a:lnSpc>
                <a:spcPct val="150000"/>
              </a:lnSpc>
              <a:buNone/>
            </a:pPr>
            <a:endParaRPr lang="en-IN" sz="1400" b="1" dirty="0">
              <a:latin typeface="Bookman Old Style" panose="02050604050505020204" pitchFamily="18" charset="0"/>
            </a:endParaRPr>
          </a:p>
          <a:p>
            <a:pPr marL="0" indent="0">
              <a:lnSpc>
                <a:spcPct val="150000"/>
              </a:lnSpc>
              <a:buNone/>
            </a:pPr>
            <a:r>
              <a:rPr lang="en-IN" sz="1400" b="1" dirty="0">
                <a:latin typeface="Bookman Old Style" panose="02050604050505020204" pitchFamily="18" charset="0"/>
              </a:rPr>
              <a:t>Non-qualifying service:</a:t>
            </a:r>
          </a:p>
          <a:p>
            <a:pPr marL="0" indent="0">
              <a:lnSpc>
                <a:spcPct val="100000"/>
              </a:lnSpc>
              <a:buNone/>
            </a:pPr>
            <a:r>
              <a:rPr lang="en-IN" sz="1400" dirty="0">
                <a:latin typeface="Bookman Old Style" panose="02050604050505020204" pitchFamily="18" charset="0"/>
              </a:rPr>
              <a:t>Period spent on leave without pay (other than on Medical ground)</a:t>
            </a:r>
          </a:p>
          <a:p>
            <a:pPr marL="0" indent="0">
              <a:lnSpc>
                <a:spcPct val="100000"/>
              </a:lnSpc>
              <a:buNone/>
            </a:pPr>
            <a:r>
              <a:rPr lang="en-IN" sz="1400" dirty="0">
                <a:latin typeface="Bookman Old Style" panose="02050604050505020204" pitchFamily="18" charset="0"/>
              </a:rPr>
              <a:t>Suspension period</a:t>
            </a:r>
          </a:p>
          <a:p>
            <a:pPr marL="0" indent="0">
              <a:lnSpc>
                <a:spcPct val="100000"/>
              </a:lnSpc>
              <a:buNone/>
            </a:pPr>
            <a:r>
              <a:rPr lang="en-IN" sz="1400" dirty="0">
                <a:latin typeface="Bookman Old Style" panose="02050604050505020204" pitchFamily="18" charset="0"/>
              </a:rPr>
              <a:t>Period of Extra-ordinary Leave other than granted for Medical/Higher Study</a:t>
            </a:r>
          </a:p>
          <a:p>
            <a:pPr marL="0" indent="0">
              <a:lnSpc>
                <a:spcPct val="100000"/>
              </a:lnSpc>
              <a:buNone/>
            </a:pPr>
            <a:r>
              <a:rPr lang="en-IN" sz="1400" dirty="0">
                <a:latin typeface="Bookman Old Style" panose="02050604050505020204" pitchFamily="18" charset="0"/>
              </a:rPr>
              <a:t>Period of Casual Labour before attaining Temporary Status</a:t>
            </a:r>
          </a:p>
          <a:p>
            <a:pPr marL="0" indent="0">
              <a:lnSpc>
                <a:spcPct val="100000"/>
              </a:lnSpc>
              <a:buNone/>
            </a:pPr>
            <a:r>
              <a:rPr lang="en-IN" sz="1400" dirty="0">
                <a:latin typeface="Bookman Old Style" panose="02050604050505020204" pitchFamily="18" charset="0"/>
              </a:rPr>
              <a:t>Half of Service rendered as Temporary status</a:t>
            </a:r>
          </a:p>
          <a:p>
            <a:pPr marL="0" indent="0">
              <a:lnSpc>
                <a:spcPct val="100000"/>
              </a:lnSpc>
              <a:buNone/>
            </a:pPr>
            <a:r>
              <a:rPr lang="en-IN" sz="1400" dirty="0">
                <a:latin typeface="Bookman Old Style" panose="02050604050505020204" pitchFamily="18" charset="0"/>
              </a:rPr>
              <a:t>First Four months period for Substitutes followed by regularisation</a:t>
            </a:r>
          </a:p>
          <a:p>
            <a:pPr marL="0" indent="0">
              <a:lnSpc>
                <a:spcPct val="100000"/>
              </a:lnSpc>
              <a:buNone/>
            </a:pPr>
            <a:r>
              <a:rPr lang="en-IN" sz="1400" dirty="0">
                <a:latin typeface="Bookman Old Style" panose="02050604050505020204" pitchFamily="18" charset="0"/>
              </a:rPr>
              <a:t>Dies-Non period</a:t>
            </a:r>
          </a:p>
          <a:p>
            <a:pPr marL="457200" lvl="1" indent="0">
              <a:lnSpc>
                <a:spcPct val="150000"/>
              </a:lnSpc>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13</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3759604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540" y="240838"/>
            <a:ext cx="10515600" cy="1325563"/>
          </a:xfrm>
        </p:spPr>
        <p:txBody>
          <a:bodyPr>
            <a:normAutofit/>
          </a:bodyPr>
          <a:lstStyle/>
          <a:p>
            <a:pPr algn="ctr"/>
            <a:r>
              <a:rPr lang="en-US" sz="2000" b="1" dirty="0">
                <a:latin typeface="Bookman Old Style" panose="02050604050505020204" pitchFamily="18" charset="0"/>
              </a:rPr>
              <a:t>How is qualifying service arrived at?</a:t>
            </a:r>
            <a:endParaRPr lang="en-IN" sz="2000" b="1" dirty="0">
              <a:latin typeface="Bookman Old Style" panose="02050604050505020204" pitchFamily="18" charset="0"/>
            </a:endParaRPr>
          </a:p>
        </p:txBody>
      </p:sp>
      <p:sp>
        <p:nvSpPr>
          <p:cNvPr id="3" name="Content Placeholder 2"/>
          <p:cNvSpPr>
            <a:spLocks noGrp="1"/>
          </p:cNvSpPr>
          <p:nvPr>
            <p:ph idx="1"/>
          </p:nvPr>
        </p:nvSpPr>
        <p:spPr>
          <a:xfrm>
            <a:off x="1217673" y="1566401"/>
            <a:ext cx="10515599" cy="4351338"/>
          </a:xfrm>
        </p:spPr>
        <p:txBody>
          <a:bodyPr>
            <a:normAutofit/>
          </a:bodyPr>
          <a:lstStyle/>
          <a:p>
            <a:pPr marL="0" indent="0">
              <a:lnSpc>
                <a:spcPct val="150000"/>
              </a:lnSpc>
              <a:buNone/>
            </a:pPr>
            <a:r>
              <a:rPr lang="en-IN" sz="1400" b="1" dirty="0">
                <a:latin typeface="Bookman Old Style" panose="02050604050505020204" pitchFamily="18" charset="0"/>
              </a:rPr>
              <a:t> </a:t>
            </a:r>
            <a:r>
              <a:rPr lang="en-IN" sz="1400" dirty="0">
                <a:latin typeface="Bookman Old Style" panose="02050604050505020204" pitchFamily="18" charset="0"/>
              </a:rPr>
              <a:t>Qualifying Service is always calculated in terms of Half Year periods of service in which:</a:t>
            </a:r>
          </a:p>
          <a:p>
            <a:pPr marL="0" indent="0">
              <a:lnSpc>
                <a:spcPct val="150000"/>
              </a:lnSpc>
              <a:buNone/>
            </a:pPr>
            <a:r>
              <a:rPr lang="en-IN" sz="1400" dirty="0">
                <a:latin typeface="Bookman Old Style" panose="02050604050505020204" pitchFamily="18" charset="0"/>
              </a:rPr>
              <a:t> Period of three months and above and less than nine months is treated as six months, </a:t>
            </a:r>
            <a:r>
              <a:rPr lang="en-IN" sz="1400" dirty="0" err="1">
                <a:latin typeface="Bookman Old Style" panose="02050604050505020204" pitchFamily="18" charset="0"/>
              </a:rPr>
              <a:t>eg</a:t>
            </a:r>
            <a:r>
              <a:rPr lang="en-IN" sz="1400" dirty="0">
                <a:latin typeface="Bookman Old Style" panose="02050604050505020204" pitchFamily="18" charset="0"/>
              </a:rPr>
              <a:t>, 28Y 7 M 15 D = 28.5 years</a:t>
            </a:r>
          </a:p>
          <a:p>
            <a:pPr marL="0" indent="0">
              <a:lnSpc>
                <a:spcPct val="150000"/>
              </a:lnSpc>
              <a:buNone/>
            </a:pPr>
            <a:r>
              <a:rPr lang="en-IN" sz="1400" dirty="0">
                <a:latin typeface="Bookman Old Style" panose="02050604050505020204" pitchFamily="18" charset="0"/>
              </a:rPr>
              <a:t> Less than three months is rounded off to previous year, </a:t>
            </a:r>
            <a:r>
              <a:rPr lang="en-IN" sz="1400" dirty="0" err="1">
                <a:latin typeface="Bookman Old Style" panose="02050604050505020204" pitchFamily="18" charset="0"/>
              </a:rPr>
              <a:t>eg</a:t>
            </a:r>
            <a:r>
              <a:rPr lang="en-IN" sz="1400" dirty="0">
                <a:latin typeface="Bookman Old Style" panose="02050604050505020204" pitchFamily="18" charset="0"/>
              </a:rPr>
              <a:t>,  28Y 2 M 10 D =28 years</a:t>
            </a:r>
          </a:p>
          <a:p>
            <a:pPr marL="0" indent="0">
              <a:lnSpc>
                <a:spcPct val="150000"/>
              </a:lnSpc>
              <a:buNone/>
            </a:pPr>
            <a:r>
              <a:rPr lang="en-IN" sz="1400" dirty="0">
                <a:latin typeface="Bookman Old Style" panose="02050604050505020204" pitchFamily="18" charset="0"/>
              </a:rPr>
              <a:t> More than nine months is rounded off to next year, </a:t>
            </a:r>
            <a:r>
              <a:rPr lang="en-IN" sz="1400" dirty="0" err="1">
                <a:latin typeface="Bookman Old Style" panose="02050604050505020204" pitchFamily="18" charset="0"/>
              </a:rPr>
              <a:t>eg</a:t>
            </a:r>
            <a:r>
              <a:rPr lang="en-IN" sz="1400" dirty="0">
                <a:latin typeface="Bookman Old Style" panose="02050604050505020204" pitchFamily="18" charset="0"/>
              </a:rPr>
              <a:t>, 28Y 10M 20 D =29 years</a:t>
            </a:r>
          </a:p>
          <a:p>
            <a:pPr marL="0" indent="0">
              <a:lnSpc>
                <a:spcPct val="150000"/>
              </a:lnSpc>
              <a:buNone/>
            </a:pPr>
            <a:endParaRPr lang="en-IN" sz="1400" dirty="0">
              <a:latin typeface="Bookman Old Style" panose="02050604050505020204" pitchFamily="18" charset="0"/>
            </a:endParaRPr>
          </a:p>
          <a:p>
            <a:pPr>
              <a:lnSpc>
                <a:spcPct val="150000"/>
              </a:lnSpc>
            </a:pPr>
            <a:r>
              <a:rPr lang="en-IN" sz="1400" dirty="0">
                <a:latin typeface="Bookman Old Style" panose="02050604050505020204" pitchFamily="18" charset="0"/>
              </a:rPr>
              <a:t>Minimum Qualifying Service for employee’s pension : Ten years and above</a:t>
            </a:r>
          </a:p>
          <a:p>
            <a:pPr>
              <a:lnSpc>
                <a:spcPct val="150000"/>
              </a:lnSpc>
            </a:pPr>
            <a:r>
              <a:rPr lang="en-IN" sz="1400" dirty="0">
                <a:latin typeface="Bookman Old Style" panose="02050604050505020204" pitchFamily="18" charset="0"/>
              </a:rPr>
              <a:t>Minimum Qualifying Service for  Family Pension : Irrespective of Q.S if the post has been regularised.</a:t>
            </a:r>
          </a:p>
          <a:p>
            <a:pPr>
              <a:lnSpc>
                <a:spcPct val="150000"/>
              </a:lnSpc>
            </a:pPr>
            <a:r>
              <a:rPr lang="en-IN" sz="1400" dirty="0">
                <a:latin typeface="Bookman Old Style" panose="02050604050505020204" pitchFamily="18" charset="0"/>
              </a:rPr>
              <a:t>Maximum Qualifying Service for Pensionary benefits : 33 years (66 half years) as in 35 Y 4 M 05 D =33 years</a:t>
            </a:r>
          </a:p>
          <a:p>
            <a:pPr marL="0" indent="0">
              <a:lnSpc>
                <a:spcPct val="150000"/>
              </a:lnSpc>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14</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25960005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396" y="320675"/>
            <a:ext cx="10515600" cy="1325563"/>
          </a:xfrm>
        </p:spPr>
        <p:txBody>
          <a:bodyPr>
            <a:normAutofit/>
          </a:bodyPr>
          <a:lstStyle/>
          <a:p>
            <a:pPr algn="ctr"/>
            <a:r>
              <a:rPr lang="en-US" sz="2000" b="1" dirty="0">
                <a:latin typeface="Bookman Old Style" panose="02050604050505020204" pitchFamily="18" charset="0"/>
              </a:rPr>
              <a:t>Qualifying service : illustrations</a:t>
            </a:r>
            <a:endParaRPr lang="en-IN" sz="2000" b="1" dirty="0">
              <a:latin typeface="Bookman Old Style" panose="02050604050505020204" pitchFamily="18" charset="0"/>
            </a:endParaRPr>
          </a:p>
        </p:txBody>
      </p:sp>
      <p:sp>
        <p:nvSpPr>
          <p:cNvPr id="3" name="Content Placeholder 2"/>
          <p:cNvSpPr>
            <a:spLocks noGrp="1"/>
          </p:cNvSpPr>
          <p:nvPr>
            <p:ph idx="1"/>
          </p:nvPr>
        </p:nvSpPr>
        <p:spPr>
          <a:xfrm>
            <a:off x="2436181" y="1521951"/>
            <a:ext cx="7319638" cy="4351338"/>
          </a:xfrm>
        </p:spPr>
        <p:txBody>
          <a:bodyPr>
            <a:normAutofit lnSpcReduction="10000"/>
          </a:bodyPr>
          <a:lstStyle/>
          <a:p>
            <a:pPr marL="0" indent="0">
              <a:buNone/>
            </a:pPr>
            <a:r>
              <a:rPr lang="en-IN" sz="1200" dirty="0">
                <a:latin typeface="Bookman Old Style" panose="02050604050505020204" pitchFamily="18" charset="0"/>
              </a:rPr>
              <a:t>Mr X : DOA: 18-08-1990, DOR : 30-06-2020, LWP: 110 days</a:t>
            </a:r>
          </a:p>
          <a:p>
            <a:pPr marL="0" indent="0">
              <a:buNone/>
            </a:pPr>
            <a:endParaRPr lang="en-IN" sz="1200" dirty="0">
              <a:latin typeface="Bookman Old Style" panose="02050604050505020204" pitchFamily="18" charset="0"/>
            </a:endParaRPr>
          </a:p>
          <a:p>
            <a:pPr marL="0" indent="0">
              <a:spcBef>
                <a:spcPts val="600"/>
              </a:spcBef>
              <a:buNone/>
            </a:pPr>
            <a:r>
              <a:rPr lang="en-IN" sz="1200" dirty="0">
                <a:latin typeface="Bookman Old Style" panose="02050604050505020204" pitchFamily="18" charset="0"/>
              </a:rPr>
              <a:t>			YYYY-MM-DD</a:t>
            </a:r>
          </a:p>
          <a:p>
            <a:pPr marL="0" indent="0">
              <a:spcBef>
                <a:spcPts val="600"/>
              </a:spcBef>
              <a:buNone/>
            </a:pPr>
            <a:r>
              <a:rPr lang="en-IN" sz="1200" dirty="0">
                <a:latin typeface="Bookman Old Style" panose="02050604050505020204" pitchFamily="18" charset="0"/>
              </a:rPr>
              <a:t>DOR: 			2020-06-30</a:t>
            </a:r>
          </a:p>
          <a:p>
            <a:pPr marL="0" indent="0">
              <a:spcBef>
                <a:spcPts val="600"/>
              </a:spcBef>
              <a:buNone/>
            </a:pPr>
            <a:r>
              <a:rPr lang="en-IN" sz="1200" dirty="0">
                <a:latin typeface="Bookman Old Style" panose="02050604050505020204" pitchFamily="18" charset="0"/>
              </a:rPr>
              <a:t>DOA: 			1990-08-18</a:t>
            </a:r>
          </a:p>
          <a:p>
            <a:pPr marL="0" indent="0">
              <a:spcBef>
                <a:spcPts val="600"/>
              </a:spcBef>
              <a:buNone/>
            </a:pPr>
            <a:r>
              <a:rPr lang="en-IN" sz="1200" dirty="0">
                <a:latin typeface="Bookman Old Style" panose="02050604050505020204" pitchFamily="18" charset="0"/>
              </a:rPr>
              <a:t>Total Service:		29Y-08M-12D</a:t>
            </a:r>
          </a:p>
          <a:p>
            <a:pPr marL="0" indent="0">
              <a:spcBef>
                <a:spcPts val="600"/>
              </a:spcBef>
              <a:buNone/>
            </a:pPr>
            <a:r>
              <a:rPr lang="en-IN" sz="1200" dirty="0">
                <a:latin typeface="Bookman Old Style" panose="02050604050505020204" pitchFamily="18" charset="0"/>
              </a:rPr>
              <a:t>Less LWP:			00Y-03M-20D</a:t>
            </a:r>
          </a:p>
          <a:p>
            <a:pPr marL="0" indent="0">
              <a:spcBef>
                <a:spcPts val="600"/>
              </a:spcBef>
              <a:buNone/>
            </a:pPr>
            <a:r>
              <a:rPr lang="en-IN" sz="1200" dirty="0">
                <a:latin typeface="Bookman Old Style" panose="02050604050505020204" pitchFamily="18" charset="0"/>
              </a:rPr>
              <a:t>Net QS:			29Y-04M-22D 	i.e. 	</a:t>
            </a:r>
            <a:r>
              <a:rPr lang="en-IN" sz="1200" b="1" dirty="0">
                <a:latin typeface="Bookman Old Style" panose="02050604050505020204" pitchFamily="18" charset="0"/>
              </a:rPr>
              <a:t>29.5 years </a:t>
            </a:r>
          </a:p>
          <a:p>
            <a:pPr marL="0" indent="0">
              <a:spcBef>
                <a:spcPts val="600"/>
              </a:spcBef>
              <a:buNone/>
            </a:pPr>
            <a:endParaRPr lang="en-IN" sz="1200" b="1" dirty="0">
              <a:latin typeface="Bookman Old Style" panose="02050604050505020204" pitchFamily="18" charset="0"/>
            </a:endParaRPr>
          </a:p>
          <a:p>
            <a:pPr marL="0" indent="0">
              <a:spcBef>
                <a:spcPts val="600"/>
              </a:spcBef>
              <a:buNone/>
            </a:pPr>
            <a:r>
              <a:rPr lang="en-IN" sz="1200" dirty="0">
                <a:latin typeface="Bookman Old Style" panose="02050604050505020204" pitchFamily="18" charset="0"/>
              </a:rPr>
              <a:t>Mr Y: Casual Labour since 01-01-1982; Temporary Status : 01-10-1983;</a:t>
            </a:r>
          </a:p>
          <a:p>
            <a:pPr marL="0" indent="0">
              <a:spcBef>
                <a:spcPts val="600"/>
              </a:spcBef>
              <a:buNone/>
            </a:pPr>
            <a:r>
              <a:rPr lang="en-IN" sz="1200" dirty="0">
                <a:latin typeface="Bookman Old Style" panose="02050604050505020204" pitchFamily="18" charset="0"/>
              </a:rPr>
              <a:t>Date of Regularisation: 15-10-1990; Date of Retirement : 31-05-2020</a:t>
            </a:r>
          </a:p>
          <a:p>
            <a:pPr marL="0" indent="0">
              <a:spcBef>
                <a:spcPts val="600"/>
              </a:spcBef>
              <a:buNone/>
            </a:pPr>
            <a:endParaRPr lang="en-IN" sz="1200" dirty="0">
              <a:latin typeface="Bookman Old Style" panose="02050604050505020204" pitchFamily="18" charset="0"/>
            </a:endParaRPr>
          </a:p>
          <a:p>
            <a:pPr marL="0" indent="0">
              <a:spcBef>
                <a:spcPts val="600"/>
              </a:spcBef>
              <a:buNone/>
            </a:pPr>
            <a:r>
              <a:rPr lang="en-IN" sz="1200" dirty="0">
                <a:latin typeface="Bookman Old Style" panose="02050604050505020204" pitchFamily="18" charset="0"/>
              </a:rPr>
              <a:t>			YYYY-MM-DD</a:t>
            </a:r>
          </a:p>
          <a:p>
            <a:pPr marL="0" indent="0">
              <a:spcBef>
                <a:spcPts val="600"/>
              </a:spcBef>
              <a:buNone/>
            </a:pPr>
            <a:r>
              <a:rPr lang="en-IN" sz="1200" dirty="0">
                <a:latin typeface="Bookman Old Style" panose="02050604050505020204" pitchFamily="18" charset="0"/>
              </a:rPr>
              <a:t>DOR:			2020-05-31</a:t>
            </a:r>
          </a:p>
          <a:p>
            <a:pPr marL="0" indent="0">
              <a:spcBef>
                <a:spcPts val="600"/>
              </a:spcBef>
              <a:buNone/>
            </a:pPr>
            <a:r>
              <a:rPr lang="en-IN" sz="1200" dirty="0">
                <a:latin typeface="Bookman Old Style" panose="02050604050505020204" pitchFamily="18" charset="0"/>
              </a:rPr>
              <a:t>Date of Regularisation: 		1990-10-15</a:t>
            </a:r>
          </a:p>
          <a:p>
            <a:pPr marL="0" indent="0">
              <a:spcBef>
                <a:spcPts val="600"/>
              </a:spcBef>
              <a:buNone/>
            </a:pPr>
            <a:r>
              <a:rPr lang="en-IN" sz="1200" dirty="0">
                <a:latin typeface="Bookman Old Style" panose="02050604050505020204" pitchFamily="18" charset="0"/>
              </a:rPr>
              <a:t>Total Service:		29Y-07M-16D</a:t>
            </a:r>
          </a:p>
          <a:p>
            <a:pPr marL="0" indent="0">
              <a:spcBef>
                <a:spcPts val="600"/>
              </a:spcBef>
              <a:buNone/>
            </a:pPr>
            <a:r>
              <a:rPr lang="en-IN" sz="1200" dirty="0">
                <a:latin typeface="Bookman Old Style" panose="02050604050505020204" pitchFamily="18" charset="0"/>
              </a:rPr>
              <a:t>Add 50%of TS period:		03Y-06M-08D </a:t>
            </a:r>
          </a:p>
          <a:p>
            <a:pPr marL="0" indent="0">
              <a:spcBef>
                <a:spcPts val="600"/>
              </a:spcBef>
              <a:buNone/>
            </a:pPr>
            <a:r>
              <a:rPr lang="en-IN" sz="1200" dirty="0">
                <a:latin typeface="Bookman Old Style" panose="02050604050505020204" pitchFamily="18" charset="0"/>
              </a:rPr>
              <a:t>Net QS:			33Y-01M-24D 	i.e.	</a:t>
            </a:r>
            <a:r>
              <a:rPr lang="en-IN" sz="1200" b="1" dirty="0">
                <a:latin typeface="Bookman Old Style" panose="02050604050505020204" pitchFamily="18" charset="0"/>
              </a:rPr>
              <a:t>33 Years </a:t>
            </a:r>
          </a:p>
          <a:p>
            <a:pPr marL="0" indent="0">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15</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33901568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004" y="240440"/>
            <a:ext cx="10515600" cy="1325563"/>
          </a:xfrm>
        </p:spPr>
        <p:txBody>
          <a:bodyPr>
            <a:normAutofit/>
          </a:bodyPr>
          <a:lstStyle/>
          <a:p>
            <a:pPr algn="ctr"/>
            <a:r>
              <a:rPr lang="en-US" sz="2000" b="1" dirty="0">
                <a:latin typeface="Bookman Old Style" panose="02050604050505020204" pitchFamily="18" charset="0"/>
              </a:rPr>
              <a:t>Emoluments considered for pensionary benefits</a:t>
            </a:r>
            <a:endParaRPr lang="en-IN" sz="2000" b="1" dirty="0">
              <a:latin typeface="Bookman Old Style" panose="02050604050505020204" pitchFamily="18" charset="0"/>
            </a:endParaRPr>
          </a:p>
        </p:txBody>
      </p:sp>
      <p:sp>
        <p:nvSpPr>
          <p:cNvPr id="3" name="Content Placeholder 2"/>
          <p:cNvSpPr>
            <a:spLocks noGrp="1"/>
          </p:cNvSpPr>
          <p:nvPr>
            <p:ph idx="1"/>
          </p:nvPr>
        </p:nvSpPr>
        <p:spPr>
          <a:xfrm>
            <a:off x="1066800" y="1417252"/>
            <a:ext cx="10058400" cy="4351338"/>
          </a:xfrm>
        </p:spPr>
        <p:txBody>
          <a:bodyPr>
            <a:normAutofit/>
          </a:bodyPr>
          <a:lstStyle/>
          <a:p>
            <a:pPr marL="0" indent="0" algn="just">
              <a:buNone/>
            </a:pPr>
            <a:r>
              <a:rPr lang="en-IN" sz="1400" dirty="0">
                <a:latin typeface="Bookman Old Style" panose="02050604050505020204" pitchFamily="18" charset="0"/>
              </a:rPr>
              <a:t>Emoluments for working out pensionary benefits refer to the Last Pay drawn by the employee plus reckonable allowances as applicable in the case of the employee’s category</a:t>
            </a:r>
          </a:p>
          <a:p>
            <a:pPr marL="0" indent="0">
              <a:buNone/>
            </a:pPr>
            <a:endParaRPr lang="en-IN" sz="1200" dirty="0">
              <a:latin typeface="Bookman Old Style" panose="02050604050505020204" pitchFamily="18" charset="0"/>
            </a:endParaRPr>
          </a:p>
          <a:p>
            <a:pPr marL="0" indent="0">
              <a:buNone/>
            </a:pPr>
            <a:endParaRPr lang="en-IN" sz="1200" dirty="0">
              <a:latin typeface="Bookman Old Style" panose="02050604050505020204" pitchFamily="18" charset="0"/>
            </a:endParaRPr>
          </a:p>
          <a:p>
            <a:pPr marL="0" indent="0">
              <a:buNone/>
            </a:pPr>
            <a:endParaRPr lang="en-IN" sz="1200" dirty="0">
              <a:latin typeface="Bookman Old Style" panose="02050604050505020204" pitchFamily="18" charset="0"/>
            </a:endParaRPr>
          </a:p>
          <a:p>
            <a:pPr algn="just"/>
            <a:endParaRPr lang="en-IN" sz="1200" dirty="0">
              <a:latin typeface="Bookman Old Style" panose="02050604050505020204" pitchFamily="18" charset="0"/>
            </a:endParaRPr>
          </a:p>
          <a:p>
            <a:pPr algn="just"/>
            <a:endParaRPr lang="en-IN" sz="1200" dirty="0">
              <a:latin typeface="Bookman Old Style" panose="02050604050505020204" pitchFamily="18" charset="0"/>
            </a:endParaRPr>
          </a:p>
          <a:p>
            <a:pPr algn="just"/>
            <a:endParaRPr lang="en-IN" sz="1200" dirty="0">
              <a:latin typeface="Bookman Old Style" panose="02050604050505020204" pitchFamily="18" charset="0"/>
            </a:endParaRPr>
          </a:p>
          <a:p>
            <a:pPr algn="just"/>
            <a:endParaRPr lang="en-IN" sz="1200" dirty="0">
              <a:latin typeface="Bookman Old Style" panose="02050604050505020204" pitchFamily="18" charset="0"/>
            </a:endParaRPr>
          </a:p>
          <a:p>
            <a:pPr algn="just"/>
            <a:endParaRPr lang="en-IN" sz="1200" dirty="0">
              <a:latin typeface="Bookman Old Style" panose="02050604050505020204" pitchFamily="18" charset="0"/>
            </a:endParaRPr>
          </a:p>
          <a:p>
            <a:pPr algn="just"/>
            <a:endParaRPr lang="en-IN" sz="1200" dirty="0">
              <a:latin typeface="Bookman Old Style" panose="02050604050505020204" pitchFamily="18" charset="0"/>
            </a:endParaRPr>
          </a:p>
          <a:p>
            <a:pPr algn="just"/>
            <a:r>
              <a:rPr lang="en-IN" sz="1400" dirty="0">
                <a:latin typeface="Bookman Old Style" panose="02050604050505020204" pitchFamily="18" charset="0"/>
              </a:rPr>
              <a:t>Average Emoluments : emoluments drawn in last ten months immediately prior to date of retirement.</a:t>
            </a:r>
          </a:p>
          <a:p>
            <a:pPr algn="just"/>
            <a:r>
              <a:rPr lang="en-IN" sz="1400" dirty="0">
                <a:latin typeface="Bookman Old Style" panose="02050604050505020204" pitchFamily="18" charset="0"/>
              </a:rPr>
              <a:t>Pension : @50% of Last Pay (emoluments) or 50% Average Emoluments </a:t>
            </a:r>
            <a:r>
              <a:rPr lang="en-IN" sz="1400" b="1" i="1" dirty="0">
                <a:latin typeface="Bookman Old Style" panose="02050604050505020204" pitchFamily="18" charset="0"/>
              </a:rPr>
              <a:t>whichever is higher</a:t>
            </a:r>
            <a:r>
              <a:rPr lang="en-IN" sz="1400" dirty="0">
                <a:latin typeface="Bookman Old Style" panose="02050604050505020204" pitchFamily="18" charset="0"/>
              </a:rPr>
              <a:t>.</a:t>
            </a:r>
          </a:p>
          <a:p>
            <a:pPr algn="just"/>
            <a:r>
              <a:rPr lang="en-IN" sz="1400" dirty="0">
                <a:latin typeface="Bookman Old Style" panose="02050604050505020204" pitchFamily="18" charset="0"/>
              </a:rPr>
              <a:t>In case of reduction in Last Pay on account of penalty/demotion, Last Pay becomes less than Average Emoluments. Pension @ 50% of average emoluments being higher, becomes payable.</a:t>
            </a:r>
          </a:p>
          <a:p>
            <a:pPr marL="0" indent="0">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16</a:t>
            </a:fld>
            <a:endParaRPr lang="en-IN"/>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2167314"/>
            <a:ext cx="10058400" cy="2272206"/>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3534188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7204" y="320675"/>
            <a:ext cx="10515600" cy="1325563"/>
          </a:xfrm>
        </p:spPr>
        <p:txBody>
          <a:bodyPr>
            <a:normAutofit/>
          </a:bodyPr>
          <a:lstStyle/>
          <a:p>
            <a:pPr algn="ctr"/>
            <a:r>
              <a:rPr lang="en-US" sz="2000" b="1" dirty="0">
                <a:latin typeface="Bookman Old Style" panose="02050604050505020204" pitchFamily="18" charset="0"/>
              </a:rPr>
              <a:t>Pension calculation: illustrations</a:t>
            </a:r>
            <a:endParaRPr lang="en-IN" sz="2000" b="1"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17</a:t>
            </a:fld>
            <a:endParaRPr lang="en-IN"/>
          </a:p>
        </p:txBody>
      </p:sp>
      <p:sp>
        <p:nvSpPr>
          <p:cNvPr id="8" name="Content Placeholder 7"/>
          <p:cNvSpPr>
            <a:spLocks noGrp="1"/>
          </p:cNvSpPr>
          <p:nvPr>
            <p:ph idx="1"/>
          </p:nvPr>
        </p:nvSpPr>
        <p:spPr>
          <a:xfrm>
            <a:off x="1118587" y="1646238"/>
            <a:ext cx="10515600" cy="4351338"/>
          </a:xfrm>
        </p:spPr>
        <p:txBody>
          <a:bodyPr>
            <a:normAutofit/>
          </a:bodyPr>
          <a:lstStyle/>
          <a:p>
            <a:pPr marL="0" indent="0">
              <a:lnSpc>
                <a:spcPct val="150000"/>
              </a:lnSpc>
              <a:spcBef>
                <a:spcPts val="600"/>
              </a:spcBef>
              <a:buNone/>
            </a:pPr>
            <a:r>
              <a:rPr lang="en-IN" sz="1400" dirty="0">
                <a:latin typeface="Bookman Old Style" panose="02050604050505020204" pitchFamily="18" charset="0"/>
              </a:rPr>
              <a:t>General category staff, Mr X, Senior Section Officer, DOR: 31-01-2020, last pay: 72,000  </a:t>
            </a:r>
          </a:p>
          <a:p>
            <a:pPr marL="0" indent="0">
              <a:lnSpc>
                <a:spcPct val="150000"/>
              </a:lnSpc>
              <a:spcBef>
                <a:spcPts val="600"/>
              </a:spcBef>
              <a:buNone/>
            </a:pPr>
            <a:r>
              <a:rPr lang="en-IN" sz="1400" dirty="0">
                <a:latin typeface="Bookman Old Style" panose="02050604050505020204" pitchFamily="18" charset="0"/>
              </a:rPr>
              <a:t>Working : Average emoluments (last 10 months): Last Increment date :01-07-2019</a:t>
            </a:r>
          </a:p>
          <a:p>
            <a:pPr marL="0" indent="0" algn="ctr">
              <a:lnSpc>
                <a:spcPct val="150000"/>
              </a:lnSpc>
              <a:spcBef>
                <a:spcPts val="600"/>
              </a:spcBef>
              <a:buNone/>
            </a:pPr>
            <a:endParaRPr lang="en-US" sz="1400" dirty="0">
              <a:latin typeface="Bookman Old Style" panose="02050604050505020204" pitchFamily="18" charset="0"/>
            </a:endParaRPr>
          </a:p>
          <a:p>
            <a:pPr marL="0" indent="0" algn="ctr">
              <a:lnSpc>
                <a:spcPct val="150000"/>
              </a:lnSpc>
              <a:spcBef>
                <a:spcPts val="600"/>
              </a:spcBef>
              <a:buNone/>
            </a:pPr>
            <a:endParaRPr lang="en-IN" sz="1400" dirty="0">
              <a:latin typeface="Bookman Old Style" panose="02050604050505020204" pitchFamily="18" charset="0"/>
            </a:endParaRPr>
          </a:p>
          <a:p>
            <a:pPr marL="0" indent="0">
              <a:lnSpc>
                <a:spcPct val="150000"/>
              </a:lnSpc>
              <a:spcBef>
                <a:spcPts val="600"/>
              </a:spcBef>
              <a:buNone/>
            </a:pPr>
            <a:endParaRPr lang="en-IN" sz="1200" dirty="0">
              <a:latin typeface="Bookman Old Style" panose="02050604050505020204" pitchFamily="18" charset="0"/>
            </a:endParaRPr>
          </a:p>
          <a:p>
            <a:pPr marL="0" indent="0">
              <a:lnSpc>
                <a:spcPct val="150000"/>
              </a:lnSpc>
              <a:spcBef>
                <a:spcPts val="600"/>
              </a:spcBef>
              <a:buNone/>
            </a:pPr>
            <a:endParaRPr lang="en-IN" sz="1200" dirty="0">
              <a:latin typeface="Bookman Old Style" panose="02050604050505020204" pitchFamily="18" charset="0"/>
            </a:endParaRPr>
          </a:p>
          <a:p>
            <a:pPr marL="0" indent="0">
              <a:lnSpc>
                <a:spcPct val="150000"/>
              </a:lnSpc>
              <a:spcBef>
                <a:spcPts val="600"/>
              </a:spcBef>
              <a:buNone/>
            </a:pPr>
            <a:r>
              <a:rPr lang="en-IN" sz="1400" dirty="0">
                <a:latin typeface="Bookman Old Style" panose="02050604050505020204" pitchFamily="18" charset="0"/>
              </a:rPr>
              <a:t>Pension @ 50% of average emoluments of ten months or @50% of Last Pay whichever is higher: </a:t>
            </a:r>
            <a:r>
              <a:rPr lang="en-IN" sz="1400" b="1" dirty="0">
                <a:latin typeface="Bookman Old Style" panose="02050604050505020204" pitchFamily="18" charset="0"/>
              </a:rPr>
              <a:t>Rs.36000</a:t>
            </a:r>
            <a:endParaRPr lang="en-IN" sz="1400" dirty="0">
              <a:latin typeface="Bookman Old Style" panose="02050604050505020204" pitchFamily="18" charset="0"/>
            </a:endParaRPr>
          </a:p>
        </p:txBody>
      </p:sp>
      <p:pic>
        <p:nvPicPr>
          <p:cNvPr id="9" name="Picture 8"/>
          <p:cNvPicPr>
            <a:picLocks noChangeAspect="1"/>
          </p:cNvPicPr>
          <p:nvPr/>
        </p:nvPicPr>
        <p:blipFill>
          <a:blip r:embed="rId2"/>
          <a:stretch>
            <a:fillRect/>
          </a:stretch>
        </p:blipFill>
        <p:spPr>
          <a:xfrm>
            <a:off x="1118587" y="2533428"/>
            <a:ext cx="9618808" cy="895572"/>
          </a:xfrm>
          <a:prstGeom prst="rect">
            <a:avLst/>
          </a:prstGeom>
        </p:spPr>
      </p:pic>
      <p:graphicFrame>
        <p:nvGraphicFramePr>
          <p:cNvPr id="10" name="Table 9"/>
          <p:cNvGraphicFramePr>
            <a:graphicFrameLocks noGrp="1"/>
          </p:cNvGraphicFramePr>
          <p:nvPr>
            <p:extLst>
              <p:ext uri="{D42A27DB-BD31-4B8C-83A1-F6EECF244321}">
                <p14:modId xmlns:p14="http://schemas.microsoft.com/office/powerpoint/2010/main" val="1498506509"/>
              </p:ext>
            </p:extLst>
          </p:nvPr>
        </p:nvGraphicFramePr>
        <p:xfrm>
          <a:off x="1189608" y="4354879"/>
          <a:ext cx="9547788" cy="600040"/>
        </p:xfrm>
        <a:graphic>
          <a:graphicData uri="http://schemas.openxmlformats.org/drawingml/2006/table">
            <a:tbl>
              <a:tblPr firstRow="1" bandRow="1">
                <a:tableStyleId>{5C22544A-7EE6-4342-B048-85BDC9FD1C3A}</a:tableStyleId>
              </a:tblPr>
              <a:tblGrid>
                <a:gridCol w="2386947">
                  <a:extLst>
                    <a:ext uri="{9D8B030D-6E8A-4147-A177-3AD203B41FA5}">
                      <a16:colId xmlns:a16="http://schemas.microsoft.com/office/drawing/2014/main" val="2984635612"/>
                    </a:ext>
                  </a:extLst>
                </a:gridCol>
                <a:gridCol w="2386947">
                  <a:extLst>
                    <a:ext uri="{9D8B030D-6E8A-4147-A177-3AD203B41FA5}">
                      <a16:colId xmlns:a16="http://schemas.microsoft.com/office/drawing/2014/main" val="2455311681"/>
                    </a:ext>
                  </a:extLst>
                </a:gridCol>
                <a:gridCol w="2386947">
                  <a:extLst>
                    <a:ext uri="{9D8B030D-6E8A-4147-A177-3AD203B41FA5}">
                      <a16:colId xmlns:a16="http://schemas.microsoft.com/office/drawing/2014/main" val="2212513655"/>
                    </a:ext>
                  </a:extLst>
                </a:gridCol>
                <a:gridCol w="2386947">
                  <a:extLst>
                    <a:ext uri="{9D8B030D-6E8A-4147-A177-3AD203B41FA5}">
                      <a16:colId xmlns:a16="http://schemas.microsoft.com/office/drawing/2014/main" val="3170870779"/>
                    </a:ext>
                  </a:extLst>
                </a:gridCol>
              </a:tblGrid>
              <a:tr h="325720">
                <a:tc>
                  <a:txBody>
                    <a:bodyPr/>
                    <a:lstStyle/>
                    <a:p>
                      <a:pPr algn="ctr"/>
                      <a:r>
                        <a:rPr lang="en-IN" sz="1200" dirty="0">
                          <a:solidFill>
                            <a:schemeClr val="accent5">
                              <a:lumMod val="75000"/>
                            </a:schemeClr>
                          </a:solidFill>
                          <a:latin typeface="Bookman Old Style" panose="02050604050505020204" pitchFamily="18" charset="0"/>
                        </a:rPr>
                        <a:t>Last</a:t>
                      </a:r>
                      <a:r>
                        <a:rPr lang="en-IN" sz="1200" baseline="0" dirty="0">
                          <a:solidFill>
                            <a:schemeClr val="accent5">
                              <a:lumMod val="75000"/>
                            </a:schemeClr>
                          </a:solidFill>
                          <a:latin typeface="Bookman Old Style" panose="02050604050505020204" pitchFamily="18" charset="0"/>
                        </a:rPr>
                        <a:t> Pay </a:t>
                      </a:r>
                      <a:endParaRPr lang="en-IN" sz="1200" dirty="0">
                        <a:solidFill>
                          <a:schemeClr val="accent5">
                            <a:lumMod val="75000"/>
                          </a:schemeClr>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dirty="0">
                          <a:solidFill>
                            <a:schemeClr val="accent5">
                              <a:lumMod val="75000"/>
                            </a:schemeClr>
                          </a:solidFill>
                          <a:latin typeface="Bookman Old Style" panose="02050604050505020204" pitchFamily="18" charset="0"/>
                        </a:rPr>
                        <a:t>Average Emoluments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dirty="0">
                          <a:solidFill>
                            <a:schemeClr val="accent5">
                              <a:lumMod val="75000"/>
                            </a:schemeClr>
                          </a:solidFill>
                          <a:latin typeface="Bookman Old Style" panose="02050604050505020204" pitchFamily="18" charset="0"/>
                        </a:rPr>
                        <a:t>Higher 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dirty="0">
                          <a:solidFill>
                            <a:schemeClr val="accent5">
                              <a:lumMod val="75000"/>
                            </a:schemeClr>
                          </a:solidFill>
                          <a:latin typeface="Bookman Old Style" panose="02050604050505020204" pitchFamily="18" charset="0"/>
                        </a:rPr>
                        <a:t>Pension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705992587"/>
                  </a:ext>
                </a:extLst>
              </a:tr>
              <a:tr h="244136">
                <a:tc>
                  <a:txBody>
                    <a:bodyPr/>
                    <a:lstStyle/>
                    <a:p>
                      <a:pPr algn="ctr"/>
                      <a:r>
                        <a:rPr lang="en-IN" sz="1200" dirty="0">
                          <a:latin typeface="Bookman Old Style" panose="02050604050505020204" pitchFamily="18" charset="0"/>
                        </a:rPr>
                        <a:t>72,000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dirty="0">
                          <a:latin typeface="Bookman Old Style" panose="02050604050505020204" pitchFamily="18" charset="0"/>
                        </a:rPr>
                        <a:t>71,250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dirty="0">
                          <a:latin typeface="Bookman Old Style" panose="02050604050505020204" pitchFamily="18" charset="0"/>
                        </a:rPr>
                        <a:t>72,000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IN" sz="1200" b="1" dirty="0">
                          <a:latin typeface="Bookman Old Style" panose="02050604050505020204" pitchFamily="18" charset="0"/>
                        </a:rPr>
                        <a:t>36,000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202737278"/>
                  </a:ext>
                </a:extLst>
              </a:tr>
            </a:tbl>
          </a:graphicData>
        </a:graphic>
      </p:graphicFrame>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32317120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844" y="233863"/>
            <a:ext cx="10515600" cy="1325563"/>
          </a:xfrm>
        </p:spPr>
        <p:txBody>
          <a:bodyPr>
            <a:normAutofit/>
          </a:bodyPr>
          <a:lstStyle/>
          <a:p>
            <a:pPr algn="ctr"/>
            <a:r>
              <a:rPr lang="en-US" sz="2000" b="1" dirty="0">
                <a:latin typeface="Bookman Old Style" panose="02050604050505020204" pitchFamily="18" charset="0"/>
              </a:rPr>
              <a:t>Pension calculation: illustrations</a:t>
            </a:r>
            <a:endParaRPr lang="en-IN" sz="2000" b="1" dirty="0">
              <a:latin typeface="Bookman Old Style" panose="02050604050505020204" pitchFamily="18" charset="0"/>
            </a:endParaRPr>
          </a:p>
        </p:txBody>
      </p:sp>
      <p:sp>
        <p:nvSpPr>
          <p:cNvPr id="3" name="Content Placeholder 2"/>
          <p:cNvSpPr>
            <a:spLocks noGrp="1"/>
          </p:cNvSpPr>
          <p:nvPr>
            <p:ph idx="1"/>
          </p:nvPr>
        </p:nvSpPr>
        <p:spPr>
          <a:xfrm>
            <a:off x="838200" y="1656949"/>
            <a:ext cx="10515600" cy="4351338"/>
          </a:xfrm>
        </p:spPr>
        <p:txBody>
          <a:bodyPr>
            <a:normAutofit/>
          </a:bodyPr>
          <a:lstStyle/>
          <a:p>
            <a:pPr marL="0" indent="0">
              <a:spcBef>
                <a:spcPts val="600"/>
              </a:spcBef>
              <a:buNone/>
            </a:pPr>
            <a:r>
              <a:rPr lang="en-IN" sz="1400" b="1" dirty="0">
                <a:latin typeface="Bookman Old Style" panose="02050604050505020204" pitchFamily="18" charset="0"/>
              </a:rPr>
              <a:t>          </a:t>
            </a:r>
          </a:p>
          <a:p>
            <a:pPr marL="0" indent="0">
              <a:spcBef>
                <a:spcPts val="600"/>
              </a:spcBef>
              <a:buNone/>
            </a:pPr>
            <a:r>
              <a:rPr lang="en-IN" sz="1400" b="1" dirty="0">
                <a:latin typeface="Bookman Old Style" panose="02050604050505020204" pitchFamily="18" charset="0"/>
              </a:rPr>
              <a:t>          </a:t>
            </a:r>
            <a:r>
              <a:rPr lang="en-IN" sz="1400" dirty="0">
                <a:latin typeface="Bookman Old Style" panose="02050604050505020204" pitchFamily="18" charset="0"/>
              </a:rPr>
              <a:t>Running Staff, Mr Y, Loco pilot, DOR: 31-01-2020, last pay: Rs 60,000 </a:t>
            </a:r>
          </a:p>
          <a:p>
            <a:pPr marL="0" indent="0">
              <a:spcBef>
                <a:spcPts val="600"/>
              </a:spcBef>
              <a:buNone/>
            </a:pPr>
            <a:r>
              <a:rPr lang="en-IN" sz="1400" dirty="0">
                <a:latin typeface="Bookman Old Style" panose="02050604050505020204" pitchFamily="18" charset="0"/>
              </a:rPr>
              <a:t> </a:t>
            </a:r>
          </a:p>
          <a:p>
            <a:pPr marL="0" indent="0">
              <a:spcBef>
                <a:spcPts val="600"/>
              </a:spcBef>
              <a:buNone/>
            </a:pPr>
            <a:endParaRPr lang="en-US" sz="1400" dirty="0"/>
          </a:p>
          <a:p>
            <a:pPr marL="0" indent="0">
              <a:spcBef>
                <a:spcPts val="600"/>
              </a:spcBef>
              <a:buNone/>
            </a:pPr>
            <a:endParaRPr lang="en-US" sz="1400" dirty="0"/>
          </a:p>
          <a:p>
            <a:pPr marL="0" indent="0">
              <a:spcBef>
                <a:spcPts val="600"/>
              </a:spcBef>
              <a:buNone/>
            </a:pPr>
            <a:endParaRPr lang="en-IN" sz="1400" dirty="0"/>
          </a:p>
          <a:p>
            <a:pPr marL="0" indent="0">
              <a:spcBef>
                <a:spcPts val="600"/>
              </a:spcBef>
              <a:buNone/>
            </a:pPr>
            <a:endParaRPr lang="en-IN" sz="1400" dirty="0"/>
          </a:p>
          <a:p>
            <a:pPr marL="0" indent="0">
              <a:spcBef>
                <a:spcPts val="600"/>
              </a:spcBef>
              <a:buNone/>
            </a:pPr>
            <a:r>
              <a:rPr lang="en-IN" sz="1400" dirty="0">
                <a:latin typeface="Bookman Old Style" panose="02050604050505020204" pitchFamily="18" charset="0"/>
              </a:rPr>
              <a:t>          Railway doctor, Mr Z, Chief Medical Director, DOR: 31-01-2020, Last Pay: Rs. 2,00,000 </a:t>
            </a:r>
          </a:p>
          <a:p>
            <a:pPr marL="0" indent="0">
              <a:spcBef>
                <a:spcPts val="600"/>
              </a:spcBef>
              <a:buNone/>
            </a:pPr>
            <a:endParaRPr lang="en-US" sz="1400" dirty="0">
              <a:latin typeface="Bookman Old Style" panose="02050604050505020204" pitchFamily="18" charset="0"/>
            </a:endParaRPr>
          </a:p>
          <a:p>
            <a:pPr marL="0" indent="0">
              <a:spcBef>
                <a:spcPts val="600"/>
              </a:spcBef>
              <a:buNone/>
            </a:pPr>
            <a:endParaRPr lang="en-IN" sz="1400" dirty="0">
              <a:latin typeface="Bookman Old Style" panose="02050604050505020204" pitchFamily="18" charset="0"/>
            </a:endParaRPr>
          </a:p>
          <a:p>
            <a:pPr marL="0" indent="0">
              <a:buNone/>
            </a:pPr>
            <a:endParaRPr lang="en-IN" sz="1400" dirty="0"/>
          </a:p>
          <a:p>
            <a:pPr marL="0" indent="0">
              <a:buNone/>
            </a:pPr>
            <a:endParaRPr lang="en-IN" sz="1400" dirty="0"/>
          </a:p>
          <a:p>
            <a:pPr marL="0" indent="0">
              <a:buNone/>
            </a:pPr>
            <a:endParaRPr lang="en-US" sz="14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18</a:t>
            </a:fld>
            <a:endParaRPr lang="en-IN"/>
          </a:p>
        </p:txBody>
      </p:sp>
      <p:pic>
        <p:nvPicPr>
          <p:cNvPr id="5" name="Picture 4"/>
          <p:cNvPicPr>
            <a:picLocks noChangeAspect="1"/>
          </p:cNvPicPr>
          <p:nvPr/>
        </p:nvPicPr>
        <p:blipFill>
          <a:blip r:embed="rId2"/>
          <a:stretch>
            <a:fillRect/>
          </a:stretch>
        </p:blipFill>
        <p:spPr>
          <a:xfrm>
            <a:off x="1459788" y="2436637"/>
            <a:ext cx="8381111" cy="799906"/>
          </a:xfrm>
          <a:prstGeom prst="rect">
            <a:avLst/>
          </a:prstGeom>
        </p:spPr>
      </p:pic>
      <p:pic>
        <p:nvPicPr>
          <p:cNvPr id="6" name="Picture 5"/>
          <p:cNvPicPr>
            <a:picLocks noChangeAspect="1"/>
          </p:cNvPicPr>
          <p:nvPr/>
        </p:nvPicPr>
        <p:blipFill>
          <a:blip r:embed="rId3"/>
          <a:stretch>
            <a:fillRect/>
          </a:stretch>
        </p:blipFill>
        <p:spPr>
          <a:xfrm>
            <a:off x="1459047" y="4016230"/>
            <a:ext cx="8381852" cy="937510"/>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29585207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5237" y="236657"/>
            <a:ext cx="10515600" cy="1325563"/>
          </a:xfrm>
        </p:spPr>
        <p:txBody>
          <a:bodyPr>
            <a:normAutofit/>
          </a:bodyPr>
          <a:lstStyle/>
          <a:p>
            <a:pPr algn="ctr"/>
            <a:r>
              <a:rPr lang="en-IN" sz="2000" b="1" dirty="0">
                <a:latin typeface="Bookman Old Style" panose="02050604050505020204" pitchFamily="18" charset="0"/>
              </a:rPr>
              <a:t>Death-cum-Retirement-Gratuity (DCRG) : illustrations</a:t>
            </a:r>
          </a:p>
        </p:txBody>
      </p:sp>
      <p:sp>
        <p:nvSpPr>
          <p:cNvPr id="3" name="Content Placeholder 2"/>
          <p:cNvSpPr>
            <a:spLocks noGrp="1"/>
          </p:cNvSpPr>
          <p:nvPr>
            <p:ph idx="1"/>
          </p:nvPr>
        </p:nvSpPr>
        <p:spPr>
          <a:xfrm>
            <a:off x="1533385" y="1372864"/>
            <a:ext cx="10515600" cy="4351338"/>
          </a:xfrm>
        </p:spPr>
        <p:txBody>
          <a:bodyPr>
            <a:noAutofit/>
          </a:bodyPr>
          <a:lstStyle/>
          <a:p>
            <a:pPr marL="0" indent="0">
              <a:lnSpc>
                <a:spcPct val="120000"/>
              </a:lnSpc>
              <a:spcBef>
                <a:spcPts val="0"/>
              </a:spcBef>
              <a:buNone/>
            </a:pPr>
            <a:endParaRPr lang="en-IN" sz="1200" b="1" u="sng" dirty="0">
              <a:latin typeface="Bookman Old Style" panose="02050604050505020204" pitchFamily="18" charset="0"/>
            </a:endParaRPr>
          </a:p>
          <a:p>
            <a:pPr marL="0" indent="0">
              <a:lnSpc>
                <a:spcPct val="120000"/>
              </a:lnSpc>
              <a:spcBef>
                <a:spcPts val="0"/>
              </a:spcBef>
              <a:buNone/>
            </a:pPr>
            <a:r>
              <a:rPr lang="en-IN" sz="1200" dirty="0">
                <a:latin typeface="Bookman Old Style" panose="02050604050505020204" pitchFamily="18" charset="0"/>
              </a:rPr>
              <a:t>Formula :   </a:t>
            </a:r>
            <a:r>
              <a:rPr lang="en-IN" sz="1200" u="sng" dirty="0">
                <a:latin typeface="Bookman Old Style" panose="02050604050505020204" pitchFamily="18" charset="0"/>
              </a:rPr>
              <a:t>[Last Pay(Emolument) + D.A ] X Qualifying Service (maximum 33years) </a:t>
            </a:r>
          </a:p>
          <a:p>
            <a:pPr marL="0" indent="0">
              <a:lnSpc>
                <a:spcPct val="120000"/>
              </a:lnSpc>
              <a:spcBef>
                <a:spcPts val="0"/>
              </a:spcBef>
              <a:buNone/>
            </a:pPr>
            <a:r>
              <a:rPr lang="en-IN" sz="1200" dirty="0">
                <a:latin typeface="Bookman Old Style" panose="02050604050505020204" pitchFamily="18" charset="0"/>
              </a:rPr>
              <a:t>		                       2 </a:t>
            </a:r>
          </a:p>
          <a:p>
            <a:pPr marL="0" indent="0">
              <a:lnSpc>
                <a:spcPct val="100000"/>
              </a:lnSpc>
              <a:spcBef>
                <a:spcPts val="0"/>
              </a:spcBef>
              <a:buNone/>
            </a:pPr>
            <a:endParaRPr lang="en-IN" sz="1200" dirty="0">
              <a:latin typeface="Bookman Old Style" panose="02050604050505020204" pitchFamily="18" charset="0"/>
            </a:endParaRPr>
          </a:p>
          <a:p>
            <a:pPr marL="0" indent="0">
              <a:lnSpc>
                <a:spcPct val="100000"/>
              </a:lnSpc>
              <a:spcBef>
                <a:spcPts val="0"/>
              </a:spcBef>
              <a:buNone/>
            </a:pPr>
            <a:r>
              <a:rPr lang="en-IN" sz="1200" dirty="0">
                <a:latin typeface="Bookman Old Style" panose="02050604050505020204" pitchFamily="18" charset="0"/>
              </a:rPr>
              <a:t>Maximum limit : Rs.20,00,000 (twenty lakh)</a:t>
            </a:r>
          </a:p>
          <a:p>
            <a:pPr marL="0" indent="0">
              <a:lnSpc>
                <a:spcPct val="100000"/>
              </a:lnSpc>
              <a:spcBef>
                <a:spcPts val="600"/>
              </a:spcBef>
              <a:buNone/>
            </a:pPr>
            <a:r>
              <a:rPr lang="en-IN" sz="1200" dirty="0">
                <a:latin typeface="Bookman Old Style" panose="02050604050505020204" pitchFamily="18" charset="0"/>
              </a:rPr>
              <a:t>Last Pay: 	60,000</a:t>
            </a:r>
          </a:p>
          <a:p>
            <a:pPr marL="0" indent="0">
              <a:lnSpc>
                <a:spcPct val="100000"/>
              </a:lnSpc>
              <a:spcBef>
                <a:spcPts val="600"/>
              </a:spcBef>
              <a:buNone/>
            </a:pPr>
            <a:r>
              <a:rPr lang="en-IN" sz="1200" dirty="0">
                <a:latin typeface="Bookman Old Style" panose="02050604050505020204" pitchFamily="18" charset="0"/>
              </a:rPr>
              <a:t>DOR:	30-04-2020</a:t>
            </a:r>
          </a:p>
          <a:p>
            <a:pPr marL="0" indent="0">
              <a:lnSpc>
                <a:spcPct val="100000"/>
              </a:lnSpc>
              <a:spcBef>
                <a:spcPts val="600"/>
              </a:spcBef>
              <a:buNone/>
            </a:pPr>
            <a:r>
              <a:rPr lang="en-IN" sz="1200" dirty="0">
                <a:latin typeface="Bookman Old Style" panose="02050604050505020204" pitchFamily="18" charset="0"/>
              </a:rPr>
              <a:t>Q.S:	33 Years</a:t>
            </a:r>
          </a:p>
          <a:p>
            <a:pPr marL="0" indent="0">
              <a:lnSpc>
                <a:spcPct val="100000"/>
              </a:lnSpc>
              <a:spcBef>
                <a:spcPts val="600"/>
              </a:spcBef>
              <a:buNone/>
            </a:pPr>
            <a:r>
              <a:rPr lang="en-IN" sz="1200" dirty="0">
                <a:latin typeface="Bookman Old Style" panose="02050604050505020204" pitchFamily="18" charset="0"/>
              </a:rPr>
              <a:t>DA:	@17%</a:t>
            </a:r>
          </a:p>
          <a:p>
            <a:pPr marL="0" indent="0">
              <a:lnSpc>
                <a:spcPct val="120000"/>
              </a:lnSpc>
              <a:spcBef>
                <a:spcPts val="600"/>
              </a:spcBef>
              <a:buNone/>
            </a:pPr>
            <a:endParaRPr lang="en-IN" sz="1200" dirty="0">
              <a:latin typeface="Bookman Old Style" panose="02050604050505020204" pitchFamily="18" charset="0"/>
            </a:endParaRPr>
          </a:p>
          <a:p>
            <a:pPr marL="0" indent="0">
              <a:lnSpc>
                <a:spcPct val="120000"/>
              </a:lnSpc>
              <a:spcBef>
                <a:spcPts val="0"/>
              </a:spcBef>
              <a:buNone/>
            </a:pPr>
            <a:r>
              <a:rPr lang="en-IN" sz="1200" b="1" dirty="0">
                <a:latin typeface="Bookman Old Style" panose="02050604050505020204" pitchFamily="18" charset="0"/>
              </a:rPr>
              <a:t>DCRG</a:t>
            </a:r>
            <a:r>
              <a:rPr lang="en-IN" sz="1200" dirty="0">
                <a:latin typeface="Bookman Old Style" panose="02050604050505020204" pitchFamily="18" charset="0"/>
              </a:rPr>
              <a:t> : </a:t>
            </a:r>
            <a:r>
              <a:rPr lang="en-IN" sz="1200" u="sng" dirty="0">
                <a:latin typeface="Bookman Old Style" panose="02050604050505020204" pitchFamily="18" charset="0"/>
              </a:rPr>
              <a:t>Basic:60,000 + DA:10,200 0 (17%)   </a:t>
            </a:r>
            <a:r>
              <a:rPr lang="en-IN" sz="1200" dirty="0">
                <a:latin typeface="Bookman Old Style" panose="02050604050505020204" pitchFamily="18" charset="0"/>
              </a:rPr>
              <a:t>i.e. 70,200 X 16.5 =Rs.</a:t>
            </a:r>
            <a:r>
              <a:rPr lang="en-IN" sz="1200" b="1" dirty="0">
                <a:latin typeface="Bookman Old Style" panose="02050604050505020204" pitchFamily="18" charset="0"/>
              </a:rPr>
              <a:t>11,58,300</a:t>
            </a:r>
            <a:endParaRPr lang="en-IN" sz="1200" b="1" u="sng" dirty="0">
              <a:latin typeface="Bookman Old Style" panose="02050604050505020204" pitchFamily="18" charset="0"/>
            </a:endParaRPr>
          </a:p>
          <a:p>
            <a:pPr marL="0" indent="0">
              <a:lnSpc>
                <a:spcPct val="120000"/>
              </a:lnSpc>
              <a:spcBef>
                <a:spcPts val="0"/>
              </a:spcBef>
              <a:buNone/>
            </a:pPr>
            <a:r>
              <a:rPr lang="en-IN" sz="1200" dirty="0">
                <a:latin typeface="Bookman Old Style" panose="02050604050505020204" pitchFamily="18" charset="0"/>
              </a:rPr>
              <a:t>	QS: 33/2 (</a:t>
            </a:r>
            <a:r>
              <a:rPr lang="en-IN" sz="1200" dirty="0" err="1">
                <a:latin typeface="Bookman Old Style" panose="02050604050505020204" pitchFamily="18" charset="0"/>
              </a:rPr>
              <a:t>i.e</a:t>
            </a:r>
            <a:r>
              <a:rPr lang="en-IN" sz="1200" dirty="0">
                <a:latin typeface="Bookman Old Style" panose="02050604050505020204" pitchFamily="18" charset="0"/>
              </a:rPr>
              <a:t> 16.5)</a:t>
            </a:r>
          </a:p>
          <a:p>
            <a:pPr marL="0" indent="0">
              <a:lnSpc>
                <a:spcPct val="120000"/>
              </a:lnSpc>
              <a:spcBef>
                <a:spcPts val="0"/>
              </a:spcBef>
              <a:buNone/>
            </a:pPr>
            <a:endParaRPr lang="en-IN" sz="1200" dirty="0">
              <a:latin typeface="Bookman Old Style" panose="02050604050505020204" pitchFamily="18" charset="0"/>
            </a:endParaRPr>
          </a:p>
          <a:p>
            <a:pPr marL="0" indent="0">
              <a:lnSpc>
                <a:spcPct val="120000"/>
              </a:lnSpc>
              <a:spcBef>
                <a:spcPts val="0"/>
              </a:spcBef>
              <a:buNone/>
            </a:pPr>
            <a:r>
              <a:rPr lang="en-IN" sz="1200" i="1" dirty="0">
                <a:latin typeface="Bookman Old Style" panose="02050604050505020204" pitchFamily="18" charset="0"/>
              </a:rPr>
              <a:t>Note</a:t>
            </a:r>
            <a:r>
              <a:rPr lang="en-IN" sz="1200" dirty="0">
                <a:latin typeface="Bookman Old Style" panose="02050604050505020204" pitchFamily="18" charset="0"/>
              </a:rPr>
              <a:t>: In the case of Railway Doctor and Running Staff, for the purpose of calculation of DA on emoluments for DCRG, an additional element of 30% is taken into account as also towards Leave Encashment.</a:t>
            </a:r>
          </a:p>
          <a:p>
            <a:pPr marL="0" indent="0">
              <a:lnSpc>
                <a:spcPct val="120000"/>
              </a:lnSpc>
              <a:spcBef>
                <a:spcPts val="0"/>
              </a:spcBef>
              <a:buNone/>
            </a:pPr>
            <a:r>
              <a:rPr lang="en-IN" sz="1200" b="1" dirty="0">
                <a:latin typeface="Bookman Old Style" panose="02050604050505020204" pitchFamily="18" charset="0"/>
              </a:rPr>
              <a:t>Example: Running Staff ( Loco Pilot)</a:t>
            </a:r>
          </a:p>
          <a:p>
            <a:pPr marL="0" indent="0">
              <a:lnSpc>
                <a:spcPct val="120000"/>
              </a:lnSpc>
              <a:spcBef>
                <a:spcPts val="0"/>
              </a:spcBef>
              <a:buNone/>
            </a:pPr>
            <a:r>
              <a:rPr lang="en-IN" sz="1200" dirty="0">
                <a:latin typeface="Bookman Old Style" panose="02050604050505020204" pitchFamily="18" charset="0"/>
              </a:rPr>
              <a:t>Last Pay : Rs.70,000</a:t>
            </a:r>
          </a:p>
          <a:p>
            <a:pPr marL="0" indent="0">
              <a:lnSpc>
                <a:spcPct val="120000"/>
              </a:lnSpc>
              <a:spcBef>
                <a:spcPts val="0"/>
              </a:spcBef>
              <a:buNone/>
            </a:pPr>
            <a:r>
              <a:rPr lang="en-IN" sz="1200" b="1" dirty="0">
                <a:latin typeface="Bookman Old Style" panose="02050604050505020204" pitchFamily="18" charset="0"/>
              </a:rPr>
              <a:t>DCRG</a:t>
            </a:r>
            <a:r>
              <a:rPr lang="en-IN" sz="1200" dirty="0">
                <a:latin typeface="Bookman Old Style" panose="02050604050505020204" pitchFamily="18" charset="0"/>
              </a:rPr>
              <a:t> : </a:t>
            </a:r>
            <a:r>
              <a:rPr lang="en-IN" sz="1200" u="sng" dirty="0">
                <a:latin typeface="Bookman Old Style" panose="02050604050505020204" pitchFamily="18" charset="0"/>
              </a:rPr>
              <a:t>Basic:70,000 + 38,500 (55 % Running </a:t>
            </a:r>
            <a:r>
              <a:rPr lang="en-IN" sz="1200" u="sng" dirty="0" err="1">
                <a:latin typeface="Bookman Old Style" panose="02050604050505020204" pitchFamily="18" charset="0"/>
              </a:rPr>
              <a:t>Allown</a:t>
            </a:r>
            <a:r>
              <a:rPr lang="en-IN" sz="1200" u="sng" dirty="0">
                <a:latin typeface="Bookman Old Style" panose="02050604050505020204" pitchFamily="18" charset="0"/>
              </a:rPr>
              <a:t>)+ DA:15,470 (17% on 70,000+30%) </a:t>
            </a:r>
          </a:p>
          <a:p>
            <a:pPr marL="0" indent="0">
              <a:lnSpc>
                <a:spcPct val="120000"/>
              </a:lnSpc>
              <a:spcBef>
                <a:spcPts val="0"/>
              </a:spcBef>
              <a:buNone/>
            </a:pPr>
            <a:r>
              <a:rPr lang="en-IN" sz="1200" dirty="0">
                <a:latin typeface="Bookman Old Style" panose="02050604050505020204" pitchFamily="18" charset="0"/>
              </a:rPr>
              <a:t>		QS: 33/2 (</a:t>
            </a:r>
            <a:r>
              <a:rPr lang="en-IN" sz="1200" dirty="0" err="1">
                <a:latin typeface="Bookman Old Style" panose="02050604050505020204" pitchFamily="18" charset="0"/>
              </a:rPr>
              <a:t>i.e</a:t>
            </a:r>
            <a:r>
              <a:rPr lang="en-IN" sz="1200" dirty="0">
                <a:latin typeface="Bookman Old Style" panose="02050604050505020204" pitchFamily="18" charset="0"/>
              </a:rPr>
              <a:t> 16.5)</a:t>
            </a:r>
          </a:p>
          <a:p>
            <a:pPr marL="0" indent="0">
              <a:lnSpc>
                <a:spcPct val="120000"/>
              </a:lnSpc>
              <a:spcBef>
                <a:spcPts val="0"/>
              </a:spcBef>
              <a:buNone/>
            </a:pPr>
            <a:r>
              <a:rPr lang="en-IN" sz="1200" dirty="0">
                <a:latin typeface="Bookman Old Style" panose="02050604050505020204" pitchFamily="18" charset="0"/>
              </a:rPr>
              <a:t>i.e. 123970 X 16.5 = Rs.20 45 505/-	 Max  </a:t>
            </a:r>
            <a:r>
              <a:rPr lang="en-IN" sz="1200" b="1" dirty="0">
                <a:latin typeface="Bookman Old Style" panose="02050604050505020204" pitchFamily="18" charset="0"/>
              </a:rPr>
              <a:t>Rs.20,00,000</a:t>
            </a:r>
            <a:endParaRPr lang="en-IN" sz="1200" dirty="0">
              <a:latin typeface="Bookman Old Style" panose="02050604050505020204" pitchFamily="18" charset="0"/>
            </a:endParaRPr>
          </a:p>
          <a:p>
            <a:pPr marL="0" indent="0">
              <a:lnSpc>
                <a:spcPct val="120000"/>
              </a:lnSpc>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19</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1696958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5064" y="247177"/>
            <a:ext cx="10515600" cy="1325563"/>
          </a:xfrm>
        </p:spPr>
        <p:txBody>
          <a:bodyPr>
            <a:normAutofit/>
          </a:bodyPr>
          <a:lstStyle/>
          <a:p>
            <a:pPr algn="ctr"/>
            <a:r>
              <a:rPr lang="en-US" sz="2400" b="1" dirty="0">
                <a:latin typeface="Bookman Old Style" panose="02050604050505020204" pitchFamily="18" charset="0"/>
              </a:rPr>
              <a:t>   Types of pension in IR</a:t>
            </a:r>
            <a:endParaRPr lang="en-IN" sz="2400" b="1"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2</a:t>
            </a:fld>
            <a:endParaRPr lang="en-IN"/>
          </a:p>
        </p:txBody>
      </p:sp>
      <p:graphicFrame>
        <p:nvGraphicFramePr>
          <p:cNvPr id="5" name="Table 4"/>
          <p:cNvGraphicFramePr>
            <a:graphicFrameLocks noGrp="1"/>
          </p:cNvGraphicFramePr>
          <p:nvPr>
            <p:extLst>
              <p:ext uri="{D42A27DB-BD31-4B8C-83A1-F6EECF244321}">
                <p14:modId xmlns:p14="http://schemas.microsoft.com/office/powerpoint/2010/main" val="2548645688"/>
              </p:ext>
            </p:extLst>
          </p:nvPr>
        </p:nvGraphicFramePr>
        <p:xfrm>
          <a:off x="1956061" y="1572740"/>
          <a:ext cx="8279877" cy="4322153"/>
        </p:xfrm>
        <a:graphic>
          <a:graphicData uri="http://schemas.openxmlformats.org/drawingml/2006/table">
            <a:tbl>
              <a:tblPr firstRow="1" bandRow="1">
                <a:tableStyleId>{5C22544A-7EE6-4342-B048-85BDC9FD1C3A}</a:tableStyleId>
              </a:tblPr>
              <a:tblGrid>
                <a:gridCol w="3234109">
                  <a:extLst>
                    <a:ext uri="{9D8B030D-6E8A-4147-A177-3AD203B41FA5}">
                      <a16:colId xmlns:a16="http://schemas.microsoft.com/office/drawing/2014/main" val="2788885176"/>
                    </a:ext>
                  </a:extLst>
                </a:gridCol>
                <a:gridCol w="5045768">
                  <a:extLst>
                    <a:ext uri="{9D8B030D-6E8A-4147-A177-3AD203B41FA5}">
                      <a16:colId xmlns:a16="http://schemas.microsoft.com/office/drawing/2014/main" val="3933087366"/>
                    </a:ext>
                  </a:extLst>
                </a:gridCol>
              </a:tblGrid>
              <a:tr h="309310">
                <a:tc>
                  <a:txBody>
                    <a:bodyPr/>
                    <a:lstStyle/>
                    <a:p>
                      <a:pPr algn="l"/>
                      <a:r>
                        <a:rPr lang="en-IN" sz="1200" b="1" dirty="0">
                          <a:solidFill>
                            <a:schemeClr val="tx1"/>
                          </a:solidFill>
                          <a:latin typeface="Bookman Old Style" panose="02050604050505020204" pitchFamily="18" charset="0"/>
                        </a:rPr>
                        <a:t>category of pension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IN" sz="1200" b="1" dirty="0">
                          <a:solidFill>
                            <a:schemeClr val="tx1"/>
                          </a:solidFill>
                          <a:latin typeface="Bookman Old Style" panose="02050604050505020204" pitchFamily="18" charset="0"/>
                        </a:rPr>
                        <a:t>Retirement/Exit</a:t>
                      </a:r>
                      <a:r>
                        <a:rPr lang="en-IN" sz="1200" b="1" baseline="0" dirty="0">
                          <a:solidFill>
                            <a:schemeClr val="tx1"/>
                          </a:solidFill>
                          <a:latin typeface="Bookman Old Style" panose="02050604050505020204" pitchFamily="18" charset="0"/>
                        </a:rPr>
                        <a:t> Clause covered</a:t>
                      </a:r>
                      <a:endParaRPr lang="en-IN" sz="1200" b="1"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50935738"/>
                  </a:ext>
                </a:extLst>
              </a:tr>
              <a:tr h="309310">
                <a:tc>
                  <a:txBody>
                    <a:bodyPr/>
                    <a:lstStyle/>
                    <a:p>
                      <a:pPr algn="l"/>
                      <a:r>
                        <a:rPr lang="en-IN" sz="1200" b="0" dirty="0">
                          <a:solidFill>
                            <a:schemeClr val="tx1"/>
                          </a:solidFill>
                          <a:latin typeface="Bookman Old Style" panose="02050604050505020204" pitchFamily="18" charset="0"/>
                        </a:rPr>
                        <a:t>Superannuation Pension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a:r>
                        <a:rPr lang="en-IN" sz="1200" b="0" dirty="0">
                          <a:solidFill>
                            <a:schemeClr val="tx1"/>
                          </a:solidFill>
                          <a:latin typeface="Bookman Old Style" panose="02050604050505020204" pitchFamily="18" charset="0"/>
                        </a:rPr>
                        <a:t>Superannuation, Retirement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483026935"/>
                  </a:ext>
                </a:extLst>
              </a:tr>
              <a:tr h="949393">
                <a:tc>
                  <a:txBody>
                    <a:bodyPr/>
                    <a:lstStyle/>
                    <a:p>
                      <a:pPr algn="l"/>
                      <a:r>
                        <a:rPr lang="en-IN" sz="1200" b="0" dirty="0">
                          <a:solidFill>
                            <a:schemeClr val="bg1"/>
                          </a:solidFill>
                          <a:latin typeface="Bookman Old Style" panose="02050604050505020204" pitchFamily="18" charset="0"/>
                        </a:rPr>
                        <a:t>Retiring Pension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l"/>
                      <a:r>
                        <a:rPr lang="en-IN" sz="1200" b="0" dirty="0">
                          <a:solidFill>
                            <a:schemeClr val="bg1"/>
                          </a:solidFill>
                          <a:latin typeface="Bookman Old Style" panose="02050604050505020204" pitchFamily="18" charset="0"/>
                        </a:rPr>
                        <a:t>Voluntary    Retirement</a:t>
                      </a:r>
                    </a:p>
                    <a:p>
                      <a:pPr algn="l"/>
                      <a:r>
                        <a:rPr lang="en-IN" sz="1200" b="0" dirty="0">
                          <a:solidFill>
                            <a:schemeClr val="bg1"/>
                          </a:solidFill>
                          <a:latin typeface="Bookman Old Style" panose="02050604050505020204" pitchFamily="18" charset="0"/>
                        </a:rPr>
                        <a:t>Compulsory Retirement</a:t>
                      </a:r>
                    </a:p>
                    <a:p>
                      <a:pPr algn="l"/>
                      <a:r>
                        <a:rPr lang="en-IN" sz="1200" b="0" dirty="0">
                          <a:solidFill>
                            <a:schemeClr val="bg1"/>
                          </a:solidFill>
                          <a:latin typeface="Bookman Old Style" panose="02050604050505020204" pitchFamily="18" charset="0"/>
                        </a:rPr>
                        <a:t>Premature   Retirement</a:t>
                      </a:r>
                    </a:p>
                    <a:p>
                      <a:pPr algn="l"/>
                      <a:r>
                        <a:rPr lang="en-IN" sz="1200" b="0" dirty="0">
                          <a:solidFill>
                            <a:schemeClr val="bg1"/>
                          </a:solidFill>
                          <a:latin typeface="Bookman Old Style" panose="02050604050505020204" pitchFamily="18" charset="0"/>
                        </a:rPr>
                        <a:t>Technical   Resignation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extLst>
                  <a:ext uri="{0D108BD9-81ED-4DB2-BD59-A6C34878D82A}">
                    <a16:rowId xmlns:a16="http://schemas.microsoft.com/office/drawing/2014/main" val="2268237998"/>
                  </a:ext>
                </a:extLst>
              </a:tr>
              <a:tr h="309310">
                <a:tc>
                  <a:txBody>
                    <a:bodyPr/>
                    <a:lstStyle/>
                    <a:p>
                      <a:pPr algn="l"/>
                      <a:r>
                        <a:rPr lang="en-IN" sz="1200" b="0" dirty="0">
                          <a:solidFill>
                            <a:schemeClr val="tx1"/>
                          </a:solidFill>
                          <a:latin typeface="Bookman Old Style" panose="02050604050505020204" pitchFamily="18" charset="0"/>
                        </a:rPr>
                        <a:t>Invalid Pension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a:r>
                        <a:rPr lang="en-IN" sz="1200" b="0" dirty="0">
                          <a:solidFill>
                            <a:schemeClr val="tx1"/>
                          </a:solidFill>
                          <a:latin typeface="Bookman Old Style" panose="02050604050505020204" pitchFamily="18" charset="0"/>
                        </a:rPr>
                        <a:t>Medical Invalidation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421836823"/>
                  </a:ext>
                </a:extLst>
              </a:tr>
              <a:tr h="309310">
                <a:tc>
                  <a:txBody>
                    <a:bodyPr/>
                    <a:lstStyle/>
                    <a:p>
                      <a:pPr algn="l"/>
                      <a:r>
                        <a:rPr lang="en-IN" sz="1200" b="0" dirty="0">
                          <a:solidFill>
                            <a:schemeClr val="bg1"/>
                          </a:solidFill>
                          <a:latin typeface="Bookman Old Style" panose="02050604050505020204" pitchFamily="18" charset="0"/>
                        </a:rPr>
                        <a:t>Compensation</a:t>
                      </a:r>
                      <a:r>
                        <a:rPr lang="en-IN" sz="1200" b="0" baseline="0" dirty="0">
                          <a:solidFill>
                            <a:schemeClr val="bg1"/>
                          </a:solidFill>
                          <a:latin typeface="Bookman Old Style" panose="02050604050505020204" pitchFamily="18" charset="0"/>
                        </a:rPr>
                        <a:t> Pension</a:t>
                      </a:r>
                      <a:endParaRPr lang="en-IN" sz="1200" b="0" dirty="0">
                        <a:solidFill>
                          <a:schemeClr val="bg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l"/>
                      <a:r>
                        <a:rPr lang="en-IN" sz="1200" b="0" dirty="0">
                          <a:solidFill>
                            <a:schemeClr val="bg1"/>
                          </a:solidFill>
                          <a:latin typeface="Bookman Old Style" panose="02050604050505020204" pitchFamily="18" charset="0"/>
                        </a:rPr>
                        <a:t>Abolition of post with loss of earning capacity.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extLst>
                  <a:ext uri="{0D108BD9-81ED-4DB2-BD59-A6C34878D82A}">
                    <a16:rowId xmlns:a16="http://schemas.microsoft.com/office/drawing/2014/main" val="4082671826"/>
                  </a:ext>
                </a:extLst>
              </a:tr>
              <a:tr h="305074">
                <a:tc>
                  <a:txBody>
                    <a:bodyPr/>
                    <a:lstStyle/>
                    <a:p>
                      <a:pPr algn="l"/>
                      <a:r>
                        <a:rPr lang="en-IN" sz="1200" b="0" dirty="0">
                          <a:solidFill>
                            <a:schemeClr val="tx1"/>
                          </a:solidFill>
                          <a:latin typeface="Bookman Old Style" panose="02050604050505020204" pitchFamily="18" charset="0"/>
                        </a:rPr>
                        <a:t>Disability Pension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a:r>
                        <a:rPr lang="en-IN" sz="1200" b="0" dirty="0">
                          <a:solidFill>
                            <a:schemeClr val="tx1"/>
                          </a:solidFill>
                          <a:latin typeface="Bookman Old Style" panose="02050604050505020204" pitchFamily="18" charset="0"/>
                        </a:rPr>
                        <a:t>Permanent disability</a:t>
                      </a:r>
                      <a:r>
                        <a:rPr lang="en-IN" sz="1200" b="0" baseline="0" dirty="0">
                          <a:solidFill>
                            <a:schemeClr val="tx1"/>
                          </a:solidFill>
                          <a:latin typeface="Bookman Old Style" panose="02050604050505020204" pitchFamily="18" charset="0"/>
                        </a:rPr>
                        <a:t> (unfit for alternative job/post)</a:t>
                      </a:r>
                      <a:endParaRPr lang="en-IN" sz="1200" b="0" dirty="0">
                        <a:solidFill>
                          <a:schemeClr val="tx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827262186"/>
                  </a:ext>
                </a:extLst>
              </a:tr>
              <a:tr h="305074">
                <a:tc>
                  <a:txBody>
                    <a:bodyPr/>
                    <a:lstStyle/>
                    <a:p>
                      <a:pPr algn="l"/>
                      <a:r>
                        <a:rPr lang="en-IN" sz="1200" b="0" dirty="0">
                          <a:solidFill>
                            <a:schemeClr val="bg1"/>
                          </a:solidFill>
                          <a:latin typeface="Bookman Old Style" panose="02050604050505020204" pitchFamily="18" charset="0"/>
                        </a:rPr>
                        <a:t>Compensatory</a:t>
                      </a:r>
                      <a:r>
                        <a:rPr lang="en-IN" sz="1200" b="0" baseline="0" dirty="0">
                          <a:solidFill>
                            <a:schemeClr val="bg1"/>
                          </a:solidFill>
                          <a:latin typeface="Bookman Old Style" panose="02050604050505020204" pitchFamily="18" charset="0"/>
                        </a:rPr>
                        <a:t> Allowance</a:t>
                      </a:r>
                      <a:endParaRPr lang="en-IN" sz="1200" b="0" dirty="0">
                        <a:solidFill>
                          <a:schemeClr val="bg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l"/>
                      <a:r>
                        <a:rPr lang="en-IN" sz="1200" b="0" dirty="0">
                          <a:solidFill>
                            <a:schemeClr val="bg1"/>
                          </a:solidFill>
                          <a:latin typeface="Bookman Old Style" panose="02050604050505020204" pitchFamily="18" charset="0"/>
                        </a:rPr>
                        <a:t>Removal from service as a measure of penalty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extLst>
                  <a:ext uri="{0D108BD9-81ED-4DB2-BD59-A6C34878D82A}">
                    <a16:rowId xmlns:a16="http://schemas.microsoft.com/office/drawing/2014/main" val="4170966253"/>
                  </a:ext>
                </a:extLst>
              </a:tr>
              <a:tr h="762686">
                <a:tc>
                  <a:txBody>
                    <a:bodyPr/>
                    <a:lstStyle/>
                    <a:p>
                      <a:pPr algn="l"/>
                      <a:r>
                        <a:rPr lang="en-IN" sz="1200" b="0" u="none" dirty="0">
                          <a:solidFill>
                            <a:schemeClr val="tx1"/>
                          </a:solidFill>
                          <a:latin typeface="Bookman Old Style" panose="02050604050505020204" pitchFamily="18" charset="0"/>
                        </a:rPr>
                        <a:t>Family Pension</a:t>
                      </a:r>
                    </a:p>
                    <a:p>
                      <a:pPr marL="0" indent="0" algn="l">
                        <a:buNone/>
                      </a:pPr>
                      <a:r>
                        <a:rPr lang="en-IN" sz="1200" b="0" dirty="0">
                          <a:solidFill>
                            <a:schemeClr val="tx1"/>
                          </a:solidFill>
                          <a:latin typeface="Bookman Old Style" panose="02050604050505020204" pitchFamily="18" charset="0"/>
                        </a:rPr>
                        <a:t>1 Enhanced Family Pension</a:t>
                      </a:r>
                    </a:p>
                    <a:p>
                      <a:pPr marL="0" indent="0" algn="l">
                        <a:buNone/>
                      </a:pPr>
                      <a:r>
                        <a:rPr lang="en-IN" sz="1200" b="0" dirty="0">
                          <a:solidFill>
                            <a:schemeClr val="tx1"/>
                          </a:solidFill>
                          <a:latin typeface="Bookman Old Style" panose="02050604050505020204" pitchFamily="18" charset="0"/>
                        </a:rPr>
                        <a:t>2 Normal Family Pension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a:endParaRPr lang="en-IN" sz="1200" b="0" dirty="0">
                        <a:solidFill>
                          <a:schemeClr val="tx1"/>
                        </a:solidFill>
                        <a:latin typeface="Bookman Old Style" panose="02050604050505020204" pitchFamily="18" charset="0"/>
                      </a:endParaRPr>
                    </a:p>
                    <a:p>
                      <a:pPr algn="l"/>
                      <a:r>
                        <a:rPr lang="en-IN" sz="1200" b="0" dirty="0">
                          <a:solidFill>
                            <a:schemeClr val="tx1"/>
                          </a:solidFill>
                          <a:latin typeface="Bookman Old Style" panose="02050604050505020204" pitchFamily="18" charset="0"/>
                        </a:rPr>
                        <a:t>Death in Service</a:t>
                      </a:r>
                    </a:p>
                    <a:p>
                      <a:pPr algn="l"/>
                      <a:r>
                        <a:rPr lang="en-IN" sz="1200" b="0" dirty="0">
                          <a:solidFill>
                            <a:schemeClr val="tx1"/>
                          </a:solidFill>
                          <a:latin typeface="Bookman Old Style" panose="02050604050505020204" pitchFamily="18" charset="0"/>
                        </a:rPr>
                        <a:t>Missing (whose whereabouts not known)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51114868"/>
                  </a:ext>
                </a:extLst>
              </a:tr>
              <a:tr h="762686">
                <a:tc>
                  <a:txBody>
                    <a:bodyPr/>
                    <a:lstStyle/>
                    <a:p>
                      <a:pPr marL="0" indent="0" algn="l">
                        <a:buNone/>
                      </a:pPr>
                      <a:r>
                        <a:rPr lang="en-IN" sz="1200" b="0" dirty="0">
                          <a:solidFill>
                            <a:schemeClr val="bg1"/>
                          </a:solidFill>
                          <a:latin typeface="Bookman Old Style" panose="02050604050505020204" pitchFamily="18" charset="0"/>
                        </a:rPr>
                        <a:t>Extra-ordinary pension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gn="l"/>
                      <a:r>
                        <a:rPr lang="en-IN" sz="1200" b="0" dirty="0">
                          <a:solidFill>
                            <a:schemeClr val="bg1"/>
                          </a:solidFill>
                          <a:latin typeface="Bookman Old Style" panose="02050604050505020204" pitchFamily="18" charset="0"/>
                        </a:rPr>
                        <a:t>Death/serious Injury attributed</a:t>
                      </a:r>
                      <a:r>
                        <a:rPr lang="en-IN" sz="1200" b="0" baseline="0" dirty="0">
                          <a:solidFill>
                            <a:schemeClr val="bg1"/>
                          </a:solidFill>
                          <a:latin typeface="Bookman Old Style" panose="02050604050505020204" pitchFamily="18" charset="0"/>
                        </a:rPr>
                        <a:t> to duty with Lump-sum payment of Ex-gratia.</a:t>
                      </a:r>
                      <a:endParaRPr lang="en-IN" sz="1200" b="0" dirty="0">
                        <a:solidFill>
                          <a:schemeClr val="bg1"/>
                        </a:solidFill>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extLst>
                  <a:ext uri="{0D108BD9-81ED-4DB2-BD59-A6C34878D82A}">
                    <a16:rowId xmlns:a16="http://schemas.microsoft.com/office/drawing/2014/main" val="109963725"/>
                  </a:ext>
                </a:extLst>
              </a:tr>
            </a:tbl>
          </a:graphicData>
        </a:graphic>
      </p:graphicFrame>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762414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094" y="136525"/>
            <a:ext cx="10515600" cy="1325563"/>
          </a:xfrm>
        </p:spPr>
        <p:txBody>
          <a:bodyPr>
            <a:normAutofit/>
          </a:bodyPr>
          <a:lstStyle/>
          <a:p>
            <a:pPr algn="ctr"/>
            <a:r>
              <a:rPr lang="en-IN" sz="2000" b="1" dirty="0">
                <a:latin typeface="Bookman Old Style" panose="02050604050505020204" pitchFamily="18" charset="0"/>
              </a:rPr>
              <a:t>DCRG in the case of death in service</a:t>
            </a:r>
          </a:p>
        </p:txBody>
      </p:sp>
      <p:pic>
        <p:nvPicPr>
          <p:cNvPr id="5" name="Content Placeholder 4"/>
          <p:cNvPicPr>
            <a:picLocks noGrp="1" noChangeAspect="1"/>
          </p:cNvPicPr>
          <p:nvPr>
            <p:ph idx="1"/>
          </p:nvPr>
        </p:nvPicPr>
        <p:blipFill>
          <a:blip r:embed="rId2"/>
          <a:stretch>
            <a:fillRect/>
          </a:stretch>
        </p:blipFill>
        <p:spPr>
          <a:xfrm>
            <a:off x="1193306" y="1330468"/>
            <a:ext cx="9229078" cy="3051905"/>
          </a:xfrm>
          <a:prstGeom prst="rect">
            <a:avLst/>
          </a:prstGeom>
        </p:spPr>
      </p:pic>
      <p:sp>
        <p:nvSpPr>
          <p:cNvPr id="4" name="Slide Number Placeholder 3"/>
          <p:cNvSpPr>
            <a:spLocks noGrp="1"/>
          </p:cNvSpPr>
          <p:nvPr>
            <p:ph type="sldNum" sz="quarter" idx="12"/>
          </p:nvPr>
        </p:nvSpPr>
        <p:spPr/>
        <p:txBody>
          <a:bodyPr/>
          <a:lstStyle/>
          <a:p>
            <a:fld id="{B3B9F496-AE32-45C9-853A-B97D7AABC7B9}" type="slidenum">
              <a:rPr lang="en-IN" smtClean="0"/>
              <a:t>20</a:t>
            </a:fld>
            <a:endParaRPr lang="en-IN"/>
          </a:p>
        </p:txBody>
      </p:sp>
      <p:sp>
        <p:nvSpPr>
          <p:cNvPr id="6" name="Rectangle 5"/>
          <p:cNvSpPr/>
          <p:nvPr/>
        </p:nvSpPr>
        <p:spPr>
          <a:xfrm>
            <a:off x="1344226" y="4445073"/>
            <a:ext cx="9308976" cy="1671611"/>
          </a:xfrm>
          <a:prstGeom prst="rect">
            <a:avLst/>
          </a:prstGeom>
        </p:spPr>
        <p:txBody>
          <a:bodyPr wrap="square">
            <a:spAutoFit/>
          </a:bodyPr>
          <a:lstStyle/>
          <a:p>
            <a:pPr>
              <a:lnSpc>
                <a:spcPct val="150000"/>
              </a:lnSpc>
            </a:pPr>
            <a:r>
              <a:rPr lang="en-IN" sz="1400" dirty="0">
                <a:latin typeface="Bookman Old Style" panose="02050604050505020204" pitchFamily="18" charset="0"/>
              </a:rPr>
              <a:t>To whom Payable: Payable to the Nominee as per nomination made by the deceased railway servant during service.</a:t>
            </a:r>
          </a:p>
          <a:p>
            <a:pPr>
              <a:lnSpc>
                <a:spcPct val="150000"/>
              </a:lnSpc>
            </a:pPr>
            <a:r>
              <a:rPr lang="en-IN" sz="1400" dirty="0">
                <a:latin typeface="Bookman Old Style" panose="02050604050505020204" pitchFamily="18" charset="0"/>
              </a:rPr>
              <a:t>If no nomination exists, payable to family in shares as per Para-71 of Railway Service (Pension) Rule-1993</a:t>
            </a:r>
          </a:p>
          <a:p>
            <a:pPr>
              <a:lnSpc>
                <a:spcPct val="150000"/>
              </a:lnSpc>
            </a:pPr>
            <a:r>
              <a:rPr lang="en-IN" sz="1400" dirty="0">
                <a:latin typeface="Bookman Old Style" panose="02050604050505020204" pitchFamily="18" charset="0"/>
              </a:rPr>
              <a:t>In case of Minor , payable to wife/husband or through guardian if spouse not alive.</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31593694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1152" y="136525"/>
            <a:ext cx="10515600" cy="1325563"/>
          </a:xfrm>
        </p:spPr>
        <p:txBody>
          <a:bodyPr>
            <a:normAutofit/>
          </a:bodyPr>
          <a:lstStyle/>
          <a:p>
            <a:pPr algn="ctr"/>
            <a:r>
              <a:rPr lang="en-US" sz="2000" b="1" dirty="0">
                <a:latin typeface="Bookman Old Style" panose="02050604050505020204" pitchFamily="18" charset="0"/>
              </a:rPr>
              <a:t>Commutation</a:t>
            </a:r>
            <a:endParaRPr lang="en-IN" sz="2000" b="1" dirty="0">
              <a:latin typeface="Bookman Old Style" panose="02050604050505020204" pitchFamily="18" charset="0"/>
            </a:endParaRPr>
          </a:p>
        </p:txBody>
      </p:sp>
      <p:sp>
        <p:nvSpPr>
          <p:cNvPr id="3" name="Content Placeholder 2"/>
          <p:cNvSpPr>
            <a:spLocks noGrp="1"/>
          </p:cNvSpPr>
          <p:nvPr>
            <p:ph idx="1"/>
          </p:nvPr>
        </p:nvSpPr>
        <p:spPr>
          <a:xfrm>
            <a:off x="1415248" y="1462088"/>
            <a:ext cx="9028590" cy="4351338"/>
          </a:xfrm>
        </p:spPr>
        <p:txBody>
          <a:bodyPr>
            <a:normAutofit fontScale="92500" lnSpcReduction="20000"/>
          </a:bodyPr>
          <a:lstStyle/>
          <a:p>
            <a:pPr algn="just">
              <a:lnSpc>
                <a:spcPct val="150000"/>
              </a:lnSpc>
            </a:pPr>
            <a:r>
              <a:rPr lang="en-IN" sz="1400" dirty="0">
                <a:latin typeface="Bookman Old Style" panose="02050604050505020204" pitchFamily="18" charset="0"/>
              </a:rPr>
              <a:t>Commutation is a part of pension that is surrendered and in lieu, a lump-sum payment is received on exercise of option by the employee at the time of retirement.</a:t>
            </a:r>
          </a:p>
          <a:p>
            <a:pPr algn="just">
              <a:lnSpc>
                <a:spcPct val="150000"/>
              </a:lnSpc>
            </a:pPr>
            <a:r>
              <a:rPr lang="en-IN" sz="1400" dirty="0">
                <a:latin typeface="Bookman Old Style" panose="02050604050505020204" pitchFamily="18" charset="0"/>
              </a:rPr>
              <a:t>Maximum permissible limit that a pensioner can commute : @40% of basic pension.</a:t>
            </a:r>
          </a:p>
          <a:p>
            <a:pPr algn="just">
              <a:lnSpc>
                <a:spcPct val="150000"/>
              </a:lnSpc>
            </a:pPr>
            <a:r>
              <a:rPr lang="en-IN" sz="1400" dirty="0">
                <a:latin typeface="Bookman Old Style" panose="02050604050505020204" pitchFamily="18" charset="0"/>
              </a:rPr>
              <a:t>Lump sum value of commutation is worked out with reference to Commutation Table containing purchase value of Re.1 (based Commutation Table)  multiplied by age factor(age on next birth day) for 12 years period.</a:t>
            </a:r>
          </a:p>
          <a:p>
            <a:pPr algn="just">
              <a:lnSpc>
                <a:spcPct val="150000"/>
              </a:lnSpc>
            </a:pPr>
            <a:r>
              <a:rPr lang="en-IN" sz="1400" dirty="0">
                <a:latin typeface="Bookman Old Style" panose="02050604050505020204" pitchFamily="18" charset="0"/>
              </a:rPr>
              <a:t>Example : 	Say basic pension is  Rs.40,000 on date of retirement: 30-06-2020 (superannuation)</a:t>
            </a:r>
          </a:p>
          <a:p>
            <a:pPr marL="0" indent="0" algn="just">
              <a:lnSpc>
                <a:spcPct val="150000"/>
              </a:lnSpc>
              <a:buNone/>
            </a:pPr>
            <a:r>
              <a:rPr lang="en-IN" sz="1400" dirty="0">
                <a:latin typeface="Bookman Old Style" panose="02050604050505020204" pitchFamily="18" charset="0"/>
              </a:rPr>
              <a:t>	  	Commutation Value : 40% of Rs 40,000 X 8.194 (age factor of 61 years of age X 12 </a:t>
            </a:r>
          </a:p>
          <a:p>
            <a:pPr marL="0" indent="0" algn="just">
              <a:lnSpc>
                <a:spcPct val="150000"/>
              </a:lnSpc>
              <a:buNone/>
            </a:pPr>
            <a:r>
              <a:rPr lang="en-IN" sz="1400" dirty="0">
                <a:latin typeface="Bookman Old Style" panose="02050604050505020204" pitchFamily="18" charset="0"/>
              </a:rPr>
              <a:t>	  	i.e. 16000 X 8.194 X 12 : </a:t>
            </a:r>
            <a:r>
              <a:rPr lang="en-IN" sz="1400" b="1" dirty="0">
                <a:latin typeface="Bookman Old Style" panose="02050604050505020204" pitchFamily="18" charset="0"/>
              </a:rPr>
              <a:t>Rs15,73,248.</a:t>
            </a:r>
            <a:endParaRPr lang="en-IN" sz="1400" dirty="0">
              <a:latin typeface="Bookman Old Style" panose="02050604050505020204" pitchFamily="18" charset="0"/>
            </a:endParaRPr>
          </a:p>
          <a:p>
            <a:pPr algn="just">
              <a:lnSpc>
                <a:spcPct val="150000"/>
              </a:lnSpc>
            </a:pPr>
            <a:r>
              <a:rPr lang="en-IN" sz="1400" dirty="0">
                <a:latin typeface="Bookman Old Style" panose="02050604050505020204" pitchFamily="18" charset="0"/>
              </a:rPr>
              <a:t>Pension is reduced by 40% (to extent of fraction commuted) and pensioner is paid residual pension</a:t>
            </a:r>
          </a:p>
          <a:p>
            <a:pPr marL="0" indent="0" algn="just">
              <a:lnSpc>
                <a:spcPct val="150000"/>
              </a:lnSpc>
              <a:buNone/>
            </a:pPr>
            <a:r>
              <a:rPr lang="en-IN" sz="1400" dirty="0">
                <a:latin typeface="Bookman Old Style" panose="02050604050505020204" pitchFamily="18" charset="0"/>
              </a:rPr>
              <a:t>     Say Basic Pension is 40,000. After commutation of Rs16000, Residual Pension will be </a:t>
            </a:r>
            <a:r>
              <a:rPr lang="en-IN" sz="1400" b="1" dirty="0">
                <a:latin typeface="Bookman Old Style" panose="02050604050505020204" pitchFamily="18" charset="0"/>
              </a:rPr>
              <a:t>Rs 24000</a:t>
            </a:r>
          </a:p>
          <a:p>
            <a:pPr algn="just">
              <a:lnSpc>
                <a:spcPct val="150000"/>
              </a:lnSpc>
            </a:pPr>
            <a:r>
              <a:rPr lang="en-IN" sz="1400" dirty="0">
                <a:latin typeface="Bookman Old Style" panose="02050604050505020204" pitchFamily="18" charset="0"/>
              </a:rPr>
              <a:t>Dearness Relief is paid on Basic Pension (</a:t>
            </a:r>
            <a:r>
              <a:rPr lang="en-IN" sz="1400" dirty="0" err="1">
                <a:latin typeface="Bookman Old Style" panose="02050604050505020204" pitchFamily="18" charset="0"/>
              </a:rPr>
              <a:t>ie</a:t>
            </a:r>
            <a:r>
              <a:rPr lang="en-IN" sz="1400" dirty="0">
                <a:latin typeface="Bookman Old Style" panose="02050604050505020204" pitchFamily="18" charset="0"/>
              </a:rPr>
              <a:t>, full pension before commutation) .</a:t>
            </a:r>
          </a:p>
          <a:p>
            <a:pPr marL="0" indent="0">
              <a:lnSpc>
                <a:spcPct val="150000"/>
              </a:lnSpc>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21</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17774650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10368"/>
            <a:ext cx="10515600" cy="1325563"/>
          </a:xfrm>
        </p:spPr>
        <p:txBody>
          <a:bodyPr>
            <a:normAutofit/>
          </a:bodyPr>
          <a:lstStyle/>
          <a:p>
            <a:pPr algn="ctr"/>
            <a:r>
              <a:rPr lang="en-US" sz="2000" b="1" dirty="0">
                <a:latin typeface="Bookman Old Style" panose="02050604050505020204" pitchFamily="18" charset="0"/>
              </a:rPr>
              <a:t>Commutation : a few facts</a:t>
            </a:r>
            <a:endParaRPr lang="en-IN" sz="2000" b="1" dirty="0">
              <a:latin typeface="Bookman Old Style" panose="02050604050505020204" pitchFamily="18" charset="0"/>
            </a:endParaRPr>
          </a:p>
        </p:txBody>
      </p:sp>
      <p:sp>
        <p:nvSpPr>
          <p:cNvPr id="3" name="Content Placeholder 2"/>
          <p:cNvSpPr>
            <a:spLocks noGrp="1"/>
          </p:cNvSpPr>
          <p:nvPr>
            <p:ph idx="1"/>
          </p:nvPr>
        </p:nvSpPr>
        <p:spPr>
          <a:xfrm>
            <a:off x="1899820" y="1532662"/>
            <a:ext cx="7732451" cy="4351338"/>
          </a:xfrm>
        </p:spPr>
        <p:txBody>
          <a:bodyPr>
            <a:normAutofit/>
          </a:bodyPr>
          <a:lstStyle/>
          <a:p>
            <a:pPr>
              <a:lnSpc>
                <a:spcPct val="150000"/>
              </a:lnSpc>
            </a:pPr>
            <a:r>
              <a:rPr lang="en-IN" sz="1400" dirty="0">
                <a:latin typeface="Bookman Old Style" panose="02050604050505020204" pitchFamily="18" charset="0"/>
              </a:rPr>
              <a:t>Commutation is restored after 15 years from the date of lump-sum payment.</a:t>
            </a:r>
          </a:p>
          <a:p>
            <a:pPr>
              <a:lnSpc>
                <a:spcPct val="150000"/>
              </a:lnSpc>
            </a:pPr>
            <a:r>
              <a:rPr lang="en-IN" sz="1400" dirty="0">
                <a:latin typeface="Bookman Old Style" panose="02050604050505020204" pitchFamily="18" charset="0"/>
              </a:rPr>
              <a:t>Commutation becomes absolute </a:t>
            </a:r>
          </a:p>
          <a:p>
            <a:pPr lvl="1">
              <a:lnSpc>
                <a:spcPct val="150000"/>
              </a:lnSpc>
            </a:pPr>
            <a:r>
              <a:rPr lang="en-IN" sz="1400" dirty="0">
                <a:latin typeface="Bookman Old Style" panose="02050604050505020204" pitchFamily="18" charset="0"/>
              </a:rPr>
              <a:t>without Medical examination:</a:t>
            </a:r>
          </a:p>
          <a:p>
            <a:pPr lvl="1">
              <a:lnSpc>
                <a:spcPct val="150000"/>
              </a:lnSpc>
            </a:pPr>
            <a:r>
              <a:rPr lang="en-IN" sz="1400" dirty="0">
                <a:latin typeface="Bookman Old Style" panose="02050604050505020204" pitchFamily="18" charset="0"/>
              </a:rPr>
              <a:t>Superannuation, </a:t>
            </a:r>
          </a:p>
          <a:p>
            <a:pPr lvl="1">
              <a:lnSpc>
                <a:spcPct val="150000"/>
              </a:lnSpc>
            </a:pPr>
            <a:r>
              <a:rPr lang="en-IN" sz="1400" dirty="0">
                <a:latin typeface="Bookman Old Style" panose="02050604050505020204" pitchFamily="18" charset="0"/>
              </a:rPr>
              <a:t>Voluntary Retirement (within 1 year of Retirement)</a:t>
            </a:r>
          </a:p>
          <a:p>
            <a:pPr marL="457200" lvl="1" indent="0">
              <a:lnSpc>
                <a:spcPct val="150000"/>
              </a:lnSpc>
              <a:buNone/>
            </a:pPr>
            <a:r>
              <a:rPr lang="en-IN" sz="1400" b="1" dirty="0">
                <a:latin typeface="Bookman Old Style" panose="02050604050505020204" pitchFamily="18" charset="0"/>
              </a:rPr>
              <a:t>                          or</a:t>
            </a:r>
          </a:p>
          <a:p>
            <a:pPr lvl="1">
              <a:lnSpc>
                <a:spcPct val="150000"/>
              </a:lnSpc>
            </a:pPr>
            <a:r>
              <a:rPr lang="en-IN" sz="1400" dirty="0">
                <a:latin typeface="Bookman Old Style" panose="02050604050505020204" pitchFamily="18" charset="0"/>
              </a:rPr>
              <a:t>with Medical Examination : </a:t>
            </a:r>
          </a:p>
          <a:p>
            <a:pPr lvl="1">
              <a:lnSpc>
                <a:spcPct val="150000"/>
              </a:lnSpc>
            </a:pPr>
            <a:r>
              <a:rPr lang="en-IN" sz="1400" dirty="0">
                <a:latin typeface="Bookman Old Style" panose="02050604050505020204" pitchFamily="18" charset="0"/>
              </a:rPr>
              <a:t>Compulsory Retirement</a:t>
            </a:r>
          </a:p>
          <a:p>
            <a:pPr lvl="1">
              <a:lnSpc>
                <a:spcPct val="150000"/>
              </a:lnSpc>
            </a:pPr>
            <a:r>
              <a:rPr lang="en-IN" sz="1400" dirty="0">
                <a:latin typeface="Bookman Old Style" panose="02050604050505020204" pitchFamily="18" charset="0"/>
              </a:rPr>
              <a:t>Invalidity Retirement</a:t>
            </a:r>
          </a:p>
          <a:p>
            <a:pPr lvl="1">
              <a:lnSpc>
                <a:spcPct val="150000"/>
              </a:lnSpc>
            </a:pPr>
            <a:r>
              <a:rPr lang="en-IN" sz="1400" dirty="0">
                <a:latin typeface="Bookman Old Style" panose="02050604050505020204" pitchFamily="18" charset="0"/>
              </a:rPr>
              <a:t>Compassionate Allowance</a:t>
            </a:r>
          </a:p>
          <a:p>
            <a:pPr marL="0" indent="0">
              <a:lnSpc>
                <a:spcPct val="150000"/>
              </a:lnSpc>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22</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39650163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5338" y="219884"/>
            <a:ext cx="10515600" cy="1325563"/>
          </a:xfrm>
        </p:spPr>
        <p:txBody>
          <a:bodyPr>
            <a:normAutofit/>
          </a:bodyPr>
          <a:lstStyle/>
          <a:p>
            <a:pPr algn="ctr"/>
            <a:r>
              <a:rPr lang="en-US" sz="2000" b="1" dirty="0">
                <a:latin typeface="Bookman Old Style" panose="02050604050505020204" pitchFamily="18" charset="0"/>
              </a:rPr>
              <a:t>Pros and cons of commutation</a:t>
            </a:r>
            <a:endParaRPr lang="en-IN" sz="2000" b="1" dirty="0">
              <a:latin typeface="Bookman Old Style" panose="02050604050505020204" pitchFamily="18" charset="0"/>
            </a:endParaRPr>
          </a:p>
        </p:txBody>
      </p:sp>
      <p:sp>
        <p:nvSpPr>
          <p:cNvPr id="3" name="Content Placeholder 2"/>
          <p:cNvSpPr>
            <a:spLocks noGrp="1"/>
          </p:cNvSpPr>
          <p:nvPr>
            <p:ph idx="1"/>
          </p:nvPr>
        </p:nvSpPr>
        <p:spPr>
          <a:xfrm>
            <a:off x="4463202" y="1345361"/>
            <a:ext cx="5885388" cy="4718990"/>
          </a:xfrm>
        </p:spPr>
        <p:txBody>
          <a:bodyPr>
            <a:normAutofit lnSpcReduction="10000"/>
          </a:bodyPr>
          <a:lstStyle/>
          <a:p>
            <a:pPr marL="0" indent="0">
              <a:lnSpc>
                <a:spcPct val="150000"/>
              </a:lnSpc>
              <a:buNone/>
            </a:pPr>
            <a:r>
              <a:rPr lang="en-IN" sz="1200" b="1" dirty="0">
                <a:latin typeface="Bookman Old Style" panose="02050604050505020204" pitchFamily="18" charset="0"/>
              </a:rPr>
              <a:t>    Cons:</a:t>
            </a:r>
          </a:p>
          <a:p>
            <a:pPr>
              <a:lnSpc>
                <a:spcPct val="150000"/>
              </a:lnSpc>
            </a:pPr>
            <a:r>
              <a:rPr lang="en-IN" sz="1400" dirty="0">
                <a:latin typeface="Bookman Old Style" panose="02050604050505020204" pitchFamily="18" charset="0"/>
              </a:rPr>
              <a:t>Take home pension  reduced to  extent commuted</a:t>
            </a:r>
          </a:p>
          <a:p>
            <a:pPr>
              <a:lnSpc>
                <a:spcPct val="150000"/>
              </a:lnSpc>
            </a:pPr>
            <a:r>
              <a:rPr lang="en-IN" sz="1400" dirty="0">
                <a:latin typeface="Bookman Old Style" panose="02050604050505020204" pitchFamily="18" charset="0"/>
              </a:rPr>
              <a:t>Lump-sum value calculated for 12 years but recovery made for 15 years</a:t>
            </a:r>
          </a:p>
          <a:p>
            <a:pPr>
              <a:lnSpc>
                <a:spcPct val="150000"/>
              </a:lnSpc>
            </a:pPr>
            <a:r>
              <a:rPr lang="en-IN" sz="1400" dirty="0">
                <a:latin typeface="Bookman Old Style" panose="02050604050505020204" pitchFamily="18" charset="0"/>
              </a:rPr>
              <a:t>Careless investment/spending leads to long-term financial crises</a:t>
            </a:r>
          </a:p>
          <a:p>
            <a:pPr>
              <a:lnSpc>
                <a:spcPct val="150000"/>
              </a:lnSpc>
            </a:pPr>
            <a:r>
              <a:rPr lang="en-IN" sz="1400" dirty="0">
                <a:latin typeface="Bookman Old Style" panose="02050604050505020204" pitchFamily="18" charset="0"/>
              </a:rPr>
              <a:t>Non-reduction of commutation by banks leads to over-payment of pension and increases undue burden on Railway.</a:t>
            </a:r>
          </a:p>
          <a:p>
            <a:pPr>
              <a:lnSpc>
                <a:spcPct val="150000"/>
              </a:lnSpc>
            </a:pPr>
            <a:r>
              <a:rPr lang="en-IN" sz="1400" dirty="0">
                <a:latin typeface="Bookman Old Style" panose="02050604050505020204" pitchFamily="18" charset="0"/>
              </a:rPr>
              <a:t>Pension once commuted cannot be reversed.</a:t>
            </a:r>
          </a:p>
          <a:p>
            <a:pPr>
              <a:lnSpc>
                <a:spcPct val="150000"/>
              </a:lnSpc>
            </a:pPr>
            <a:r>
              <a:rPr lang="en-IN" sz="1400" dirty="0">
                <a:latin typeface="Bookman Old Style" panose="02050604050505020204" pitchFamily="18" charset="0"/>
              </a:rPr>
              <a:t>Note: Commutation is not allowed in case of Provisional Pension sanctioned during pending of DAR/vigilance cases</a:t>
            </a:r>
          </a:p>
          <a:p>
            <a:pPr>
              <a:lnSpc>
                <a:spcPct val="150000"/>
              </a:lnSpc>
            </a:pPr>
            <a:r>
              <a:rPr lang="en-IN" sz="1400" dirty="0">
                <a:latin typeface="Bookman Old Style" panose="02050604050505020204" pitchFamily="18" charset="0"/>
              </a:rPr>
              <a:t>Family Pensioner does not have right to opt for commutation</a:t>
            </a:r>
          </a:p>
        </p:txBody>
      </p:sp>
      <p:sp>
        <p:nvSpPr>
          <p:cNvPr id="4" name="Slide Number Placeholder 3"/>
          <p:cNvSpPr>
            <a:spLocks noGrp="1"/>
          </p:cNvSpPr>
          <p:nvPr>
            <p:ph type="sldNum" sz="quarter" idx="12"/>
          </p:nvPr>
        </p:nvSpPr>
        <p:spPr/>
        <p:txBody>
          <a:bodyPr/>
          <a:lstStyle/>
          <a:p>
            <a:fld id="{B3B9F496-AE32-45C9-853A-B97D7AABC7B9}" type="slidenum">
              <a:rPr lang="en-IN" smtClean="0"/>
              <a:t>23</a:t>
            </a:fld>
            <a:endParaRPr lang="en-IN"/>
          </a:p>
        </p:txBody>
      </p:sp>
      <p:sp>
        <p:nvSpPr>
          <p:cNvPr id="5" name="Content Placeholder 2"/>
          <p:cNvSpPr txBox="1">
            <a:spLocks/>
          </p:cNvSpPr>
          <p:nvPr/>
        </p:nvSpPr>
        <p:spPr>
          <a:xfrm>
            <a:off x="1211063" y="1486771"/>
            <a:ext cx="3334304"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IN" sz="1200" b="1" dirty="0">
                <a:latin typeface="Bookman Old Style" panose="02050604050505020204" pitchFamily="18" charset="0"/>
              </a:rPr>
              <a:t>Pros:</a:t>
            </a:r>
          </a:p>
          <a:p>
            <a:pPr marL="0" indent="0">
              <a:lnSpc>
                <a:spcPct val="100000"/>
              </a:lnSpc>
              <a:buNone/>
            </a:pPr>
            <a:endParaRPr lang="en-IN" sz="1200" b="1" dirty="0">
              <a:latin typeface="Bookman Old Style" panose="02050604050505020204" pitchFamily="18" charset="0"/>
            </a:endParaRPr>
          </a:p>
          <a:p>
            <a:pPr>
              <a:lnSpc>
                <a:spcPct val="100000"/>
              </a:lnSpc>
            </a:pPr>
            <a:r>
              <a:rPr lang="en-IN" sz="1200" dirty="0">
                <a:latin typeface="Bookman Old Style" panose="02050604050505020204" pitchFamily="18" charset="0"/>
              </a:rPr>
              <a:t>Meets immediate  Financial needs</a:t>
            </a:r>
          </a:p>
          <a:p>
            <a:pPr>
              <a:lnSpc>
                <a:spcPct val="100000"/>
              </a:lnSpc>
            </a:pPr>
            <a:endParaRPr lang="en-IN" sz="1200" dirty="0">
              <a:latin typeface="Bookman Old Style" panose="02050604050505020204" pitchFamily="18" charset="0"/>
            </a:endParaRPr>
          </a:p>
          <a:p>
            <a:pPr>
              <a:lnSpc>
                <a:spcPct val="100000"/>
              </a:lnSpc>
            </a:pPr>
            <a:r>
              <a:rPr lang="en-IN" sz="1200" dirty="0">
                <a:latin typeface="Bookman Old Style" panose="02050604050505020204" pitchFamily="18" charset="0"/>
              </a:rPr>
              <a:t>Fetches better capital gains if invested wisely</a:t>
            </a:r>
          </a:p>
          <a:p>
            <a:pPr>
              <a:lnSpc>
                <a:spcPct val="100000"/>
              </a:lnSpc>
            </a:pPr>
            <a:endParaRPr lang="en-IN" sz="1200" dirty="0">
              <a:latin typeface="Bookman Old Style" panose="02050604050505020204" pitchFamily="18" charset="0"/>
            </a:endParaRPr>
          </a:p>
          <a:p>
            <a:pPr>
              <a:lnSpc>
                <a:spcPct val="100000"/>
              </a:lnSpc>
            </a:pPr>
            <a:r>
              <a:rPr lang="en-IN" sz="1200" dirty="0">
                <a:latin typeface="Bookman Old Style" panose="02050604050505020204" pitchFamily="18" charset="0"/>
              </a:rPr>
              <a:t>Income Liability on pension is reduced</a:t>
            </a:r>
          </a:p>
          <a:p>
            <a:pPr>
              <a:lnSpc>
                <a:spcPct val="100000"/>
              </a:lnSpc>
            </a:pPr>
            <a:endParaRPr lang="en-IN" sz="1200" dirty="0">
              <a:latin typeface="Bookman Old Style" panose="02050604050505020204" pitchFamily="18" charset="0"/>
            </a:endParaRPr>
          </a:p>
          <a:p>
            <a:pPr>
              <a:lnSpc>
                <a:spcPct val="100000"/>
              </a:lnSpc>
            </a:pPr>
            <a:r>
              <a:rPr lang="en-IN" sz="1200" dirty="0">
                <a:latin typeface="Bookman Old Style" panose="02050604050505020204" pitchFamily="18" charset="0"/>
              </a:rPr>
              <a:t>Dearness Relief is paid on basic pension in spite of fraction commuted</a:t>
            </a:r>
          </a:p>
          <a:p>
            <a:pPr>
              <a:lnSpc>
                <a:spcPct val="100000"/>
              </a:lnSpc>
            </a:pPr>
            <a:endParaRPr lang="en-IN" sz="1200" dirty="0">
              <a:latin typeface="Bookman Old Style" panose="02050604050505020204" pitchFamily="18" charset="0"/>
            </a:endParaRPr>
          </a:p>
          <a:p>
            <a:pPr>
              <a:lnSpc>
                <a:spcPct val="100000"/>
              </a:lnSpc>
            </a:pPr>
            <a:r>
              <a:rPr lang="en-IN" sz="1200" dirty="0">
                <a:latin typeface="Bookman Old Style" panose="02050604050505020204" pitchFamily="18" charset="0"/>
              </a:rPr>
              <a:t>Recovery is waived of in case of death (not recovered from family)</a:t>
            </a:r>
          </a:p>
          <a:p>
            <a:pPr marL="0" indent="0">
              <a:lnSpc>
                <a:spcPct val="150000"/>
              </a:lnSpc>
              <a:buFont typeface="Arial" panose="020B0604020202020204" pitchFamily="34" charset="0"/>
              <a:buNone/>
            </a:pPr>
            <a:endParaRPr lang="en-US" sz="1200" dirty="0">
              <a:latin typeface="Bookman Old Style" panose="02050604050505020204" pitchFamily="18"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1518561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986" y="207963"/>
            <a:ext cx="10515600" cy="1325563"/>
          </a:xfrm>
        </p:spPr>
        <p:txBody>
          <a:bodyPr>
            <a:normAutofit/>
          </a:bodyPr>
          <a:lstStyle/>
          <a:p>
            <a:pPr algn="ctr"/>
            <a:r>
              <a:rPr lang="en-US" sz="2000" b="1" dirty="0">
                <a:latin typeface="Bookman Old Style" panose="02050604050505020204" pitchFamily="18" charset="0"/>
              </a:rPr>
              <a:t>Leave encashment</a:t>
            </a:r>
            <a:endParaRPr lang="en-IN" sz="2000" b="1" dirty="0">
              <a:latin typeface="Bookman Old Style" panose="02050604050505020204" pitchFamily="18" charset="0"/>
            </a:endParaRPr>
          </a:p>
        </p:txBody>
      </p:sp>
      <p:sp>
        <p:nvSpPr>
          <p:cNvPr id="3" name="Content Placeholder 2"/>
          <p:cNvSpPr>
            <a:spLocks noGrp="1"/>
          </p:cNvSpPr>
          <p:nvPr>
            <p:ph idx="1"/>
          </p:nvPr>
        </p:nvSpPr>
        <p:spPr>
          <a:xfrm>
            <a:off x="1548414" y="1424358"/>
            <a:ext cx="10515600" cy="4351338"/>
          </a:xfrm>
        </p:spPr>
        <p:txBody>
          <a:bodyPr>
            <a:normAutofit fontScale="92500" lnSpcReduction="20000"/>
          </a:bodyPr>
          <a:lstStyle/>
          <a:p>
            <a:pPr marL="0" indent="0">
              <a:lnSpc>
                <a:spcPct val="150000"/>
              </a:lnSpc>
              <a:buNone/>
            </a:pPr>
            <a:r>
              <a:rPr lang="en-IN" sz="1200" dirty="0">
                <a:latin typeface="Bookman Old Style" panose="02050604050505020204" pitchFamily="18" charset="0"/>
              </a:rPr>
              <a:t>Maximum </a:t>
            </a:r>
            <a:r>
              <a:rPr lang="en-IN" sz="1200" b="1" dirty="0">
                <a:latin typeface="Bookman Old Style" panose="02050604050505020204" pitchFamily="18" charset="0"/>
              </a:rPr>
              <a:t>Earned Leave </a:t>
            </a:r>
            <a:r>
              <a:rPr lang="en-IN" sz="1200" dirty="0">
                <a:latin typeface="Bookman Old Style" panose="02050604050505020204" pitchFamily="18" charset="0"/>
              </a:rPr>
              <a:t>allowed for encashment : 300 days</a:t>
            </a:r>
          </a:p>
          <a:p>
            <a:pPr marL="0" indent="0">
              <a:lnSpc>
                <a:spcPct val="120000"/>
              </a:lnSpc>
              <a:buNone/>
            </a:pPr>
            <a:r>
              <a:rPr lang="en-IN" sz="1200" dirty="0">
                <a:latin typeface="Bookman Old Style" panose="02050604050505020204" pitchFamily="18" charset="0"/>
              </a:rPr>
              <a:t> Payable @ </a:t>
            </a:r>
            <a:r>
              <a:rPr lang="en-IN" sz="1200" u="sng" dirty="0">
                <a:latin typeface="Bookman Old Style" panose="02050604050505020204" pitchFamily="18" charset="0"/>
              </a:rPr>
              <a:t>:(Basic Pay + DA) </a:t>
            </a:r>
            <a:r>
              <a:rPr lang="en-IN" sz="1200" dirty="0">
                <a:latin typeface="Bookman Old Style" panose="02050604050505020204" pitchFamily="18" charset="0"/>
              </a:rPr>
              <a:t>    X  Number of days of Leave (maximum 300 days)</a:t>
            </a:r>
          </a:p>
          <a:p>
            <a:pPr marL="0" indent="0">
              <a:lnSpc>
                <a:spcPct val="120000"/>
              </a:lnSpc>
              <a:buNone/>
            </a:pPr>
            <a:r>
              <a:rPr lang="en-IN" sz="1200" dirty="0">
                <a:latin typeface="Bookman Old Style" panose="02050604050505020204" pitchFamily="18" charset="0"/>
              </a:rPr>
              <a:t>	30</a:t>
            </a:r>
          </a:p>
          <a:p>
            <a:pPr marL="0" indent="0">
              <a:lnSpc>
                <a:spcPct val="150000"/>
              </a:lnSpc>
              <a:buNone/>
            </a:pPr>
            <a:r>
              <a:rPr lang="en-IN" sz="1200" dirty="0">
                <a:latin typeface="Bookman Old Style" panose="02050604050505020204" pitchFamily="18" charset="0"/>
              </a:rPr>
              <a:t>Example:</a:t>
            </a:r>
          </a:p>
          <a:p>
            <a:pPr marL="0" indent="0">
              <a:lnSpc>
                <a:spcPct val="150000"/>
              </a:lnSpc>
              <a:buNone/>
            </a:pPr>
            <a:r>
              <a:rPr lang="en-IN" sz="1200" dirty="0">
                <a:latin typeface="Bookman Old Style" panose="02050604050505020204" pitchFamily="18" charset="0"/>
              </a:rPr>
              <a:t> If Leave Balance : 300 days </a:t>
            </a:r>
          </a:p>
          <a:p>
            <a:pPr marL="0" indent="0">
              <a:lnSpc>
                <a:spcPct val="150000"/>
              </a:lnSpc>
              <a:buNone/>
            </a:pPr>
            <a:r>
              <a:rPr lang="en-IN" sz="1200" dirty="0">
                <a:latin typeface="Bookman Old Style" panose="02050604050505020204" pitchFamily="18" charset="0"/>
              </a:rPr>
              <a:t>(50,000 +8500)/30 X 300 = Rs.5,85,0000</a:t>
            </a:r>
          </a:p>
          <a:p>
            <a:pPr marL="0" indent="0">
              <a:lnSpc>
                <a:spcPct val="150000"/>
              </a:lnSpc>
              <a:buNone/>
            </a:pPr>
            <a:r>
              <a:rPr lang="en-IN" sz="1200" dirty="0">
                <a:latin typeface="Bookman Old Style" panose="02050604050505020204" pitchFamily="18" charset="0"/>
              </a:rPr>
              <a:t> Any shortfall in  Leave balance (LAP) from 300 days ,can be made good with HLAP but at half Rate:</a:t>
            </a:r>
          </a:p>
          <a:p>
            <a:pPr marL="0" indent="0">
              <a:lnSpc>
                <a:spcPct val="150000"/>
              </a:lnSpc>
              <a:buNone/>
            </a:pPr>
            <a:r>
              <a:rPr lang="en-IN" sz="1200" dirty="0">
                <a:latin typeface="Bookman Old Style" panose="02050604050505020204" pitchFamily="18" charset="0"/>
              </a:rPr>
              <a:t>Say Mr X has 285 days LAP and 110 days HLAP (15 days HLAP can be adjusted for encashment)</a:t>
            </a:r>
          </a:p>
          <a:p>
            <a:pPr marL="0" indent="0">
              <a:lnSpc>
                <a:spcPct val="150000"/>
              </a:lnSpc>
              <a:buNone/>
            </a:pPr>
            <a:r>
              <a:rPr lang="en-IN" sz="1200" dirty="0">
                <a:latin typeface="Bookman Old Style" panose="02050604050505020204" pitchFamily="18" charset="0"/>
              </a:rPr>
              <a:t>Leave Encashment (in case of adjusted Leave) :</a:t>
            </a:r>
          </a:p>
          <a:p>
            <a:pPr marL="514350" indent="-514350">
              <a:lnSpc>
                <a:spcPct val="150000"/>
              </a:lnSpc>
              <a:buAutoNum type="romanLcParenBoth"/>
            </a:pPr>
            <a:r>
              <a:rPr lang="en-IN" sz="1200" dirty="0">
                <a:latin typeface="Bookman Old Style" panose="02050604050505020204" pitchFamily="18" charset="0"/>
              </a:rPr>
              <a:t>(50000 + 8500) /30 X 285 	: 555750  (based on LAP)</a:t>
            </a:r>
          </a:p>
          <a:p>
            <a:pPr marL="514350" indent="-514350">
              <a:lnSpc>
                <a:spcPct val="150000"/>
              </a:lnSpc>
              <a:buAutoNum type="romanLcParenBoth"/>
            </a:pPr>
            <a:r>
              <a:rPr lang="en-IN" sz="1200" dirty="0">
                <a:latin typeface="Bookman Old Style" panose="02050604050505020204" pitchFamily="18" charset="0"/>
              </a:rPr>
              <a:t>(50000 +8500) /30 X 15/2	: 14624     (based on HLAP)</a:t>
            </a:r>
          </a:p>
          <a:p>
            <a:pPr marL="0" indent="0">
              <a:lnSpc>
                <a:spcPct val="150000"/>
              </a:lnSpc>
              <a:buNone/>
            </a:pPr>
            <a:r>
              <a:rPr lang="en-IN" sz="1200" dirty="0">
                <a:latin typeface="Bookman Old Style" panose="02050604050505020204" pitchFamily="18" charset="0"/>
              </a:rPr>
              <a:t> Amount of Leave encashment (</a:t>
            </a:r>
            <a:r>
              <a:rPr lang="en-IN" sz="1200" dirty="0" err="1">
                <a:latin typeface="Bookman Old Style" panose="02050604050505020204" pitchFamily="18" charset="0"/>
              </a:rPr>
              <a:t>i</a:t>
            </a:r>
            <a:r>
              <a:rPr lang="en-IN" sz="1200" dirty="0">
                <a:latin typeface="Bookman Old Style" panose="02050604050505020204" pitchFamily="18" charset="0"/>
              </a:rPr>
              <a:t>)+(ii):  </a:t>
            </a:r>
            <a:r>
              <a:rPr lang="en-IN" sz="1200" b="1" dirty="0">
                <a:latin typeface="Bookman Old Style" panose="02050604050505020204" pitchFamily="18" charset="0"/>
              </a:rPr>
              <a:t>570375</a:t>
            </a:r>
            <a:r>
              <a:rPr lang="en-IN" sz="1200" dirty="0">
                <a:latin typeface="Bookman Old Style" panose="02050604050505020204" pitchFamily="18" charset="0"/>
              </a:rPr>
              <a:t> (555750 + 14624)</a:t>
            </a:r>
          </a:p>
          <a:p>
            <a:pPr marL="0" indent="0">
              <a:lnSpc>
                <a:spcPct val="150000"/>
              </a:lnSpc>
              <a:buNone/>
            </a:pPr>
            <a:r>
              <a:rPr lang="en-IN" sz="1200" dirty="0">
                <a:latin typeface="Bookman Old Style" panose="02050604050505020204" pitchFamily="18" charset="0"/>
              </a:rPr>
              <a:t>Note : In case of Resignation, Leave Encashment to the extent of 50% of Leave available as balance  (sub to max 150 days) is allowed.</a:t>
            </a:r>
          </a:p>
          <a:p>
            <a:pPr marL="0" indent="0">
              <a:lnSpc>
                <a:spcPct val="150000"/>
              </a:lnSpc>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24</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16133341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9726" y="320675"/>
            <a:ext cx="10515600" cy="1325563"/>
          </a:xfrm>
        </p:spPr>
        <p:txBody>
          <a:bodyPr>
            <a:normAutofit/>
          </a:bodyPr>
          <a:lstStyle/>
          <a:p>
            <a:pPr algn="ctr"/>
            <a:r>
              <a:rPr lang="en-US" sz="2000" b="1" dirty="0">
                <a:latin typeface="Bookman Old Style" panose="02050604050505020204" pitchFamily="18" charset="0"/>
              </a:rPr>
              <a:t>Eligible member(s) covered under definition of family </a:t>
            </a:r>
            <a:br>
              <a:rPr lang="en-US" sz="2000" b="1" dirty="0">
                <a:latin typeface="Bookman Old Style" panose="02050604050505020204" pitchFamily="18" charset="0"/>
              </a:rPr>
            </a:br>
            <a:r>
              <a:rPr lang="en-US" sz="2000" b="1" dirty="0">
                <a:latin typeface="Bookman Old Style" panose="02050604050505020204" pitchFamily="18" charset="0"/>
              </a:rPr>
              <a:t>for pension benefits’ entitlement</a:t>
            </a:r>
            <a:endParaRPr lang="en-IN" sz="2000" b="1" dirty="0">
              <a:latin typeface="Bookman Old Style" panose="02050604050505020204" pitchFamily="18" charset="0"/>
            </a:endParaRPr>
          </a:p>
        </p:txBody>
      </p:sp>
      <p:sp>
        <p:nvSpPr>
          <p:cNvPr id="3" name="Content Placeholder 2"/>
          <p:cNvSpPr>
            <a:spLocks noGrp="1"/>
          </p:cNvSpPr>
          <p:nvPr>
            <p:ph idx="1"/>
          </p:nvPr>
        </p:nvSpPr>
        <p:spPr>
          <a:xfrm>
            <a:off x="1015754" y="1646238"/>
            <a:ext cx="10515600" cy="4351338"/>
          </a:xfrm>
        </p:spPr>
        <p:txBody>
          <a:bodyPr>
            <a:normAutofit lnSpcReduction="10000"/>
          </a:bodyPr>
          <a:lstStyle/>
          <a:p>
            <a:pPr>
              <a:lnSpc>
                <a:spcPct val="150000"/>
              </a:lnSpc>
              <a:buFont typeface="Wingdings" panose="05000000000000000000" pitchFamily="2" charset="2"/>
              <a:buChar char="§"/>
            </a:pPr>
            <a:r>
              <a:rPr lang="en-IN" sz="1200" dirty="0">
                <a:latin typeface="Bookman Old Style" panose="02050604050505020204" pitchFamily="18" charset="0"/>
              </a:rPr>
              <a:t>Wife or Wives including judicially separated wife.</a:t>
            </a:r>
          </a:p>
          <a:p>
            <a:pPr>
              <a:lnSpc>
                <a:spcPct val="150000"/>
              </a:lnSpc>
              <a:buFont typeface="Wingdings" panose="05000000000000000000" pitchFamily="2" charset="2"/>
              <a:buChar char="§"/>
            </a:pPr>
            <a:r>
              <a:rPr lang="en-IN" sz="1200" dirty="0">
                <a:latin typeface="Bookman Old Style" panose="02050604050505020204" pitchFamily="18" charset="0"/>
              </a:rPr>
              <a:t>Husband in the case of female employee.</a:t>
            </a:r>
          </a:p>
          <a:p>
            <a:pPr>
              <a:lnSpc>
                <a:spcPct val="150000"/>
              </a:lnSpc>
              <a:buFont typeface="Wingdings" panose="05000000000000000000" pitchFamily="2" charset="2"/>
              <a:buChar char="§"/>
            </a:pPr>
            <a:r>
              <a:rPr lang="en-IN" sz="1200" dirty="0">
                <a:latin typeface="Bookman Old Style" panose="02050604050505020204" pitchFamily="18" charset="0"/>
              </a:rPr>
              <a:t>Unmarried and unemployed son below 25 years of age.</a:t>
            </a:r>
          </a:p>
          <a:p>
            <a:pPr>
              <a:lnSpc>
                <a:spcPct val="150000"/>
              </a:lnSpc>
              <a:buFont typeface="Wingdings" panose="05000000000000000000" pitchFamily="2" charset="2"/>
              <a:buChar char="§"/>
            </a:pPr>
            <a:r>
              <a:rPr lang="en-IN" sz="1200" dirty="0">
                <a:latin typeface="Bookman Old Style" panose="02050604050505020204" pitchFamily="18" charset="0"/>
              </a:rPr>
              <a:t>Unmarried and unemployed daughter below 25 years of age.</a:t>
            </a:r>
          </a:p>
          <a:p>
            <a:pPr>
              <a:lnSpc>
                <a:spcPct val="150000"/>
              </a:lnSpc>
              <a:buFont typeface="Wingdings" panose="05000000000000000000" pitchFamily="2" charset="2"/>
              <a:buChar char="§"/>
            </a:pPr>
            <a:r>
              <a:rPr lang="en-IN" sz="1200" dirty="0">
                <a:latin typeface="Bookman Old Style" panose="02050604050505020204" pitchFamily="18" charset="0"/>
              </a:rPr>
              <a:t>Dependent and unmarried /widow /divorced daughter above 25 years of age.</a:t>
            </a:r>
          </a:p>
          <a:p>
            <a:pPr>
              <a:lnSpc>
                <a:spcPct val="150000"/>
              </a:lnSpc>
              <a:buFont typeface="Wingdings" panose="05000000000000000000" pitchFamily="2" charset="2"/>
              <a:buChar char="§"/>
            </a:pPr>
            <a:r>
              <a:rPr lang="en-IN" sz="1200" dirty="0">
                <a:latin typeface="Bookman Old Style" panose="02050604050505020204" pitchFamily="18" charset="0"/>
              </a:rPr>
              <a:t>Physically disabled /mentally retarded son/daughter irrespective of age.</a:t>
            </a:r>
          </a:p>
          <a:p>
            <a:pPr>
              <a:lnSpc>
                <a:spcPct val="150000"/>
              </a:lnSpc>
              <a:buFont typeface="Wingdings" panose="05000000000000000000" pitchFamily="2" charset="2"/>
              <a:buChar char="§"/>
            </a:pPr>
            <a:r>
              <a:rPr lang="en-IN" sz="1200" dirty="0">
                <a:latin typeface="Bookman Old Style" panose="02050604050505020204" pitchFamily="18" charset="0"/>
              </a:rPr>
              <a:t>Dependent disabled sibling.</a:t>
            </a:r>
          </a:p>
          <a:p>
            <a:pPr>
              <a:lnSpc>
                <a:spcPct val="150000"/>
              </a:lnSpc>
              <a:buFont typeface="Wingdings" panose="05000000000000000000" pitchFamily="2" charset="2"/>
              <a:buChar char="§"/>
            </a:pPr>
            <a:r>
              <a:rPr lang="en-IN" sz="1200" dirty="0">
                <a:latin typeface="Bookman Old Style" panose="02050604050505020204" pitchFamily="18" charset="0"/>
              </a:rPr>
              <a:t>Dependent parents (mother first)—if not survived by spouse/children.</a:t>
            </a:r>
          </a:p>
          <a:p>
            <a:pPr marL="0" indent="0">
              <a:lnSpc>
                <a:spcPct val="150000"/>
              </a:lnSpc>
              <a:buNone/>
            </a:pPr>
            <a:r>
              <a:rPr lang="en-IN" sz="1200" dirty="0">
                <a:latin typeface="Bookman Old Style" panose="02050604050505020204" pitchFamily="18" charset="0"/>
              </a:rPr>
              <a:t>Note 1: Son/daughter will include step sons/step daughters</a:t>
            </a:r>
          </a:p>
          <a:p>
            <a:pPr marL="0" indent="0">
              <a:lnSpc>
                <a:spcPct val="150000"/>
              </a:lnSpc>
              <a:buNone/>
            </a:pPr>
            <a:r>
              <a:rPr lang="en-IN" sz="1200" dirty="0">
                <a:latin typeface="Bookman Old Style" panose="02050604050505020204" pitchFamily="18" charset="0"/>
              </a:rPr>
              <a:t>Note 2: Judicially separated wife, </a:t>
            </a:r>
            <a:r>
              <a:rPr lang="en-IN" sz="1200" dirty="0" err="1">
                <a:latin typeface="Bookman Old Style" panose="02050604050505020204" pitchFamily="18" charset="0"/>
              </a:rPr>
              <a:t>ie</a:t>
            </a:r>
            <a:r>
              <a:rPr lang="en-IN" sz="1200" dirty="0">
                <a:latin typeface="Bookman Old Style" panose="02050604050505020204" pitchFamily="18" charset="0"/>
              </a:rPr>
              <a:t>, both spouses live separately under law but marital status remains intact, will fall under definition of Family whereas in case of Divorce, the marital status ceases to exist. After Divorce, wife will be excluded from Family with no rights on employee’s pension.</a:t>
            </a:r>
          </a:p>
          <a:p>
            <a:pPr marL="0" indent="0">
              <a:lnSpc>
                <a:spcPct val="150000"/>
              </a:lnSpc>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25</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9094803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94" y="180466"/>
            <a:ext cx="10515600" cy="1325563"/>
          </a:xfrm>
        </p:spPr>
        <p:txBody>
          <a:bodyPr>
            <a:normAutofit/>
          </a:bodyPr>
          <a:lstStyle/>
          <a:p>
            <a:pPr algn="ctr"/>
            <a:r>
              <a:rPr lang="en-US" sz="2000" b="1" dirty="0">
                <a:latin typeface="Bookman Old Style" panose="02050604050505020204" pitchFamily="18" charset="0"/>
              </a:rPr>
              <a:t>Who is eligible for family pension?</a:t>
            </a:r>
            <a:endParaRPr lang="en-IN" sz="2000" b="1" dirty="0">
              <a:latin typeface="Bookman Old Style" panose="02050604050505020204" pitchFamily="18" charset="0"/>
            </a:endParaRPr>
          </a:p>
        </p:txBody>
      </p:sp>
      <p:sp>
        <p:nvSpPr>
          <p:cNvPr id="3" name="Content Placeholder 2"/>
          <p:cNvSpPr>
            <a:spLocks noGrp="1"/>
          </p:cNvSpPr>
          <p:nvPr>
            <p:ph idx="1"/>
          </p:nvPr>
        </p:nvSpPr>
        <p:spPr>
          <a:xfrm>
            <a:off x="1555072" y="1656949"/>
            <a:ext cx="9081856" cy="4351338"/>
          </a:xfrm>
        </p:spPr>
        <p:txBody>
          <a:bodyPr>
            <a:normAutofit/>
          </a:bodyPr>
          <a:lstStyle/>
          <a:p>
            <a:pPr marL="0" indent="0" algn="just">
              <a:lnSpc>
                <a:spcPct val="100000"/>
              </a:lnSpc>
              <a:buNone/>
            </a:pPr>
            <a:r>
              <a:rPr lang="en-IN" sz="1400" b="1" dirty="0">
                <a:latin typeface="Bookman Old Style" panose="02050604050505020204" pitchFamily="18" charset="0"/>
              </a:rPr>
              <a:t>Category I : </a:t>
            </a:r>
            <a:r>
              <a:rPr lang="en-IN" sz="1400" dirty="0">
                <a:latin typeface="Bookman Old Style" panose="02050604050505020204" pitchFamily="18" charset="0"/>
              </a:rPr>
              <a:t>Covers those who have an immediate and prior claim for family pension in the event of death of railway employee/pensioner. These are:</a:t>
            </a:r>
          </a:p>
          <a:p>
            <a:pPr marL="0" indent="0" algn="just">
              <a:lnSpc>
                <a:spcPct val="100000"/>
              </a:lnSpc>
              <a:buNone/>
            </a:pPr>
            <a:endParaRPr lang="en-IN" sz="1400" dirty="0">
              <a:latin typeface="Bookman Old Style" panose="02050604050505020204" pitchFamily="18" charset="0"/>
            </a:endParaRPr>
          </a:p>
          <a:p>
            <a:pPr algn="just">
              <a:lnSpc>
                <a:spcPct val="150000"/>
              </a:lnSpc>
              <a:spcBef>
                <a:spcPts val="0"/>
              </a:spcBef>
            </a:pPr>
            <a:r>
              <a:rPr lang="en-IN" sz="1400" dirty="0">
                <a:latin typeface="Bookman Old Style" panose="02050604050505020204" pitchFamily="18" charset="0"/>
              </a:rPr>
              <a:t>Wife/Wives</a:t>
            </a:r>
          </a:p>
          <a:p>
            <a:pPr algn="just">
              <a:lnSpc>
                <a:spcPct val="150000"/>
              </a:lnSpc>
              <a:spcBef>
                <a:spcPts val="0"/>
              </a:spcBef>
            </a:pPr>
            <a:r>
              <a:rPr lang="en-IN" sz="1400" dirty="0">
                <a:latin typeface="Bookman Old Style" panose="02050604050505020204" pitchFamily="18" charset="0"/>
              </a:rPr>
              <a:t>Husband</a:t>
            </a:r>
          </a:p>
          <a:p>
            <a:pPr algn="just">
              <a:lnSpc>
                <a:spcPct val="150000"/>
              </a:lnSpc>
              <a:spcBef>
                <a:spcPts val="0"/>
              </a:spcBef>
            </a:pPr>
            <a:r>
              <a:rPr lang="en-IN" sz="1400" dirty="0">
                <a:latin typeface="Bookman Old Style" panose="02050604050505020204" pitchFamily="18" charset="0"/>
              </a:rPr>
              <a:t>Dependent Son/daughter below 25 years of age</a:t>
            </a:r>
          </a:p>
          <a:p>
            <a:pPr algn="just">
              <a:lnSpc>
                <a:spcPct val="150000"/>
              </a:lnSpc>
              <a:spcBef>
                <a:spcPts val="0"/>
              </a:spcBef>
            </a:pPr>
            <a:r>
              <a:rPr lang="en-IN" sz="1400" dirty="0">
                <a:latin typeface="Bookman Old Style" panose="02050604050505020204" pitchFamily="18" charset="0"/>
              </a:rPr>
              <a:t>Physically disabled or mentally retarded son/daughter/sibling</a:t>
            </a:r>
          </a:p>
          <a:p>
            <a:pPr marL="0" indent="0" algn="just">
              <a:lnSpc>
                <a:spcPct val="150000"/>
              </a:lnSpc>
              <a:buNone/>
            </a:pPr>
            <a:endParaRPr lang="en-IN" sz="1400" b="1" dirty="0">
              <a:latin typeface="Bookman Old Style" panose="02050604050505020204" pitchFamily="18" charset="0"/>
            </a:endParaRPr>
          </a:p>
          <a:p>
            <a:pPr marL="0" indent="0" algn="just">
              <a:lnSpc>
                <a:spcPct val="150000"/>
              </a:lnSpc>
              <a:buNone/>
            </a:pPr>
            <a:r>
              <a:rPr lang="en-IN" sz="1400" b="1" dirty="0">
                <a:latin typeface="Bookman Old Style" panose="02050604050505020204" pitchFamily="18" charset="0"/>
              </a:rPr>
              <a:t>Category II : C</a:t>
            </a:r>
            <a:r>
              <a:rPr lang="en-IN" sz="1400" dirty="0">
                <a:latin typeface="Bookman Old Style" panose="02050604050505020204" pitchFamily="18" charset="0"/>
              </a:rPr>
              <a:t>overs those whose claim is secondary to member(s) listed under category I. These are:</a:t>
            </a:r>
          </a:p>
          <a:p>
            <a:pPr algn="just">
              <a:lnSpc>
                <a:spcPct val="150000"/>
              </a:lnSpc>
              <a:spcBef>
                <a:spcPts val="600"/>
              </a:spcBef>
            </a:pPr>
            <a:r>
              <a:rPr lang="en-IN" sz="1400" dirty="0">
                <a:latin typeface="Bookman Old Style" panose="02050604050505020204" pitchFamily="18" charset="0"/>
              </a:rPr>
              <a:t>Unmarried/widowed/divorced daughter above 25 years of age.</a:t>
            </a:r>
          </a:p>
          <a:p>
            <a:pPr algn="just">
              <a:lnSpc>
                <a:spcPct val="150000"/>
              </a:lnSpc>
              <a:spcBef>
                <a:spcPts val="600"/>
              </a:spcBef>
            </a:pPr>
            <a:r>
              <a:rPr lang="en-IN" sz="1400" dirty="0">
                <a:latin typeface="Bookman Old Style" panose="02050604050505020204" pitchFamily="18" charset="0"/>
              </a:rPr>
              <a:t>Dependent parents</a:t>
            </a:r>
          </a:p>
          <a:p>
            <a:pPr marL="0" indent="0">
              <a:lnSpc>
                <a:spcPct val="150000"/>
              </a:lnSpc>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26</a:t>
            </a:fld>
            <a:endParaRPr lang="en-IN"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30546048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6561" y="320675"/>
            <a:ext cx="10515600" cy="1325563"/>
          </a:xfrm>
        </p:spPr>
        <p:txBody>
          <a:bodyPr>
            <a:normAutofit/>
          </a:bodyPr>
          <a:lstStyle/>
          <a:p>
            <a:pPr algn="ctr"/>
            <a:r>
              <a:rPr lang="en-IN" sz="2000" b="1" dirty="0">
                <a:latin typeface="Bookman Old Style" panose="02050604050505020204" pitchFamily="18" charset="0"/>
              </a:rPr>
              <a:t>Dependency criteria for family members </a:t>
            </a:r>
            <a:br>
              <a:rPr lang="en-IN" sz="2000" b="1" dirty="0">
                <a:latin typeface="Bookman Old Style" panose="02050604050505020204" pitchFamily="18" charset="0"/>
              </a:rPr>
            </a:br>
            <a:r>
              <a:rPr lang="en-IN" sz="2000" b="1" dirty="0">
                <a:latin typeface="Bookman Old Style" panose="02050604050505020204" pitchFamily="18" charset="0"/>
              </a:rPr>
              <a:t>(other than for spouse)</a:t>
            </a:r>
          </a:p>
        </p:txBody>
      </p:sp>
      <p:sp>
        <p:nvSpPr>
          <p:cNvPr id="3" name="Content Placeholder 2"/>
          <p:cNvSpPr>
            <a:spLocks noGrp="1"/>
          </p:cNvSpPr>
          <p:nvPr>
            <p:ph idx="1"/>
          </p:nvPr>
        </p:nvSpPr>
        <p:spPr>
          <a:xfrm>
            <a:off x="1587624" y="1743893"/>
            <a:ext cx="8666085" cy="4351338"/>
          </a:xfrm>
        </p:spPr>
        <p:txBody>
          <a:bodyPr>
            <a:normAutofit fontScale="92500"/>
          </a:bodyPr>
          <a:lstStyle/>
          <a:p>
            <a:pPr marL="0" indent="0" algn="just">
              <a:lnSpc>
                <a:spcPct val="150000"/>
              </a:lnSpc>
              <a:buNone/>
            </a:pPr>
            <a:r>
              <a:rPr lang="en-IN" sz="1400" b="1" dirty="0">
                <a:latin typeface="Bookman Old Style" panose="02050604050505020204" pitchFamily="18" charset="0"/>
              </a:rPr>
              <a:t>Marriage</a:t>
            </a:r>
            <a:r>
              <a:rPr lang="en-IN" sz="1400" dirty="0">
                <a:latin typeface="Bookman Old Style" panose="02050604050505020204" pitchFamily="18" charset="0"/>
              </a:rPr>
              <a:t>: </a:t>
            </a:r>
          </a:p>
          <a:p>
            <a:pPr lvl="1" algn="just">
              <a:lnSpc>
                <a:spcPct val="150000"/>
              </a:lnSpc>
              <a:buFont typeface="Wingdings" panose="05000000000000000000" pitchFamily="2" charset="2"/>
              <a:buChar char="v"/>
            </a:pPr>
            <a:r>
              <a:rPr lang="en-IN" sz="1400" dirty="0">
                <a:latin typeface="Bookman Old Style" panose="02050604050505020204" pitchFamily="18" charset="0"/>
              </a:rPr>
              <a:t>Son: unmarried and unemployed</a:t>
            </a:r>
          </a:p>
          <a:p>
            <a:pPr lvl="1" algn="just">
              <a:lnSpc>
                <a:spcPct val="150000"/>
              </a:lnSpc>
              <a:buFont typeface="Wingdings" panose="05000000000000000000" pitchFamily="2" charset="2"/>
              <a:buChar char="v"/>
            </a:pPr>
            <a:r>
              <a:rPr lang="en-IN" sz="1400" dirty="0">
                <a:latin typeface="Bookman Old Style" panose="02050604050505020204" pitchFamily="18" charset="0"/>
              </a:rPr>
              <a:t>Daughter: unmarried/widowed/divorced and unemployed</a:t>
            </a:r>
          </a:p>
          <a:p>
            <a:pPr marL="0" indent="0" algn="just">
              <a:lnSpc>
                <a:spcPct val="150000"/>
              </a:lnSpc>
              <a:buNone/>
            </a:pPr>
            <a:endParaRPr lang="en-IN" sz="1400" dirty="0">
              <a:latin typeface="Bookman Old Style" panose="02050604050505020204" pitchFamily="18" charset="0"/>
            </a:endParaRPr>
          </a:p>
          <a:p>
            <a:pPr marL="0" indent="0" algn="just">
              <a:lnSpc>
                <a:spcPct val="150000"/>
              </a:lnSpc>
              <a:buNone/>
            </a:pPr>
            <a:r>
              <a:rPr lang="en-IN" sz="1400" b="1" dirty="0">
                <a:latin typeface="Bookman Old Style" panose="02050604050505020204" pitchFamily="18" charset="0"/>
              </a:rPr>
              <a:t>Exemption from marriage clause</a:t>
            </a:r>
            <a:r>
              <a:rPr lang="en-IN" sz="1400" dirty="0">
                <a:latin typeface="Bookman Old Style" panose="02050604050505020204" pitchFamily="18" charset="0"/>
              </a:rPr>
              <a:t>: Son/daughter /sibling suffering from physical/mental disability</a:t>
            </a:r>
          </a:p>
          <a:p>
            <a:pPr marL="0" indent="0" algn="just">
              <a:lnSpc>
                <a:spcPct val="150000"/>
              </a:lnSpc>
              <a:buNone/>
            </a:pPr>
            <a:endParaRPr lang="en-IN" sz="1400" dirty="0">
              <a:latin typeface="Bookman Old Style" panose="02050604050505020204" pitchFamily="18" charset="0"/>
            </a:endParaRPr>
          </a:p>
          <a:p>
            <a:pPr marL="0" indent="0" algn="just">
              <a:lnSpc>
                <a:spcPct val="150000"/>
              </a:lnSpc>
              <a:buNone/>
            </a:pPr>
            <a:r>
              <a:rPr lang="en-IN" sz="1400" b="1" dirty="0">
                <a:latin typeface="Bookman Old Style" panose="02050604050505020204" pitchFamily="18" charset="0"/>
              </a:rPr>
              <a:t>Income</a:t>
            </a:r>
            <a:r>
              <a:rPr lang="en-IN" sz="1400" dirty="0">
                <a:latin typeface="Bookman Old Style" panose="02050604050505020204" pitchFamily="18" charset="0"/>
              </a:rPr>
              <a:t>: Income from any source should not exceed more than Minimum Pension amount plus Dearness Relief </a:t>
            </a:r>
          </a:p>
          <a:p>
            <a:pPr lvl="1" algn="just">
              <a:lnSpc>
                <a:spcPct val="150000"/>
              </a:lnSpc>
              <a:buFont typeface="Wingdings" panose="05000000000000000000" pitchFamily="2" charset="2"/>
              <a:buChar char="v"/>
            </a:pPr>
            <a:r>
              <a:rPr lang="en-IN" sz="1400" dirty="0">
                <a:latin typeface="Bookman Old Style" panose="02050604050505020204" pitchFamily="18" charset="0"/>
              </a:rPr>
              <a:t>(Presently Rs.9000/- Plus Relief)</a:t>
            </a:r>
          </a:p>
          <a:p>
            <a:pPr marL="0" indent="0" algn="just">
              <a:lnSpc>
                <a:spcPct val="150000"/>
              </a:lnSpc>
              <a:buNone/>
            </a:pPr>
            <a:endParaRPr lang="en-IN" sz="1400" dirty="0">
              <a:latin typeface="Bookman Old Style" panose="02050604050505020204" pitchFamily="18" charset="0"/>
            </a:endParaRPr>
          </a:p>
          <a:p>
            <a:pPr marL="0" indent="0" algn="just">
              <a:lnSpc>
                <a:spcPct val="150000"/>
              </a:lnSpc>
              <a:buNone/>
            </a:pPr>
            <a:r>
              <a:rPr lang="en-IN" sz="1300" b="1" i="1" dirty="0">
                <a:latin typeface="Bookman Old Style" panose="02050604050505020204" pitchFamily="18" charset="0"/>
              </a:rPr>
              <a:t>Note: Dependency criterion must be fulfilled during the lifetime of the pensioner/spouse</a:t>
            </a:r>
          </a:p>
          <a:p>
            <a:pPr marL="0" indent="0">
              <a:lnSpc>
                <a:spcPct val="150000"/>
              </a:lnSpc>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27</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18016650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2000" b="1" dirty="0">
                <a:latin typeface="Bookman Old Style" panose="02050604050505020204" pitchFamily="18" charset="0"/>
              </a:rPr>
              <a:t>Additional conditions concerning Family Pension</a:t>
            </a:r>
          </a:p>
        </p:txBody>
      </p:sp>
      <p:sp>
        <p:nvSpPr>
          <p:cNvPr id="3" name="Content Placeholder 2"/>
          <p:cNvSpPr>
            <a:spLocks noGrp="1"/>
          </p:cNvSpPr>
          <p:nvPr>
            <p:ph idx="1"/>
          </p:nvPr>
        </p:nvSpPr>
        <p:spPr>
          <a:xfrm>
            <a:off x="1500326" y="1690688"/>
            <a:ext cx="9552373" cy="4351338"/>
          </a:xfrm>
        </p:spPr>
        <p:txBody>
          <a:bodyPr>
            <a:normAutofit fontScale="92500" lnSpcReduction="20000"/>
          </a:bodyPr>
          <a:lstStyle/>
          <a:p>
            <a:pPr marL="0" indent="0">
              <a:lnSpc>
                <a:spcPct val="150000"/>
              </a:lnSpc>
              <a:buNone/>
            </a:pPr>
            <a:r>
              <a:rPr lang="en-IN" sz="1400" b="1" dirty="0">
                <a:latin typeface="Bookman Old Style" panose="02050604050505020204" pitchFamily="18" charset="0"/>
              </a:rPr>
              <a:t>Split Pension : This means </a:t>
            </a:r>
            <a:r>
              <a:rPr lang="en-IN" sz="1400" dirty="0">
                <a:latin typeface="Bookman Old Style" panose="02050604050505020204" pitchFamily="18" charset="0"/>
              </a:rPr>
              <a:t>Family Pension payable in equal shares in case if</a:t>
            </a:r>
          </a:p>
          <a:p>
            <a:pPr lvl="1" algn="just">
              <a:lnSpc>
                <a:spcPct val="150000"/>
              </a:lnSpc>
            </a:pPr>
            <a:r>
              <a:rPr lang="en-IN" sz="1400" dirty="0">
                <a:latin typeface="Bookman Old Style" panose="02050604050505020204" pitchFamily="18" charset="0"/>
              </a:rPr>
              <a:t>Employee is survived by more than one legally wedded wife </a:t>
            </a:r>
          </a:p>
          <a:p>
            <a:pPr lvl="1" algn="just">
              <a:lnSpc>
                <a:spcPct val="150000"/>
              </a:lnSpc>
            </a:pPr>
            <a:r>
              <a:rPr lang="en-IN" sz="1400" dirty="0">
                <a:latin typeface="Bookman Old Style" panose="02050604050505020204" pitchFamily="18" charset="0"/>
              </a:rPr>
              <a:t>Employee has left behind wife and eligible child from pre-deceased wife</a:t>
            </a:r>
          </a:p>
          <a:p>
            <a:pPr lvl="1" algn="just">
              <a:lnSpc>
                <a:spcPct val="150000"/>
              </a:lnSpc>
            </a:pPr>
            <a:r>
              <a:rPr lang="en-IN" sz="1400" dirty="0">
                <a:latin typeface="Bookman Old Style" panose="02050604050505020204" pitchFamily="18" charset="0"/>
              </a:rPr>
              <a:t>Employee has left behind eligible son/daughter from both deceased wives</a:t>
            </a:r>
          </a:p>
          <a:p>
            <a:pPr marL="0" indent="0" algn="just">
              <a:lnSpc>
                <a:spcPct val="150000"/>
              </a:lnSpc>
              <a:buNone/>
            </a:pPr>
            <a:endParaRPr lang="en-IN" sz="1400" dirty="0">
              <a:latin typeface="Bookman Old Style" panose="02050604050505020204" pitchFamily="18" charset="0"/>
            </a:endParaRPr>
          </a:p>
          <a:p>
            <a:pPr marL="0" indent="0" algn="just">
              <a:lnSpc>
                <a:spcPct val="150000"/>
              </a:lnSpc>
              <a:buNone/>
            </a:pPr>
            <a:r>
              <a:rPr lang="en-IN" sz="1400" b="1" dirty="0">
                <a:latin typeface="Bookman Old Style" panose="02050604050505020204" pitchFamily="18" charset="0"/>
              </a:rPr>
              <a:t>Definition of Family, expanded clause :</a:t>
            </a:r>
          </a:p>
          <a:p>
            <a:pPr lvl="1" algn="just">
              <a:lnSpc>
                <a:spcPct val="150000"/>
              </a:lnSpc>
            </a:pPr>
            <a:r>
              <a:rPr lang="en-IN" sz="1400" dirty="0">
                <a:latin typeface="Bookman Old Style" panose="02050604050505020204" pitchFamily="18" charset="0"/>
              </a:rPr>
              <a:t>Post retirement spouse/child (children)</a:t>
            </a:r>
          </a:p>
          <a:p>
            <a:pPr lvl="1" algn="just">
              <a:lnSpc>
                <a:spcPct val="150000"/>
              </a:lnSpc>
            </a:pPr>
            <a:r>
              <a:rPr lang="en-IN" sz="1400" dirty="0">
                <a:latin typeface="Bookman Old Style" panose="02050604050505020204" pitchFamily="18" charset="0"/>
              </a:rPr>
              <a:t>Children born out of illicit (live-in) relationship</a:t>
            </a:r>
          </a:p>
          <a:p>
            <a:pPr lvl="1" algn="just">
              <a:lnSpc>
                <a:spcPct val="150000"/>
              </a:lnSpc>
            </a:pPr>
            <a:r>
              <a:rPr lang="en-IN" sz="1400" dirty="0">
                <a:latin typeface="Bookman Old Style" panose="02050604050505020204" pitchFamily="18" charset="0"/>
              </a:rPr>
              <a:t>Legally adopted son/daughter (adopted through legal adoption deed)</a:t>
            </a:r>
          </a:p>
          <a:p>
            <a:pPr lvl="1" algn="just">
              <a:lnSpc>
                <a:spcPct val="150000"/>
              </a:lnSpc>
            </a:pPr>
            <a:r>
              <a:rPr lang="en-IN" sz="1400" dirty="0">
                <a:latin typeface="Bookman Old Style" panose="02050604050505020204" pitchFamily="18" charset="0"/>
              </a:rPr>
              <a:t>Employee survived by dependent parents but no spouse/children; Mother first claimant when both parents are alive</a:t>
            </a:r>
          </a:p>
          <a:p>
            <a:pPr marL="0" indent="0" algn="just">
              <a:lnSpc>
                <a:spcPct val="150000"/>
              </a:lnSpc>
              <a:buNone/>
            </a:pPr>
            <a:r>
              <a:rPr lang="en-IN" sz="1100" b="1" i="1" dirty="0">
                <a:latin typeface="Bookman Old Style" panose="02050604050505020204" pitchFamily="18" charset="0"/>
              </a:rPr>
              <a:t>Note: It is obligatory on the part of an employee to make Declaration of Family with their status  during his/her service period as well as post-retirement.</a:t>
            </a:r>
          </a:p>
          <a:p>
            <a:pPr marL="0" indent="0">
              <a:lnSpc>
                <a:spcPct val="150000"/>
              </a:lnSpc>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28</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2953762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6460" y="176218"/>
            <a:ext cx="10515600" cy="1325563"/>
          </a:xfrm>
        </p:spPr>
        <p:txBody>
          <a:bodyPr>
            <a:normAutofit/>
          </a:bodyPr>
          <a:lstStyle/>
          <a:p>
            <a:pPr algn="ctr"/>
            <a:r>
              <a:rPr lang="en-US" sz="2000" b="1" dirty="0">
                <a:latin typeface="Bookman Old Style" panose="02050604050505020204" pitchFamily="18" charset="0"/>
              </a:rPr>
              <a:t>Rates for calculating family pension</a:t>
            </a:r>
          </a:p>
        </p:txBody>
      </p:sp>
      <p:sp>
        <p:nvSpPr>
          <p:cNvPr id="3" name="Content Placeholder 2"/>
          <p:cNvSpPr>
            <a:spLocks noGrp="1"/>
          </p:cNvSpPr>
          <p:nvPr>
            <p:ph idx="1"/>
          </p:nvPr>
        </p:nvSpPr>
        <p:spPr>
          <a:xfrm>
            <a:off x="1003869" y="1253331"/>
            <a:ext cx="10515600" cy="4351338"/>
          </a:xfrm>
        </p:spPr>
        <p:txBody>
          <a:bodyPr>
            <a:noAutofit/>
          </a:bodyPr>
          <a:lstStyle/>
          <a:p>
            <a:pPr marL="0" indent="0" algn="just">
              <a:lnSpc>
                <a:spcPct val="150000"/>
              </a:lnSpc>
              <a:buNone/>
            </a:pPr>
            <a:r>
              <a:rPr lang="en-IN" sz="1200" b="1" dirty="0">
                <a:latin typeface="Bookman Old Style" panose="02050604050505020204" pitchFamily="18" charset="0"/>
              </a:rPr>
              <a:t>Enhanced Family Pension:</a:t>
            </a:r>
          </a:p>
          <a:p>
            <a:pPr marL="0" indent="0" algn="just">
              <a:lnSpc>
                <a:spcPct val="150000"/>
              </a:lnSpc>
              <a:buNone/>
            </a:pPr>
            <a:r>
              <a:rPr lang="en-IN" sz="1200" b="1" dirty="0">
                <a:latin typeface="Bookman Old Style" panose="02050604050505020204" pitchFamily="18" charset="0"/>
              </a:rPr>
              <a:t>Rate</a:t>
            </a:r>
            <a:r>
              <a:rPr lang="en-IN" sz="1200" dirty="0">
                <a:latin typeface="Bookman Old Style" panose="02050604050505020204" pitchFamily="18" charset="0"/>
              </a:rPr>
              <a:t>: @50% of Last Pay(emoluments) but not exceeding pension amount due had the pensioner/employee been alive.</a:t>
            </a:r>
          </a:p>
          <a:p>
            <a:pPr marL="0" indent="0" algn="just">
              <a:lnSpc>
                <a:spcPct val="150000"/>
              </a:lnSpc>
              <a:buNone/>
            </a:pPr>
            <a:r>
              <a:rPr lang="en-IN" sz="1200" b="1" dirty="0">
                <a:latin typeface="Bookman Old Style" panose="02050604050505020204" pitchFamily="18" charset="0"/>
              </a:rPr>
              <a:t>Qualifying Service</a:t>
            </a:r>
            <a:r>
              <a:rPr lang="en-IN" sz="1200" dirty="0">
                <a:latin typeface="Bookman Old Style" panose="02050604050505020204" pitchFamily="18" charset="0"/>
              </a:rPr>
              <a:t>: Seven years or more (else payable at normal rate)</a:t>
            </a:r>
          </a:p>
          <a:p>
            <a:pPr marL="0" indent="0" algn="just">
              <a:lnSpc>
                <a:spcPct val="150000"/>
              </a:lnSpc>
              <a:buNone/>
            </a:pPr>
            <a:r>
              <a:rPr lang="en-IN" sz="1200" b="1" dirty="0">
                <a:latin typeface="Bookman Old Style" panose="02050604050505020204" pitchFamily="18" charset="0"/>
              </a:rPr>
              <a:t>Duration</a:t>
            </a:r>
            <a:r>
              <a:rPr lang="en-IN" sz="1200" dirty="0">
                <a:latin typeface="Bookman Old Style" panose="02050604050505020204" pitchFamily="18" charset="0"/>
              </a:rPr>
              <a:t> (payable up to):</a:t>
            </a:r>
          </a:p>
          <a:p>
            <a:pPr marL="0" indent="0" algn="just">
              <a:lnSpc>
                <a:spcPct val="150000"/>
              </a:lnSpc>
              <a:buNone/>
            </a:pPr>
            <a:r>
              <a:rPr lang="en-IN" sz="1200" dirty="0">
                <a:latin typeface="Bookman Old Style" panose="02050604050505020204" pitchFamily="18" charset="0"/>
              </a:rPr>
              <a:t>(</a:t>
            </a:r>
            <a:r>
              <a:rPr lang="en-IN" sz="1200" dirty="0" err="1">
                <a:latin typeface="Bookman Old Style" panose="02050604050505020204" pitchFamily="18" charset="0"/>
              </a:rPr>
              <a:t>i</a:t>
            </a:r>
            <a:r>
              <a:rPr lang="en-IN" sz="1200" dirty="0">
                <a:latin typeface="Bookman Old Style" panose="02050604050505020204" pitchFamily="18" charset="0"/>
              </a:rPr>
              <a:t>) In case of death while in Service (employee) : Ten years from the date of death but not beyond ineligibility date of Family member</a:t>
            </a:r>
          </a:p>
          <a:p>
            <a:pPr marL="0" indent="0" algn="just">
              <a:lnSpc>
                <a:spcPct val="150000"/>
              </a:lnSpc>
              <a:buNone/>
            </a:pPr>
            <a:r>
              <a:rPr lang="en-IN" sz="1200" dirty="0">
                <a:latin typeface="Bookman Old Style" panose="02050604050505020204" pitchFamily="18" charset="0"/>
              </a:rPr>
              <a:t>(ii) In case of post retirement death (of pensioner) : Seven years from date of death/date of attaining 67 years of age by pensioner had he been alive</a:t>
            </a:r>
          </a:p>
          <a:p>
            <a:pPr marL="0" indent="0" algn="just">
              <a:lnSpc>
                <a:spcPct val="150000"/>
              </a:lnSpc>
              <a:buNone/>
            </a:pPr>
            <a:r>
              <a:rPr lang="en-IN" sz="1200" b="1" dirty="0">
                <a:latin typeface="Bookman Old Style" panose="02050604050505020204" pitchFamily="18" charset="0"/>
              </a:rPr>
              <a:t>Normal Family Pension:</a:t>
            </a:r>
          </a:p>
          <a:p>
            <a:pPr marL="0" indent="0" algn="just">
              <a:lnSpc>
                <a:spcPct val="150000"/>
              </a:lnSpc>
              <a:buNone/>
            </a:pPr>
            <a:r>
              <a:rPr lang="en-IN" sz="1200" b="1" dirty="0">
                <a:latin typeface="Bookman Old Style" panose="02050604050505020204" pitchFamily="18" charset="0"/>
              </a:rPr>
              <a:t>Rate</a:t>
            </a:r>
            <a:r>
              <a:rPr lang="en-IN" sz="1200" dirty="0">
                <a:latin typeface="Bookman Old Style" panose="02050604050505020204" pitchFamily="18" charset="0"/>
              </a:rPr>
              <a:t> :@30% of last pay (emoluments) drawn</a:t>
            </a:r>
          </a:p>
          <a:p>
            <a:pPr lvl="1" algn="just">
              <a:lnSpc>
                <a:spcPct val="150000"/>
              </a:lnSpc>
              <a:buFont typeface="+mj-lt"/>
              <a:buAutoNum type="arabicPeriod"/>
            </a:pPr>
            <a:r>
              <a:rPr lang="en-IN" sz="1200" dirty="0">
                <a:latin typeface="Bookman Old Style" panose="02050604050505020204" pitchFamily="18" charset="0"/>
              </a:rPr>
              <a:t>In case of spouse : payable till date of death/remarriage, whichever is earlier. </a:t>
            </a:r>
          </a:p>
          <a:p>
            <a:pPr lvl="1" algn="just">
              <a:lnSpc>
                <a:spcPct val="150000"/>
              </a:lnSpc>
              <a:buFont typeface="+mj-lt"/>
              <a:buAutoNum type="arabicPeriod"/>
            </a:pPr>
            <a:r>
              <a:rPr lang="en-IN" sz="1200" dirty="0">
                <a:latin typeface="Bookman Old Style" panose="02050604050505020204" pitchFamily="18" charset="0"/>
              </a:rPr>
              <a:t>In case of dependent family member (other than spouse) : payable till attaining age of ineligibility/marriage/employment/ death whichever is earlier</a:t>
            </a:r>
          </a:p>
          <a:p>
            <a:pPr marL="0" indent="0" algn="just">
              <a:lnSpc>
                <a:spcPct val="150000"/>
              </a:lnSpc>
              <a:buNone/>
            </a:pPr>
            <a:r>
              <a:rPr lang="en-IN" sz="1200" dirty="0">
                <a:latin typeface="Bookman Old Style" panose="02050604050505020204" pitchFamily="18" charset="0"/>
              </a:rPr>
              <a:t>Subject to Minimum @ Rs.9000 plus Relief</a:t>
            </a:r>
          </a:p>
          <a:p>
            <a:pPr marL="0" indent="0">
              <a:lnSpc>
                <a:spcPct val="150000"/>
              </a:lnSpc>
              <a:buNone/>
            </a:pPr>
            <a:r>
              <a:rPr lang="en-US" sz="1200" dirty="0">
                <a:latin typeface="Bookman Old Style" panose="02050604050505020204" pitchFamily="18" charset="0"/>
              </a:rPr>
              <a:t> </a:t>
            </a:r>
          </a:p>
        </p:txBody>
      </p:sp>
      <p:sp>
        <p:nvSpPr>
          <p:cNvPr id="4" name="Slide Number Placeholder 3"/>
          <p:cNvSpPr>
            <a:spLocks noGrp="1"/>
          </p:cNvSpPr>
          <p:nvPr>
            <p:ph type="sldNum" sz="quarter" idx="12"/>
          </p:nvPr>
        </p:nvSpPr>
        <p:spPr/>
        <p:txBody>
          <a:bodyPr/>
          <a:lstStyle/>
          <a:p>
            <a:fld id="{B3B9F496-AE32-45C9-853A-B97D7AABC7B9}" type="slidenum">
              <a:rPr lang="en-IN" smtClean="0"/>
              <a:t>29</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1539402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2400" b="1" dirty="0">
                <a:latin typeface="Bookman Old Style" panose="02050604050505020204" pitchFamily="18" charset="0"/>
              </a:rPr>
              <a:t>Exit clauses : cessation of railway service</a:t>
            </a:r>
            <a:endParaRPr lang="en-IN" sz="2400" dirty="0"/>
          </a:p>
        </p:txBody>
      </p:sp>
      <p:sp>
        <p:nvSpPr>
          <p:cNvPr id="3" name="Content Placeholder 2"/>
          <p:cNvSpPr>
            <a:spLocks noGrp="1"/>
          </p:cNvSpPr>
          <p:nvPr>
            <p:ph idx="1"/>
          </p:nvPr>
        </p:nvSpPr>
        <p:spPr>
          <a:xfrm>
            <a:off x="957790" y="1847850"/>
            <a:ext cx="10515600" cy="4351338"/>
          </a:xfrm>
        </p:spPr>
        <p:txBody>
          <a:bodyPr>
            <a:noAutofit/>
          </a:bodyPr>
          <a:lstStyle/>
          <a:p>
            <a:pPr marL="0" indent="0">
              <a:lnSpc>
                <a:spcPct val="150000"/>
              </a:lnSpc>
              <a:buNone/>
            </a:pPr>
            <a:r>
              <a:rPr lang="en-IN" sz="1200" b="1" dirty="0">
                <a:latin typeface="Bookman Old Style" panose="02050604050505020204" pitchFamily="18" charset="0"/>
              </a:rPr>
              <a:t>          </a:t>
            </a:r>
            <a:r>
              <a:rPr lang="en-IN" sz="1400" b="1" dirty="0">
                <a:latin typeface="Bookman Old Style" panose="02050604050505020204" pitchFamily="18" charset="0"/>
              </a:rPr>
              <a:t>1 Retirement                                                                    2 Resignation</a:t>
            </a:r>
          </a:p>
          <a:p>
            <a:pPr lvl="1">
              <a:lnSpc>
                <a:spcPct val="100000"/>
              </a:lnSpc>
            </a:pPr>
            <a:r>
              <a:rPr lang="en-IN" sz="1400" dirty="0">
                <a:latin typeface="Bookman Old Style" panose="02050604050505020204" pitchFamily="18" charset="0"/>
              </a:rPr>
              <a:t>Superannuation retirement                                               . Resignation on personal ground</a:t>
            </a:r>
          </a:p>
          <a:p>
            <a:pPr lvl="1">
              <a:lnSpc>
                <a:spcPct val="100000"/>
              </a:lnSpc>
            </a:pPr>
            <a:r>
              <a:rPr lang="en-IN" sz="1400" dirty="0">
                <a:latin typeface="Bookman Old Style" panose="02050604050505020204" pitchFamily="18" charset="0"/>
              </a:rPr>
              <a:t>Voluntary retirement                                                         . Resignation in public interest (technical resignation)</a:t>
            </a:r>
          </a:p>
          <a:p>
            <a:pPr lvl="1">
              <a:lnSpc>
                <a:spcPct val="100000"/>
              </a:lnSpc>
            </a:pPr>
            <a:r>
              <a:rPr lang="en-IN" sz="1400" dirty="0">
                <a:latin typeface="Bookman Old Style" panose="02050604050505020204" pitchFamily="18" charset="0"/>
              </a:rPr>
              <a:t>Compulsory retirement</a:t>
            </a:r>
          </a:p>
          <a:p>
            <a:pPr lvl="1">
              <a:lnSpc>
                <a:spcPct val="100000"/>
              </a:lnSpc>
            </a:pPr>
            <a:r>
              <a:rPr lang="en-IN" sz="1400" dirty="0">
                <a:latin typeface="Bookman Old Style" panose="02050604050505020204" pitchFamily="18" charset="0"/>
              </a:rPr>
              <a:t>Pre-mature retirement</a:t>
            </a:r>
          </a:p>
          <a:p>
            <a:pPr lvl="1">
              <a:lnSpc>
                <a:spcPct val="100000"/>
              </a:lnSpc>
            </a:pPr>
            <a:r>
              <a:rPr lang="en-IN" sz="1400" dirty="0">
                <a:latin typeface="Bookman Old Style" panose="02050604050505020204" pitchFamily="18" charset="0"/>
              </a:rPr>
              <a:t>Invalid retirement</a:t>
            </a:r>
          </a:p>
          <a:p>
            <a:pPr marL="0" indent="0">
              <a:lnSpc>
                <a:spcPct val="100000"/>
              </a:lnSpc>
              <a:buNone/>
            </a:pPr>
            <a:r>
              <a:rPr lang="en-IN" sz="1400" b="1" dirty="0">
                <a:latin typeface="Bookman Old Style" panose="02050604050505020204" pitchFamily="18" charset="0"/>
              </a:rPr>
              <a:t>                                                            3 Removal/dismissal</a:t>
            </a:r>
          </a:p>
          <a:p>
            <a:pPr marL="0" indent="0">
              <a:lnSpc>
                <a:spcPct val="100000"/>
              </a:lnSpc>
              <a:buNone/>
            </a:pPr>
            <a:r>
              <a:rPr lang="en-IN" sz="1400" b="1" dirty="0">
                <a:latin typeface="Bookman Old Style" panose="02050604050505020204" pitchFamily="18" charset="0"/>
              </a:rPr>
              <a:t>                                                            4 Death</a:t>
            </a:r>
          </a:p>
          <a:p>
            <a:pPr marL="0" indent="0">
              <a:lnSpc>
                <a:spcPct val="100000"/>
              </a:lnSpc>
              <a:buNone/>
            </a:pPr>
            <a:r>
              <a:rPr lang="en-IN" sz="1400" b="1" dirty="0">
                <a:latin typeface="Bookman Old Style" panose="02050604050505020204" pitchFamily="18" charset="0"/>
              </a:rPr>
              <a:t>                                                            5 Disability (attributed to duty)</a:t>
            </a:r>
          </a:p>
          <a:p>
            <a:pPr marL="0" indent="0">
              <a:lnSpc>
                <a:spcPct val="100000"/>
              </a:lnSpc>
              <a:buNone/>
            </a:pPr>
            <a:r>
              <a:rPr lang="en-IN" sz="1400" b="1" dirty="0">
                <a:latin typeface="Bookman Old Style" panose="02050604050505020204" pitchFamily="18" charset="0"/>
              </a:rPr>
              <a:t>                                                            6 Missing</a:t>
            </a:r>
          </a:p>
        </p:txBody>
      </p:sp>
      <p:sp>
        <p:nvSpPr>
          <p:cNvPr id="4" name="Slide Number Placeholder 3"/>
          <p:cNvSpPr>
            <a:spLocks noGrp="1"/>
          </p:cNvSpPr>
          <p:nvPr>
            <p:ph type="sldNum" sz="quarter" idx="12"/>
          </p:nvPr>
        </p:nvSpPr>
        <p:spPr/>
        <p:txBody>
          <a:bodyPr/>
          <a:lstStyle/>
          <a:p>
            <a:fld id="{B3B9F496-AE32-45C9-853A-B97D7AABC7B9}" type="slidenum">
              <a:rPr lang="en-IN" smtClean="0"/>
              <a:t>3</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35331825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257" y="354860"/>
            <a:ext cx="10515600" cy="1325563"/>
          </a:xfrm>
        </p:spPr>
        <p:txBody>
          <a:bodyPr>
            <a:normAutofit/>
          </a:bodyPr>
          <a:lstStyle/>
          <a:p>
            <a:pPr algn="ctr"/>
            <a:r>
              <a:rPr lang="en-US" sz="2000" b="1" dirty="0">
                <a:latin typeface="Bookman Old Style" panose="02050604050505020204" pitchFamily="18" charset="0"/>
              </a:rPr>
              <a:t>Family pension calculation ; illustrations</a:t>
            </a:r>
            <a:endParaRPr lang="en-IN" sz="2000" b="1" dirty="0">
              <a:latin typeface="Bookman Old Style" panose="02050604050505020204" pitchFamily="18" charset="0"/>
            </a:endParaRPr>
          </a:p>
        </p:txBody>
      </p:sp>
      <p:sp>
        <p:nvSpPr>
          <p:cNvPr id="3" name="Content Placeholder 2"/>
          <p:cNvSpPr>
            <a:spLocks noGrp="1"/>
          </p:cNvSpPr>
          <p:nvPr>
            <p:ph idx="1"/>
          </p:nvPr>
        </p:nvSpPr>
        <p:spPr>
          <a:xfrm>
            <a:off x="1390139" y="1461641"/>
            <a:ext cx="10061315" cy="4351338"/>
          </a:xfrm>
        </p:spPr>
        <p:txBody>
          <a:bodyPr>
            <a:normAutofit/>
          </a:bodyPr>
          <a:lstStyle/>
          <a:p>
            <a:pPr marL="0" indent="0">
              <a:lnSpc>
                <a:spcPct val="150000"/>
              </a:lnSpc>
              <a:spcBef>
                <a:spcPts val="0"/>
              </a:spcBef>
              <a:buNone/>
            </a:pPr>
            <a:r>
              <a:rPr lang="en-IN" sz="1200" b="1" dirty="0">
                <a:latin typeface="Bookman Old Style" panose="02050604050505020204" pitchFamily="18" charset="0"/>
              </a:rPr>
              <a:t>Example 1 </a:t>
            </a:r>
            <a:r>
              <a:rPr lang="en-IN" sz="1200" dirty="0">
                <a:latin typeface="Bookman Old Style" panose="02050604050505020204" pitchFamily="18" charset="0"/>
              </a:rPr>
              <a:t>: Mr X, AME, Last Pay Rs 90,000, died on 15-03-2016 while in service.</a:t>
            </a:r>
          </a:p>
          <a:p>
            <a:pPr marL="0" indent="0">
              <a:lnSpc>
                <a:spcPct val="150000"/>
              </a:lnSpc>
              <a:spcBef>
                <a:spcPts val="0"/>
              </a:spcBef>
              <a:buNone/>
            </a:pPr>
            <a:r>
              <a:rPr lang="en-IN" sz="1200" dirty="0">
                <a:latin typeface="Bookman Old Style" panose="02050604050505020204" pitchFamily="18" charset="0"/>
              </a:rPr>
              <a:t>His date of birth: 10-05-1962 and date of appointment : 01-01-1985; Qualifying Service: 30 years</a:t>
            </a:r>
          </a:p>
          <a:p>
            <a:pPr marL="0" indent="0">
              <a:lnSpc>
                <a:spcPct val="150000"/>
              </a:lnSpc>
              <a:spcBef>
                <a:spcPts val="0"/>
              </a:spcBef>
              <a:buNone/>
            </a:pPr>
            <a:endParaRPr lang="en-US" sz="1200" dirty="0">
              <a:latin typeface="Bookman Old Style" panose="02050604050505020204" pitchFamily="18" charset="0"/>
            </a:endParaRPr>
          </a:p>
          <a:p>
            <a:pPr marL="0" indent="0">
              <a:lnSpc>
                <a:spcPct val="150000"/>
              </a:lnSpc>
              <a:spcBef>
                <a:spcPts val="0"/>
              </a:spcBef>
              <a:buNone/>
            </a:pPr>
            <a:endParaRPr lang="en-US" sz="1200" dirty="0">
              <a:latin typeface="Bookman Old Style" panose="02050604050505020204" pitchFamily="18" charset="0"/>
            </a:endParaRPr>
          </a:p>
          <a:p>
            <a:pPr marL="0" indent="0">
              <a:lnSpc>
                <a:spcPct val="150000"/>
              </a:lnSpc>
              <a:spcBef>
                <a:spcPts val="0"/>
              </a:spcBef>
              <a:buNone/>
            </a:pPr>
            <a:endParaRPr lang="en-US" sz="1200" dirty="0">
              <a:latin typeface="Bookman Old Style" panose="02050604050505020204" pitchFamily="18" charset="0"/>
            </a:endParaRPr>
          </a:p>
          <a:p>
            <a:pPr marL="0" indent="0">
              <a:lnSpc>
                <a:spcPct val="150000"/>
              </a:lnSpc>
              <a:spcBef>
                <a:spcPts val="0"/>
              </a:spcBef>
              <a:buNone/>
            </a:pPr>
            <a:endParaRPr lang="en-US" sz="1200" dirty="0">
              <a:latin typeface="Bookman Old Style" panose="02050604050505020204" pitchFamily="18" charset="0"/>
            </a:endParaRPr>
          </a:p>
          <a:p>
            <a:pPr marL="0" indent="0">
              <a:lnSpc>
                <a:spcPct val="150000"/>
              </a:lnSpc>
              <a:spcBef>
                <a:spcPts val="0"/>
              </a:spcBef>
              <a:buNone/>
            </a:pPr>
            <a:endParaRPr lang="en-IN" sz="1200" dirty="0">
              <a:latin typeface="Bookman Old Style" panose="02050604050505020204" pitchFamily="18" charset="0"/>
            </a:endParaRPr>
          </a:p>
          <a:p>
            <a:pPr marL="0" indent="0">
              <a:lnSpc>
                <a:spcPct val="150000"/>
              </a:lnSpc>
              <a:spcBef>
                <a:spcPts val="0"/>
              </a:spcBef>
              <a:buNone/>
            </a:pPr>
            <a:endParaRPr lang="en-IN" sz="1200" dirty="0">
              <a:latin typeface="Bookman Old Style" panose="02050604050505020204" pitchFamily="18" charset="0"/>
            </a:endParaRPr>
          </a:p>
          <a:p>
            <a:pPr marL="0" indent="0">
              <a:lnSpc>
                <a:spcPct val="150000"/>
              </a:lnSpc>
              <a:buNone/>
            </a:pPr>
            <a:r>
              <a:rPr lang="en-IN" sz="1200" b="1" dirty="0">
                <a:latin typeface="Bookman Old Style" panose="02050604050505020204" pitchFamily="18" charset="0"/>
              </a:rPr>
              <a:t>Example 2 </a:t>
            </a:r>
            <a:r>
              <a:rPr lang="en-IN" sz="1200" dirty="0">
                <a:latin typeface="Bookman Old Style" panose="02050604050505020204" pitchFamily="18" charset="0"/>
              </a:rPr>
              <a:t>: Mr Y, Ex XEN, Last Pay Rs.90,000, retired on 31-03-2016, died on 20-04-2020 after taking pension for about four years. Date of birth: 10-05-1956, date of appointment : 01-01-1980, Qualifying Service: 33 years</a:t>
            </a:r>
          </a:p>
          <a:p>
            <a:pPr marL="0" indent="0">
              <a:lnSpc>
                <a:spcPct val="150000"/>
              </a:lnSpc>
              <a:buNone/>
            </a:pPr>
            <a:endParaRPr lang="en-IN" sz="1200" dirty="0">
              <a:latin typeface="Bookman Old Style" panose="02050604050505020204" pitchFamily="18" charset="0"/>
            </a:endParaRPr>
          </a:p>
          <a:p>
            <a:pPr marL="0" indent="0">
              <a:lnSpc>
                <a:spcPct val="150000"/>
              </a:lnSpc>
              <a:buNone/>
            </a:pPr>
            <a:endParaRPr lang="en-IN" sz="1200" dirty="0">
              <a:latin typeface="Bookman Old Style" panose="02050604050505020204" pitchFamily="18" charset="0"/>
            </a:endParaRPr>
          </a:p>
          <a:p>
            <a:pPr marL="0" indent="0">
              <a:lnSpc>
                <a:spcPct val="150000"/>
              </a:lnSpc>
              <a:buNone/>
            </a:pPr>
            <a:endParaRPr lang="en-IN"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30</a:t>
            </a:fld>
            <a:endParaRPr lang="en-IN"/>
          </a:p>
        </p:txBody>
      </p:sp>
      <p:pic>
        <p:nvPicPr>
          <p:cNvPr id="5" name="Picture 4"/>
          <p:cNvPicPr>
            <a:picLocks noChangeAspect="1"/>
          </p:cNvPicPr>
          <p:nvPr/>
        </p:nvPicPr>
        <p:blipFill>
          <a:blip r:embed="rId3"/>
          <a:stretch>
            <a:fillRect/>
          </a:stretch>
        </p:blipFill>
        <p:spPr>
          <a:xfrm>
            <a:off x="1390140" y="2285113"/>
            <a:ext cx="9411717" cy="1325563"/>
          </a:xfrm>
          <a:prstGeom prst="rect">
            <a:avLst/>
          </a:prstGeom>
        </p:spPr>
      </p:pic>
      <p:pic>
        <p:nvPicPr>
          <p:cNvPr id="6" name="Picture 5"/>
          <p:cNvPicPr>
            <a:picLocks noChangeAspect="1"/>
          </p:cNvPicPr>
          <p:nvPr/>
        </p:nvPicPr>
        <p:blipFill>
          <a:blip r:embed="rId4"/>
          <a:stretch>
            <a:fillRect/>
          </a:stretch>
        </p:blipFill>
        <p:spPr>
          <a:xfrm>
            <a:off x="1390140" y="4438835"/>
            <a:ext cx="9411717" cy="1455937"/>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18814593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380" y="364891"/>
            <a:ext cx="10515600" cy="1325563"/>
          </a:xfrm>
        </p:spPr>
        <p:txBody>
          <a:bodyPr>
            <a:normAutofit/>
          </a:bodyPr>
          <a:lstStyle/>
          <a:p>
            <a:pPr algn="ctr"/>
            <a:r>
              <a:rPr lang="en-US" sz="2000" b="1" dirty="0">
                <a:latin typeface="Bookman Old Style" panose="02050604050505020204" pitchFamily="18" charset="0"/>
              </a:rPr>
              <a:t>Family pension calculation : illustration </a:t>
            </a:r>
            <a:r>
              <a:rPr lang="en-US" sz="2000" b="1" dirty="0" err="1">
                <a:latin typeface="Bookman Old Style" panose="02050604050505020204" pitchFamily="18" charset="0"/>
              </a:rPr>
              <a:t>contd</a:t>
            </a:r>
            <a:r>
              <a:rPr lang="en-US" sz="2000" b="1" dirty="0">
                <a:latin typeface="Bookman Old Style" panose="02050604050505020204" pitchFamily="18" charset="0"/>
              </a:rPr>
              <a:t>…</a:t>
            </a:r>
            <a:endParaRPr lang="en-IN" sz="2800" b="1" dirty="0">
              <a:solidFill>
                <a:schemeClr val="accent5">
                  <a:lumMod val="75000"/>
                </a:schemeClr>
              </a:solidFill>
              <a:latin typeface="Bookman Old Style" panose="02050604050505020204" pitchFamily="18" charset="0"/>
            </a:endParaRPr>
          </a:p>
        </p:txBody>
      </p:sp>
      <p:sp>
        <p:nvSpPr>
          <p:cNvPr id="3" name="Content Placeholder 2"/>
          <p:cNvSpPr>
            <a:spLocks noGrp="1"/>
          </p:cNvSpPr>
          <p:nvPr>
            <p:ph idx="1"/>
          </p:nvPr>
        </p:nvSpPr>
        <p:spPr>
          <a:xfrm>
            <a:off x="1331650" y="1610555"/>
            <a:ext cx="9277717" cy="4351338"/>
          </a:xfrm>
        </p:spPr>
        <p:txBody>
          <a:bodyPr>
            <a:normAutofit/>
          </a:bodyPr>
          <a:lstStyle/>
          <a:p>
            <a:pPr marL="0" indent="0">
              <a:lnSpc>
                <a:spcPct val="150000"/>
              </a:lnSpc>
              <a:buNone/>
            </a:pPr>
            <a:r>
              <a:rPr lang="en-IN" sz="1400" b="1" dirty="0">
                <a:latin typeface="Bookman Old Style" panose="02050604050505020204" pitchFamily="18" charset="0"/>
              </a:rPr>
              <a:t>Example 3 </a:t>
            </a:r>
            <a:r>
              <a:rPr lang="en-IN" sz="1400" dirty="0">
                <a:latin typeface="Bookman Old Style" panose="02050604050505020204" pitchFamily="18" charset="0"/>
              </a:rPr>
              <a:t>: Mr Z, Ex Loco Pilot, Last Pay Rs.60,000,  retired on 31-03-2016, died subsequently on 10-01-2024 after taking pension for about 8 years. Date of birth: 10-05-1956 , date of appointment : 01-01-1980, Qualifying Service: 33 years</a:t>
            </a:r>
          </a:p>
          <a:p>
            <a:pPr marL="0" indent="0">
              <a:lnSpc>
                <a:spcPct val="150000"/>
              </a:lnSpc>
              <a:buNone/>
            </a:pPr>
            <a:endParaRPr lang="en-IN" sz="1200" dirty="0">
              <a:latin typeface="Bookman Old Style" panose="02050604050505020204" pitchFamily="18" charset="0"/>
            </a:endParaRPr>
          </a:p>
          <a:p>
            <a:pPr marL="0" indent="0">
              <a:lnSpc>
                <a:spcPct val="150000"/>
              </a:lnSpc>
              <a:buNone/>
            </a:pPr>
            <a:endParaRPr lang="en-IN" sz="1200" dirty="0">
              <a:latin typeface="Bookman Old Style" panose="02050604050505020204" pitchFamily="18" charset="0"/>
            </a:endParaRPr>
          </a:p>
          <a:p>
            <a:pPr marL="0" indent="0">
              <a:lnSpc>
                <a:spcPct val="150000"/>
              </a:lnSpc>
              <a:buNone/>
            </a:pPr>
            <a:endParaRPr lang="en-IN" sz="1200" dirty="0">
              <a:latin typeface="Bookman Old Style" panose="02050604050505020204" pitchFamily="18" charset="0"/>
            </a:endParaRPr>
          </a:p>
          <a:p>
            <a:pPr marL="0" indent="0">
              <a:lnSpc>
                <a:spcPct val="150000"/>
              </a:lnSpc>
              <a:buNone/>
            </a:pPr>
            <a:endParaRPr lang="en-IN" sz="1200" dirty="0">
              <a:latin typeface="Bookman Old Style" panose="02050604050505020204" pitchFamily="18" charset="0"/>
            </a:endParaRPr>
          </a:p>
          <a:p>
            <a:pPr marL="0" indent="0">
              <a:lnSpc>
                <a:spcPct val="150000"/>
              </a:lnSpc>
              <a:buNone/>
            </a:pPr>
            <a:endParaRPr lang="en-IN" sz="1200" dirty="0">
              <a:latin typeface="Bookman Old Style" panose="02050604050505020204" pitchFamily="18" charset="0"/>
            </a:endParaRPr>
          </a:p>
          <a:p>
            <a:pPr marL="0" indent="0">
              <a:lnSpc>
                <a:spcPct val="150000"/>
              </a:lnSpc>
              <a:buNone/>
            </a:pPr>
            <a:r>
              <a:rPr lang="en-IN" sz="1400" i="1" dirty="0">
                <a:latin typeface="Bookman Old Style" panose="02050604050505020204" pitchFamily="18" charset="0"/>
              </a:rPr>
              <a:t>Note : Enhanced FP is not applicable in example 3 on account of application of condition of cut-off date of 67 years of age concerning the pensioner or seven years from date of death </a:t>
            </a:r>
            <a:r>
              <a:rPr lang="en-IN" sz="1400" b="1" i="1" dirty="0">
                <a:latin typeface="Bookman Old Style" panose="02050604050505020204" pitchFamily="18" charset="0"/>
              </a:rPr>
              <a:t>whichever is earlier</a:t>
            </a:r>
            <a:r>
              <a:rPr lang="en-IN" sz="1400" i="1" dirty="0">
                <a:latin typeface="Bookman Old Style" panose="02050604050505020204" pitchFamily="18" charset="0"/>
              </a:rPr>
              <a:t>.</a:t>
            </a:r>
            <a:endParaRPr lang="en-US" sz="1400" i="1" dirty="0">
              <a:latin typeface="Bookman Old Style" panose="02050604050505020204" pitchFamily="18" charset="0"/>
            </a:endParaRPr>
          </a:p>
          <a:p>
            <a:pPr marL="0" indent="0">
              <a:lnSpc>
                <a:spcPct val="150000"/>
              </a:lnSpc>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31</a:t>
            </a:fld>
            <a:endParaRPr lang="en-IN"/>
          </a:p>
        </p:txBody>
      </p:sp>
      <p:pic>
        <p:nvPicPr>
          <p:cNvPr id="5" name="Picture 4"/>
          <p:cNvPicPr>
            <a:picLocks noChangeAspect="1"/>
          </p:cNvPicPr>
          <p:nvPr/>
        </p:nvPicPr>
        <p:blipFill>
          <a:blip r:embed="rId2"/>
          <a:stretch>
            <a:fillRect/>
          </a:stretch>
        </p:blipFill>
        <p:spPr>
          <a:xfrm>
            <a:off x="1331649" y="2936118"/>
            <a:ext cx="9277717" cy="1325563"/>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30956774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819" y="410368"/>
            <a:ext cx="10821140" cy="1325563"/>
          </a:xfrm>
        </p:spPr>
        <p:txBody>
          <a:bodyPr>
            <a:normAutofit/>
          </a:bodyPr>
          <a:lstStyle/>
          <a:p>
            <a:pPr algn="ctr"/>
            <a:r>
              <a:rPr lang="en-IN" sz="2000" b="1" dirty="0">
                <a:latin typeface="Bookman Old Style" panose="02050604050505020204" pitchFamily="18" charset="0"/>
              </a:rPr>
              <a:t>Recoveries and deductions from settlement dues </a:t>
            </a:r>
            <a:br>
              <a:rPr lang="en-IN" sz="2000" b="1" dirty="0">
                <a:latin typeface="Bookman Old Style" panose="02050604050505020204" pitchFamily="18" charset="0"/>
              </a:rPr>
            </a:br>
            <a:r>
              <a:rPr lang="en-IN" sz="2000" b="1" dirty="0">
                <a:latin typeface="Bookman Old Style" panose="02050604050505020204" pitchFamily="18" charset="0"/>
              </a:rPr>
              <a:t>(DCRG/Leave Encashment)</a:t>
            </a:r>
          </a:p>
        </p:txBody>
      </p:sp>
      <p:sp>
        <p:nvSpPr>
          <p:cNvPr id="3" name="Content Placeholder 2"/>
          <p:cNvSpPr>
            <a:spLocks noGrp="1"/>
          </p:cNvSpPr>
          <p:nvPr>
            <p:ph idx="1"/>
          </p:nvPr>
        </p:nvSpPr>
        <p:spPr>
          <a:xfrm>
            <a:off x="1393795" y="1500326"/>
            <a:ext cx="9108488" cy="4511236"/>
          </a:xfrm>
        </p:spPr>
        <p:txBody>
          <a:bodyPr>
            <a:normAutofit/>
          </a:bodyPr>
          <a:lstStyle/>
          <a:p>
            <a:pPr marL="0" indent="0">
              <a:lnSpc>
                <a:spcPct val="100000"/>
              </a:lnSpc>
              <a:buNone/>
            </a:pPr>
            <a:r>
              <a:rPr lang="en-IN" sz="1400" b="1" dirty="0">
                <a:latin typeface="Bookman Old Style" panose="02050604050505020204" pitchFamily="18" charset="0"/>
              </a:rPr>
              <a:t>A. Railway dues</a:t>
            </a:r>
          </a:p>
          <a:p>
            <a:pPr lvl="1">
              <a:lnSpc>
                <a:spcPct val="100000"/>
              </a:lnSpc>
            </a:pPr>
            <a:r>
              <a:rPr lang="en-IN" sz="1400" dirty="0">
                <a:latin typeface="Bookman Old Style" panose="02050604050505020204" pitchFamily="18" charset="0"/>
              </a:rPr>
              <a:t>RELHS subscription</a:t>
            </a:r>
          </a:p>
          <a:p>
            <a:pPr lvl="1">
              <a:lnSpc>
                <a:spcPct val="100000"/>
              </a:lnSpc>
            </a:pPr>
            <a:r>
              <a:rPr lang="en-IN" sz="1400" dirty="0">
                <a:latin typeface="Bookman Old Style" panose="02050604050505020204" pitchFamily="18" charset="0"/>
              </a:rPr>
              <a:t>Recovery relating to railway accommodation (rent, electricity, water, etc)</a:t>
            </a:r>
          </a:p>
          <a:p>
            <a:pPr lvl="1">
              <a:lnSpc>
                <a:spcPct val="100000"/>
              </a:lnSpc>
            </a:pPr>
            <a:r>
              <a:rPr lang="en-IN" sz="1400" dirty="0">
                <a:latin typeface="Bookman Old Style" panose="02050604050505020204" pitchFamily="18" charset="0"/>
              </a:rPr>
              <a:t>Overpayment of Pay &amp; Allowances, Bonus, etcetera</a:t>
            </a:r>
          </a:p>
          <a:p>
            <a:pPr lvl="1">
              <a:lnSpc>
                <a:spcPct val="100000"/>
              </a:lnSpc>
            </a:pPr>
            <a:r>
              <a:rPr lang="en-IN" sz="1400" dirty="0">
                <a:latin typeface="Bookman Old Style" panose="02050604050505020204" pitchFamily="18" charset="0"/>
              </a:rPr>
              <a:t>Recovery towards Laptop/CUG/Telephone </a:t>
            </a:r>
          </a:p>
          <a:p>
            <a:pPr lvl="1">
              <a:lnSpc>
                <a:spcPct val="100000"/>
              </a:lnSpc>
            </a:pPr>
            <a:r>
              <a:rPr lang="en-IN" sz="1400" dirty="0">
                <a:latin typeface="Bookman Old Style" panose="02050604050505020204" pitchFamily="18" charset="0"/>
              </a:rPr>
              <a:t>Recovery of Advances, </a:t>
            </a:r>
            <a:r>
              <a:rPr lang="en-IN" sz="1400" dirty="0" err="1">
                <a:latin typeface="Bookman Old Style" panose="02050604050505020204" pitchFamily="18" charset="0"/>
              </a:rPr>
              <a:t>eg</a:t>
            </a:r>
            <a:r>
              <a:rPr lang="en-IN" sz="1400" dirty="0">
                <a:latin typeface="Bookman Old Style" panose="02050604050505020204" pitchFamily="18" charset="0"/>
              </a:rPr>
              <a:t>, HBA/MCA/Computer Advance </a:t>
            </a:r>
          </a:p>
          <a:p>
            <a:pPr lvl="1">
              <a:lnSpc>
                <a:spcPct val="100000"/>
              </a:lnSpc>
            </a:pPr>
            <a:r>
              <a:rPr lang="en-IN" sz="1400" dirty="0">
                <a:latin typeface="Bookman Old Style" panose="02050604050505020204" pitchFamily="18" charset="0"/>
              </a:rPr>
              <a:t>Amount  to be retained as Deposit, if any, towards unforeseen railway claims.</a:t>
            </a:r>
          </a:p>
          <a:p>
            <a:pPr lvl="1">
              <a:lnSpc>
                <a:spcPct val="100000"/>
              </a:lnSpc>
            </a:pPr>
            <a:r>
              <a:rPr lang="en-IN" sz="1400" dirty="0">
                <a:latin typeface="Bookman Old Style" panose="02050604050505020204" pitchFamily="18" charset="0"/>
              </a:rPr>
              <a:t>Loss occurred to Railway on account of negligence on part of the employee.</a:t>
            </a:r>
          </a:p>
          <a:p>
            <a:pPr marL="0" indent="0">
              <a:lnSpc>
                <a:spcPct val="100000"/>
              </a:lnSpc>
              <a:buNone/>
            </a:pPr>
            <a:r>
              <a:rPr lang="en-IN" sz="1400" dirty="0">
                <a:latin typeface="Bookman Old Style" panose="02050604050505020204" pitchFamily="18" charset="0"/>
              </a:rPr>
              <a:t>Note : Recovery of Railway dues can be made without consent of the employee.</a:t>
            </a:r>
          </a:p>
          <a:p>
            <a:pPr marL="0" indent="0">
              <a:lnSpc>
                <a:spcPct val="100000"/>
              </a:lnSpc>
              <a:buNone/>
            </a:pPr>
            <a:endParaRPr lang="en-IN" sz="1400" dirty="0">
              <a:latin typeface="Bookman Old Style" panose="02050604050505020204" pitchFamily="18" charset="0"/>
            </a:endParaRPr>
          </a:p>
          <a:p>
            <a:pPr marL="0" indent="0">
              <a:lnSpc>
                <a:spcPct val="100000"/>
              </a:lnSpc>
              <a:buNone/>
            </a:pPr>
            <a:r>
              <a:rPr lang="en-IN" sz="1400" dirty="0">
                <a:latin typeface="Bookman Old Style" panose="02050604050505020204" pitchFamily="18" charset="0"/>
              </a:rPr>
              <a:t>B. </a:t>
            </a:r>
            <a:r>
              <a:rPr lang="en-IN" sz="1400" b="1" dirty="0">
                <a:latin typeface="Bookman Old Style" panose="02050604050505020204" pitchFamily="18" charset="0"/>
              </a:rPr>
              <a:t>Non-Railway dues</a:t>
            </a:r>
          </a:p>
          <a:p>
            <a:pPr lvl="1">
              <a:lnSpc>
                <a:spcPct val="100000"/>
              </a:lnSpc>
            </a:pPr>
            <a:r>
              <a:rPr lang="en-IN" sz="1400" dirty="0">
                <a:latin typeface="Bookman Old Style" panose="02050604050505020204" pitchFamily="18" charset="0"/>
              </a:rPr>
              <a:t>Loans granted by railway co-operative societies</a:t>
            </a:r>
          </a:p>
          <a:p>
            <a:pPr lvl="1">
              <a:lnSpc>
                <a:spcPct val="100000"/>
              </a:lnSpc>
            </a:pPr>
            <a:r>
              <a:rPr lang="en-IN" sz="1400" dirty="0">
                <a:latin typeface="Bookman Old Style" panose="02050604050505020204" pitchFamily="18" charset="0"/>
              </a:rPr>
              <a:t>Recovery on account of implementation of  Court proceedings </a:t>
            </a:r>
          </a:p>
          <a:p>
            <a:pPr marL="0" indent="0">
              <a:lnSpc>
                <a:spcPct val="100000"/>
              </a:lnSpc>
              <a:buNone/>
            </a:pPr>
            <a:r>
              <a:rPr lang="en-IN" sz="1400" dirty="0">
                <a:latin typeface="Bookman Old Style" panose="02050604050505020204" pitchFamily="18" charset="0"/>
              </a:rPr>
              <a:t>Note : For recovery/deduction of non-railway dues, employee’s consent will be necessary</a:t>
            </a:r>
          </a:p>
          <a:p>
            <a:pPr marL="0" indent="0">
              <a:lnSpc>
                <a:spcPct val="100000"/>
              </a:lnSpc>
              <a:buNone/>
            </a:pPr>
            <a:r>
              <a:rPr lang="en-IN" sz="1400" dirty="0">
                <a:latin typeface="Bookman Old Style" panose="02050604050505020204" pitchFamily="18" charset="0"/>
              </a:rPr>
              <a:t>General : No deduction is permissible from lump-sum commutation</a:t>
            </a:r>
          </a:p>
          <a:p>
            <a:pPr marL="0" indent="0">
              <a:lnSpc>
                <a:spcPct val="100000"/>
              </a:lnSpc>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32</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7235673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C11F5D-251A-49F3-998A-1E4E1ACC84BF}"/>
              </a:ext>
            </a:extLst>
          </p:cNvPr>
          <p:cNvSpPr>
            <a:spLocks noGrp="1"/>
          </p:cNvSpPr>
          <p:nvPr>
            <p:ph idx="1"/>
          </p:nvPr>
        </p:nvSpPr>
        <p:spPr>
          <a:xfrm>
            <a:off x="838200" y="2163525"/>
            <a:ext cx="10515600" cy="1021000"/>
          </a:xfrm>
        </p:spPr>
        <p:txBody>
          <a:bodyPr/>
          <a:lstStyle/>
          <a:p>
            <a:pPr marL="0" indent="0">
              <a:buNone/>
            </a:pPr>
            <a:r>
              <a:rPr lang="en-US" dirty="0"/>
              <a:t>                                               </a:t>
            </a:r>
            <a:r>
              <a:rPr lang="en-US" sz="4000" dirty="0">
                <a:latin typeface="Bookman Old Style" panose="02050604050505020204" pitchFamily="18" charset="0"/>
              </a:rPr>
              <a:t>Thank you</a:t>
            </a:r>
            <a:endParaRPr lang="en-IN" sz="4000" dirty="0">
              <a:latin typeface="Bookman Old Style" panose="02050604050505020204" pitchFamily="18" charset="0"/>
            </a:endParaRPr>
          </a:p>
        </p:txBody>
      </p:sp>
      <p:sp>
        <p:nvSpPr>
          <p:cNvPr id="4" name="Slide Number Placeholder 3">
            <a:extLst>
              <a:ext uri="{FF2B5EF4-FFF2-40B4-BE49-F238E27FC236}">
                <a16:creationId xmlns:a16="http://schemas.microsoft.com/office/drawing/2014/main" id="{D6BBACCA-F657-46CF-B6A9-983B88B401D9}"/>
              </a:ext>
            </a:extLst>
          </p:cNvPr>
          <p:cNvSpPr>
            <a:spLocks noGrp="1"/>
          </p:cNvSpPr>
          <p:nvPr>
            <p:ph type="sldNum" sz="quarter" idx="12"/>
          </p:nvPr>
        </p:nvSpPr>
        <p:spPr/>
        <p:txBody>
          <a:bodyPr/>
          <a:lstStyle/>
          <a:p>
            <a:fld id="{B3B9F496-AE32-45C9-853A-B97D7AABC7B9}" type="slidenum">
              <a:rPr lang="en-IN" smtClean="0"/>
              <a:t>33</a:t>
            </a:fld>
            <a:endParaRPr lang="en-IN"/>
          </a:p>
        </p:txBody>
      </p:sp>
    </p:spTree>
    <p:extLst>
      <p:ext uri="{BB962C8B-B14F-4D97-AF65-F5344CB8AC3E}">
        <p14:creationId xmlns:p14="http://schemas.microsoft.com/office/powerpoint/2010/main" val="487719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5063" y="297748"/>
            <a:ext cx="10515600" cy="1325563"/>
          </a:xfrm>
        </p:spPr>
        <p:txBody>
          <a:bodyPr>
            <a:normAutofit/>
          </a:bodyPr>
          <a:lstStyle/>
          <a:p>
            <a:pPr algn="ctr"/>
            <a:r>
              <a:rPr lang="en-IN" sz="2000" b="1" dirty="0">
                <a:latin typeface="Bookman Old Style" panose="02050604050505020204" pitchFamily="18" charset="0"/>
              </a:rPr>
              <a:t>Retirement on superannuation</a:t>
            </a:r>
          </a:p>
        </p:txBody>
      </p:sp>
      <p:sp>
        <p:nvSpPr>
          <p:cNvPr id="3" name="Content Placeholder 2"/>
          <p:cNvSpPr>
            <a:spLocks noGrp="1"/>
          </p:cNvSpPr>
          <p:nvPr>
            <p:ph idx="1"/>
          </p:nvPr>
        </p:nvSpPr>
        <p:spPr>
          <a:xfrm>
            <a:off x="1271337" y="1478932"/>
            <a:ext cx="9970970" cy="4351338"/>
          </a:xfrm>
        </p:spPr>
        <p:txBody>
          <a:bodyPr>
            <a:noAutofit/>
          </a:bodyPr>
          <a:lstStyle/>
          <a:p>
            <a:pPr marL="0" indent="0" algn="just">
              <a:lnSpc>
                <a:spcPct val="100000"/>
              </a:lnSpc>
              <a:buNone/>
            </a:pPr>
            <a:r>
              <a:rPr lang="en-IN" sz="1400" b="1" dirty="0">
                <a:latin typeface="Bookman Old Style" panose="02050604050505020204" pitchFamily="18" charset="0"/>
              </a:rPr>
              <a:t>Prescribed age limit for all railway employees </a:t>
            </a:r>
            <a:r>
              <a:rPr lang="en-IN" sz="1400" dirty="0">
                <a:latin typeface="Bookman Old Style" panose="02050604050505020204" pitchFamily="18" charset="0"/>
              </a:rPr>
              <a:t>: 60 years of age (DoB+60 years)</a:t>
            </a:r>
          </a:p>
          <a:p>
            <a:pPr marL="0" indent="0" algn="just">
              <a:lnSpc>
                <a:spcPct val="100000"/>
              </a:lnSpc>
              <a:buNone/>
            </a:pPr>
            <a:r>
              <a:rPr lang="en-IN" sz="1400" b="1" dirty="0">
                <a:latin typeface="Bookman Old Style" panose="02050604050505020204" pitchFamily="18" charset="0"/>
              </a:rPr>
              <a:t>Prescribed age limit for railway doctors </a:t>
            </a:r>
            <a:r>
              <a:rPr lang="en-IN" sz="1400" dirty="0">
                <a:latin typeface="Bookman Old Style" panose="02050604050505020204" pitchFamily="18" charset="0"/>
              </a:rPr>
              <a:t>(Medical Service) : 65 years of age </a:t>
            </a:r>
          </a:p>
          <a:p>
            <a:pPr marL="0" indent="0" algn="just">
              <a:lnSpc>
                <a:spcPct val="100000"/>
              </a:lnSpc>
              <a:buNone/>
            </a:pPr>
            <a:r>
              <a:rPr lang="en-IN" sz="1400" dirty="0">
                <a:latin typeface="Bookman Old Style" panose="02050604050505020204" pitchFamily="18" charset="0"/>
              </a:rPr>
              <a:t>If the employee’s </a:t>
            </a:r>
            <a:r>
              <a:rPr lang="en-IN" sz="1400" dirty="0" err="1">
                <a:latin typeface="Bookman Old Style" panose="02050604050505020204" pitchFamily="18" charset="0"/>
              </a:rPr>
              <a:t>DoB</a:t>
            </a:r>
            <a:r>
              <a:rPr lang="en-IN" sz="1400" dirty="0">
                <a:latin typeface="Bookman Old Style" panose="02050604050505020204" pitchFamily="18" charset="0"/>
              </a:rPr>
              <a:t> is 1</a:t>
            </a:r>
            <a:r>
              <a:rPr lang="en-IN" sz="1400" baseline="30000" dirty="0">
                <a:latin typeface="Bookman Old Style" panose="02050604050505020204" pitchFamily="18" charset="0"/>
              </a:rPr>
              <a:t>st</a:t>
            </a:r>
            <a:r>
              <a:rPr lang="en-IN" sz="1400" dirty="0">
                <a:latin typeface="Bookman Old Style" panose="02050604050505020204" pitchFamily="18" charset="0"/>
              </a:rPr>
              <a:t> of a month, the employee shall retire on last working day of previous month.</a:t>
            </a:r>
          </a:p>
          <a:p>
            <a:pPr marL="0" indent="0" algn="just">
              <a:lnSpc>
                <a:spcPct val="100000"/>
              </a:lnSpc>
              <a:buNone/>
            </a:pPr>
            <a:r>
              <a:rPr lang="en-IN" sz="1400" dirty="0">
                <a:latin typeface="Bookman Old Style" panose="02050604050505020204" pitchFamily="18" charset="0"/>
              </a:rPr>
              <a:t>If the employee’s </a:t>
            </a:r>
            <a:r>
              <a:rPr lang="en-IN" sz="1400" dirty="0" err="1">
                <a:latin typeface="Bookman Old Style" panose="02050604050505020204" pitchFamily="18" charset="0"/>
              </a:rPr>
              <a:t>DoB</a:t>
            </a:r>
            <a:r>
              <a:rPr lang="en-IN" sz="1400" dirty="0">
                <a:latin typeface="Bookman Old Style" panose="02050604050505020204" pitchFamily="18" charset="0"/>
              </a:rPr>
              <a:t> is 2</a:t>
            </a:r>
            <a:r>
              <a:rPr lang="en-IN" sz="1400" baseline="30000" dirty="0">
                <a:latin typeface="Bookman Old Style" panose="02050604050505020204" pitchFamily="18" charset="0"/>
              </a:rPr>
              <a:t>nd</a:t>
            </a:r>
            <a:r>
              <a:rPr lang="en-IN" sz="1400" dirty="0">
                <a:latin typeface="Bookman Old Style" panose="02050604050505020204" pitchFamily="18" charset="0"/>
              </a:rPr>
              <a:t> or later, the employee shall retire at the end of the employee’s month of birth.</a:t>
            </a:r>
          </a:p>
          <a:p>
            <a:pPr marL="0" indent="0" algn="just">
              <a:lnSpc>
                <a:spcPct val="100000"/>
              </a:lnSpc>
              <a:buNone/>
            </a:pPr>
            <a:r>
              <a:rPr lang="en-IN" sz="1400" dirty="0">
                <a:latin typeface="Bookman Old Style" panose="02050604050505020204" pitchFamily="18" charset="0"/>
              </a:rPr>
              <a:t>Example :</a:t>
            </a:r>
          </a:p>
          <a:p>
            <a:pPr marL="857250" lvl="1" indent="-400050" algn="just">
              <a:lnSpc>
                <a:spcPct val="100000"/>
              </a:lnSpc>
              <a:buFont typeface="+mj-lt"/>
              <a:buAutoNum type="romanLcPeriod"/>
            </a:pPr>
            <a:r>
              <a:rPr lang="en-IN" sz="1400" dirty="0" err="1">
                <a:latin typeface="Bookman Old Style" panose="02050604050505020204" pitchFamily="18" charset="0"/>
              </a:rPr>
              <a:t>DoB</a:t>
            </a:r>
            <a:r>
              <a:rPr lang="en-IN" sz="1400" dirty="0">
                <a:latin typeface="Bookman Old Style" panose="02050604050505020204" pitchFamily="18" charset="0"/>
              </a:rPr>
              <a:t> : 01-04-1960,  date of superannuation : 31-03-2020 </a:t>
            </a:r>
          </a:p>
          <a:p>
            <a:pPr marL="857250" lvl="1" indent="-400050" algn="just">
              <a:lnSpc>
                <a:spcPct val="100000"/>
              </a:lnSpc>
              <a:buFont typeface="+mj-lt"/>
              <a:buAutoNum type="romanLcPeriod"/>
            </a:pPr>
            <a:r>
              <a:rPr lang="en-IN" sz="1400" dirty="0" err="1">
                <a:latin typeface="Bookman Old Style" panose="02050604050505020204" pitchFamily="18" charset="0"/>
              </a:rPr>
              <a:t>DoB</a:t>
            </a:r>
            <a:r>
              <a:rPr lang="en-IN" sz="1400" dirty="0">
                <a:latin typeface="Bookman Old Style" panose="02050604050505020204" pitchFamily="18" charset="0"/>
              </a:rPr>
              <a:t>: 05-04-1960 ,  date of superannuation : 30-04-2020</a:t>
            </a:r>
          </a:p>
          <a:p>
            <a:pPr marL="457200" lvl="1" indent="0" algn="just">
              <a:lnSpc>
                <a:spcPct val="100000"/>
              </a:lnSpc>
              <a:buNone/>
            </a:pPr>
            <a:endParaRPr lang="en-IN" sz="1400" dirty="0">
              <a:latin typeface="Bookman Old Style" panose="02050604050505020204" pitchFamily="18" charset="0"/>
            </a:endParaRPr>
          </a:p>
          <a:p>
            <a:pPr marL="0" indent="0" algn="just">
              <a:lnSpc>
                <a:spcPct val="100000"/>
              </a:lnSpc>
              <a:buNone/>
            </a:pPr>
            <a:r>
              <a:rPr lang="en-IN" sz="1400" b="1" dirty="0">
                <a:latin typeface="Bookman Old Style" panose="02050604050505020204" pitchFamily="18" charset="0"/>
              </a:rPr>
              <a:t>Minimum Qualifying Service </a:t>
            </a:r>
            <a:r>
              <a:rPr lang="en-IN" sz="1400" dirty="0">
                <a:latin typeface="Bookman Old Style" panose="02050604050505020204" pitchFamily="18" charset="0"/>
              </a:rPr>
              <a:t>(QS) required to be eligible for pension 	: 10 years</a:t>
            </a:r>
          </a:p>
          <a:p>
            <a:pPr marL="0" indent="0" algn="just">
              <a:lnSpc>
                <a:spcPct val="100000"/>
              </a:lnSpc>
              <a:buNone/>
            </a:pPr>
            <a:r>
              <a:rPr lang="en-IN" sz="1400" dirty="0">
                <a:latin typeface="Bookman Old Style" panose="02050604050505020204" pitchFamily="18" charset="0"/>
              </a:rPr>
              <a:t>If  an employee’s QS is less than 10 years but more than 5 years, the employee is due for Service Gratuity in lieu of pension.</a:t>
            </a:r>
          </a:p>
          <a:p>
            <a:pPr marL="0" indent="0" algn="just">
              <a:lnSpc>
                <a:spcPct val="100000"/>
              </a:lnSpc>
              <a:buNone/>
            </a:pPr>
            <a:r>
              <a:rPr lang="en-IN" sz="1400" dirty="0">
                <a:latin typeface="Bookman Old Style" panose="02050604050505020204" pitchFamily="18" charset="0"/>
              </a:rPr>
              <a:t>It is the responsibility of the Administration as well as the employee to ensure that superannuation retirement happens on attaining                   the prescribed age limit. In case of overstay, any additional payment of pay and allowances shall be recovered from the employee by adjustment with pension amount that becomes due with retrospective effect.</a:t>
            </a:r>
          </a:p>
          <a:p>
            <a:pPr marL="0" indent="0">
              <a:lnSpc>
                <a:spcPct val="100000"/>
              </a:lnSpc>
              <a:buNone/>
            </a:pPr>
            <a:endParaRPr lang="en-IN"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4</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1432701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9775" y="339725"/>
            <a:ext cx="10515600" cy="1325563"/>
          </a:xfrm>
        </p:spPr>
        <p:txBody>
          <a:bodyPr>
            <a:normAutofit/>
          </a:bodyPr>
          <a:lstStyle/>
          <a:p>
            <a:pPr algn="ctr"/>
            <a:r>
              <a:rPr lang="en-IN" sz="2400" b="1" dirty="0">
                <a:latin typeface="Bookman Old Style" panose="02050604050505020204" pitchFamily="18" charset="0"/>
              </a:rPr>
              <a:t>Voluntary Retirement (VR)</a:t>
            </a:r>
            <a:endParaRPr lang="en-IN" sz="2400" dirty="0"/>
          </a:p>
        </p:txBody>
      </p:sp>
      <p:sp>
        <p:nvSpPr>
          <p:cNvPr id="3" name="Content Placeholder 2"/>
          <p:cNvSpPr>
            <a:spLocks noGrp="1"/>
          </p:cNvSpPr>
          <p:nvPr>
            <p:ph idx="1"/>
          </p:nvPr>
        </p:nvSpPr>
        <p:spPr>
          <a:xfrm>
            <a:off x="1688700" y="1548895"/>
            <a:ext cx="9221002" cy="4351338"/>
          </a:xfrm>
        </p:spPr>
        <p:txBody>
          <a:bodyPr>
            <a:noAutofit/>
          </a:bodyPr>
          <a:lstStyle/>
          <a:p>
            <a:pPr marL="0" indent="0" algn="just">
              <a:lnSpc>
                <a:spcPct val="100000"/>
              </a:lnSpc>
              <a:buNone/>
            </a:pPr>
            <a:r>
              <a:rPr lang="en-IN" sz="1800" b="1" dirty="0">
                <a:latin typeface="Bookman Old Style" panose="02050604050505020204" pitchFamily="18" charset="0"/>
              </a:rPr>
              <a:t>Ground</a:t>
            </a:r>
            <a:r>
              <a:rPr lang="en-IN" sz="1800" dirty="0">
                <a:latin typeface="Bookman Old Style" panose="02050604050505020204" pitchFamily="18" charset="0"/>
              </a:rPr>
              <a:t> : Personal/medical reason </a:t>
            </a:r>
          </a:p>
          <a:p>
            <a:pPr marL="0" indent="0" algn="just">
              <a:lnSpc>
                <a:spcPct val="100000"/>
              </a:lnSpc>
              <a:buNone/>
            </a:pPr>
            <a:r>
              <a:rPr lang="en-IN" sz="1800" b="1" dirty="0">
                <a:latin typeface="Bookman Old Style" panose="02050604050505020204" pitchFamily="18" charset="0"/>
              </a:rPr>
              <a:t>Qualifying Service</a:t>
            </a:r>
            <a:r>
              <a:rPr lang="en-IN" sz="1800" dirty="0">
                <a:latin typeface="Bookman Old Style" panose="02050604050505020204" pitchFamily="18" charset="0"/>
              </a:rPr>
              <a:t>: Minimum  20 years (completed)</a:t>
            </a:r>
          </a:p>
          <a:p>
            <a:pPr marL="0" indent="0" algn="just">
              <a:lnSpc>
                <a:spcPct val="100000"/>
              </a:lnSpc>
              <a:buNone/>
            </a:pPr>
            <a:r>
              <a:rPr lang="en-IN" sz="1800" b="1" dirty="0">
                <a:latin typeface="Bookman Old Style" panose="02050604050505020204" pitchFamily="18" charset="0"/>
              </a:rPr>
              <a:t>Notice Period</a:t>
            </a:r>
            <a:r>
              <a:rPr lang="en-IN" sz="1800" dirty="0">
                <a:latin typeface="Bookman Old Style" panose="02050604050505020204" pitchFamily="18" charset="0"/>
              </a:rPr>
              <a:t>: Three months advance notice ( notice period may be waived by the Competent Authority on valid  and acceptable grounds)</a:t>
            </a:r>
          </a:p>
          <a:p>
            <a:pPr marL="0" indent="0" algn="just">
              <a:lnSpc>
                <a:spcPct val="100000"/>
              </a:lnSpc>
              <a:buNone/>
            </a:pPr>
            <a:r>
              <a:rPr lang="en-IN" sz="1800" b="1" dirty="0">
                <a:latin typeface="Bookman Old Style" panose="02050604050505020204" pitchFamily="18" charset="0"/>
              </a:rPr>
              <a:t>DAR/Vigilance clearance </a:t>
            </a:r>
            <a:r>
              <a:rPr lang="en-IN" sz="1800" dirty="0">
                <a:latin typeface="Bookman Old Style" panose="02050604050505020204" pitchFamily="18" charset="0"/>
              </a:rPr>
              <a:t>: Mandatory</a:t>
            </a:r>
          </a:p>
          <a:p>
            <a:pPr marL="0" indent="0" algn="just">
              <a:lnSpc>
                <a:spcPct val="100000"/>
              </a:lnSpc>
              <a:buNone/>
            </a:pPr>
            <a:r>
              <a:rPr lang="en-IN" sz="1800" b="1" dirty="0">
                <a:latin typeface="Bookman Old Style" panose="02050604050505020204" pitchFamily="18" charset="0"/>
              </a:rPr>
              <a:t>Acceptance</a:t>
            </a:r>
            <a:r>
              <a:rPr lang="en-IN" sz="1800" dirty="0">
                <a:latin typeface="Bookman Old Style" panose="02050604050505020204" pitchFamily="18" charset="0"/>
              </a:rPr>
              <a:t>: Acceptance of VR by the Competent Authority is mandatory</a:t>
            </a:r>
          </a:p>
          <a:p>
            <a:pPr marL="0" indent="0" algn="just">
              <a:lnSpc>
                <a:spcPct val="100000"/>
              </a:lnSpc>
              <a:buNone/>
            </a:pPr>
            <a:r>
              <a:rPr lang="en-IN" sz="1800" dirty="0">
                <a:latin typeface="Bookman Old Style" panose="02050604050505020204" pitchFamily="18" charset="0"/>
              </a:rPr>
              <a:t>Voluntary Retirement may be sought on medical grounds if employee is found medically unfit for railway service</a:t>
            </a:r>
          </a:p>
          <a:p>
            <a:pPr marL="0" indent="0" algn="just">
              <a:lnSpc>
                <a:spcPct val="100000"/>
              </a:lnSpc>
              <a:buNone/>
            </a:pPr>
            <a:r>
              <a:rPr lang="en-IN" sz="1800" dirty="0">
                <a:latin typeface="Bookman Old Style" panose="02050604050505020204" pitchFamily="18" charset="0"/>
              </a:rPr>
              <a:t>VR can not be accepted if  employee is on Extraordinary Leave or on Leave without Pay &amp; Allowance.</a:t>
            </a:r>
          </a:p>
          <a:p>
            <a:pPr marL="0" indent="0" algn="just">
              <a:lnSpc>
                <a:spcPct val="100000"/>
              </a:lnSpc>
              <a:buNone/>
            </a:pPr>
            <a:r>
              <a:rPr lang="en-US" sz="1800" b="1" dirty="0">
                <a:latin typeface="Bookman Old Style" panose="02050604050505020204" pitchFamily="18" charset="0"/>
              </a:rPr>
              <a:t>Reemployment</a:t>
            </a:r>
            <a:r>
              <a:rPr lang="en-US" sz="1800" dirty="0">
                <a:latin typeface="Bookman Old Style" panose="02050604050505020204" pitchFamily="18" charset="0"/>
              </a:rPr>
              <a:t> : An employee opting for VR is not allowed to take up another government job until expiry of two years after VR.</a:t>
            </a:r>
            <a:endParaRPr lang="en-IN" sz="1800" dirty="0">
              <a:latin typeface="Bookman Old Style" panose="02050604050505020204" pitchFamily="18" charset="0"/>
            </a:endParaRPr>
          </a:p>
          <a:p>
            <a:pPr>
              <a:lnSpc>
                <a:spcPct val="110000"/>
              </a:lnSpc>
            </a:pPr>
            <a:endParaRPr lang="en-IN" sz="11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5</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3213521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162C996-415A-4EED-A35E-A5B68B22D89C}"/>
              </a:ext>
            </a:extLst>
          </p:cNvPr>
          <p:cNvSpPr>
            <a:spLocks noGrp="1"/>
          </p:cNvSpPr>
          <p:nvPr>
            <p:ph type="sldNum" sz="quarter" idx="12"/>
          </p:nvPr>
        </p:nvSpPr>
        <p:spPr/>
        <p:txBody>
          <a:bodyPr/>
          <a:lstStyle/>
          <a:p>
            <a:fld id="{B3B9F496-AE32-45C9-853A-B97D7AABC7B9}" type="slidenum">
              <a:rPr lang="en-IN" smtClean="0"/>
              <a:t>6</a:t>
            </a:fld>
            <a:endParaRPr lang="en-IN"/>
          </a:p>
        </p:txBody>
      </p:sp>
      <p:sp>
        <p:nvSpPr>
          <p:cNvPr id="6" name="TextBox 5">
            <a:extLst>
              <a:ext uri="{FF2B5EF4-FFF2-40B4-BE49-F238E27FC236}">
                <a16:creationId xmlns:a16="http://schemas.microsoft.com/office/drawing/2014/main" id="{7D8433C7-48F9-4522-B3E4-8BDF1959B9A9}"/>
              </a:ext>
            </a:extLst>
          </p:cNvPr>
          <p:cNvSpPr txBox="1"/>
          <p:nvPr/>
        </p:nvSpPr>
        <p:spPr>
          <a:xfrm>
            <a:off x="1745673" y="1363115"/>
            <a:ext cx="9162473" cy="4001095"/>
          </a:xfrm>
          <a:prstGeom prst="rect">
            <a:avLst/>
          </a:prstGeom>
          <a:noFill/>
        </p:spPr>
        <p:txBody>
          <a:bodyPr wrap="square">
            <a:spAutoFit/>
          </a:bodyPr>
          <a:lstStyle/>
          <a:p>
            <a:pPr marL="0" indent="0">
              <a:lnSpc>
                <a:spcPct val="100000"/>
              </a:lnSpc>
              <a:buNone/>
            </a:pPr>
            <a:r>
              <a:rPr lang="en-IN" sz="2000" b="1" dirty="0">
                <a:latin typeface="Bookman Old Style" panose="02050604050505020204" pitchFamily="18" charset="0"/>
              </a:rPr>
              <a:t>                                     Special VR </a:t>
            </a:r>
          </a:p>
          <a:p>
            <a:pPr marL="0" indent="0">
              <a:lnSpc>
                <a:spcPct val="100000"/>
              </a:lnSpc>
              <a:buNone/>
            </a:pPr>
            <a:endParaRPr lang="en-IN" dirty="0">
              <a:latin typeface="Bookman Old Style" panose="02050604050505020204" pitchFamily="18" charset="0"/>
            </a:endParaRPr>
          </a:p>
          <a:p>
            <a:pPr marL="0" indent="0" algn="just">
              <a:lnSpc>
                <a:spcPct val="100000"/>
              </a:lnSpc>
              <a:buNone/>
            </a:pPr>
            <a:r>
              <a:rPr lang="en-IN" sz="1800" dirty="0">
                <a:latin typeface="Bookman Old Style" panose="02050604050505020204" pitchFamily="18" charset="0"/>
              </a:rPr>
              <a:t>Sometimes special VR schemes may be introduced by the government with certain incentives for certain categories of staff owing to over staffing/safety/other administrative compulsions. </a:t>
            </a:r>
          </a:p>
          <a:p>
            <a:pPr marL="0" indent="0" algn="just">
              <a:lnSpc>
                <a:spcPct val="100000"/>
              </a:lnSpc>
              <a:buNone/>
            </a:pPr>
            <a:endParaRPr lang="en-IN" dirty="0">
              <a:latin typeface="Bookman Old Style" panose="02050604050505020204" pitchFamily="18" charset="0"/>
            </a:endParaRPr>
          </a:p>
          <a:p>
            <a:pPr marL="0" indent="0" algn="just">
              <a:lnSpc>
                <a:spcPct val="100000"/>
              </a:lnSpc>
              <a:buNone/>
            </a:pPr>
            <a:r>
              <a:rPr lang="en-IN" sz="1800" dirty="0">
                <a:latin typeface="Bookman Old Style" panose="02050604050505020204" pitchFamily="18" charset="0"/>
              </a:rPr>
              <a:t>For example : </a:t>
            </a:r>
            <a:r>
              <a:rPr lang="en-IN" sz="1800" b="1" dirty="0">
                <a:latin typeface="Bookman Old Style" panose="02050604050505020204" pitchFamily="18" charset="0"/>
              </a:rPr>
              <a:t>LARSGESS</a:t>
            </a:r>
            <a:r>
              <a:rPr lang="en-IN" sz="1800" dirty="0">
                <a:latin typeface="Bookman Old Style" panose="02050604050505020204" pitchFamily="18" charset="0"/>
              </a:rPr>
              <a:t> (</a:t>
            </a:r>
            <a:r>
              <a:rPr lang="en-US" sz="1800" dirty="0">
                <a:latin typeface="Bookman Old Style" panose="02050604050505020204" pitchFamily="18" charset="0"/>
              </a:rPr>
              <a:t>Liberalized Active Retirement </a:t>
            </a:r>
            <a:r>
              <a:rPr lang="en-US" sz="1800" b="1" dirty="0">
                <a:latin typeface="Bookman Old Style" panose="02050604050505020204" pitchFamily="18" charset="0"/>
              </a:rPr>
              <a:t>Scheme</a:t>
            </a:r>
            <a:r>
              <a:rPr lang="en-US" sz="1800" dirty="0">
                <a:latin typeface="Bookman Old Style" panose="02050604050505020204" pitchFamily="18" charset="0"/>
              </a:rPr>
              <a:t> for Guaranteed Employment for Safety Staff) introduced in 2013. </a:t>
            </a:r>
          </a:p>
          <a:p>
            <a:pPr marL="0" indent="0" algn="just">
              <a:lnSpc>
                <a:spcPct val="100000"/>
              </a:lnSpc>
              <a:buNone/>
            </a:pPr>
            <a:endParaRPr lang="en-US" sz="1800" dirty="0">
              <a:latin typeface="Bookman Old Style" panose="02050604050505020204" pitchFamily="18" charset="0"/>
            </a:endParaRPr>
          </a:p>
          <a:p>
            <a:pPr marL="0" indent="0" algn="just">
              <a:lnSpc>
                <a:spcPct val="100000"/>
              </a:lnSpc>
              <a:buNone/>
            </a:pPr>
            <a:r>
              <a:rPr lang="en-US" sz="1800" dirty="0">
                <a:latin typeface="Bookman Old Style" panose="02050604050505020204" pitchFamily="18" charset="0"/>
              </a:rPr>
              <a:t>Under LARSGESS, in addition to all pensionary benefits, one of the eligible family members (son/daughter) is provided with a job in Railways. At the same time the retiring employee is entitled to all pensionary and retirement benefits at par with normal retirement cases.</a:t>
            </a:r>
          </a:p>
          <a:p>
            <a:pPr marL="0" indent="0">
              <a:lnSpc>
                <a:spcPct val="100000"/>
              </a:lnSpc>
              <a:buNone/>
            </a:pPr>
            <a:endParaRPr lang="en-US" sz="1800" dirty="0">
              <a:latin typeface="Bookman Old Style" panose="02050604050505020204" pitchFamily="18" charset="0"/>
            </a:endParaRPr>
          </a:p>
        </p:txBody>
      </p:sp>
    </p:spTree>
    <p:extLst>
      <p:ext uri="{BB962C8B-B14F-4D97-AF65-F5344CB8AC3E}">
        <p14:creationId xmlns:p14="http://schemas.microsoft.com/office/powerpoint/2010/main" val="1373724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7178" y="109421"/>
            <a:ext cx="10515600" cy="1325563"/>
          </a:xfrm>
        </p:spPr>
        <p:txBody>
          <a:bodyPr>
            <a:normAutofit/>
          </a:bodyPr>
          <a:lstStyle/>
          <a:p>
            <a:pPr algn="ctr"/>
            <a:r>
              <a:rPr lang="en-US" sz="1800" b="1" dirty="0">
                <a:latin typeface="Bookman Old Style" panose="02050604050505020204" pitchFamily="18" charset="0"/>
              </a:rPr>
              <a:t>Invalidity, Compulsory, Compassionate Retirement</a:t>
            </a:r>
            <a:endParaRPr lang="en-IN" sz="1800" b="1" dirty="0">
              <a:latin typeface="Bookman Old Style" panose="02050604050505020204" pitchFamily="18" charset="0"/>
            </a:endParaRPr>
          </a:p>
        </p:txBody>
      </p:sp>
      <p:sp>
        <p:nvSpPr>
          <p:cNvPr id="3" name="Content Placeholder 2"/>
          <p:cNvSpPr>
            <a:spLocks noGrp="1"/>
          </p:cNvSpPr>
          <p:nvPr>
            <p:ph idx="1"/>
          </p:nvPr>
        </p:nvSpPr>
        <p:spPr>
          <a:xfrm>
            <a:off x="1833176" y="1060826"/>
            <a:ext cx="8787865" cy="4351338"/>
          </a:xfrm>
        </p:spPr>
        <p:txBody>
          <a:bodyPr>
            <a:noAutofit/>
          </a:bodyPr>
          <a:lstStyle/>
          <a:p>
            <a:pPr marL="0" indent="0" algn="just">
              <a:lnSpc>
                <a:spcPct val="100000"/>
              </a:lnSpc>
              <a:buNone/>
            </a:pPr>
            <a:r>
              <a:rPr lang="en-IN" sz="1400" b="1" dirty="0">
                <a:latin typeface="Bookman Old Style" panose="02050604050505020204" pitchFamily="18" charset="0"/>
              </a:rPr>
              <a:t>Retirement on being invalid</a:t>
            </a:r>
          </a:p>
          <a:p>
            <a:pPr lvl="1" algn="just">
              <a:lnSpc>
                <a:spcPct val="100000"/>
              </a:lnSpc>
            </a:pPr>
            <a:r>
              <a:rPr lang="en-IN" sz="1400" b="1" dirty="0">
                <a:latin typeface="Bookman Old Style" panose="02050604050505020204" pitchFamily="18" charset="0"/>
              </a:rPr>
              <a:t>Ground</a:t>
            </a:r>
            <a:r>
              <a:rPr lang="en-IN" sz="1400" dirty="0">
                <a:latin typeface="Bookman Old Style" panose="02050604050505020204" pitchFamily="18" charset="0"/>
              </a:rPr>
              <a:t> : Being found medically unfit by the Medical Board</a:t>
            </a:r>
          </a:p>
          <a:p>
            <a:pPr lvl="1" algn="just">
              <a:lnSpc>
                <a:spcPct val="100000"/>
              </a:lnSpc>
            </a:pPr>
            <a:r>
              <a:rPr lang="en-IN" sz="1400" dirty="0">
                <a:latin typeface="Bookman Old Style" panose="02050604050505020204" pitchFamily="18" charset="0"/>
              </a:rPr>
              <a:t>Assignment of </a:t>
            </a:r>
            <a:r>
              <a:rPr lang="en-IN" sz="1400" b="1" dirty="0">
                <a:latin typeface="Bookman Old Style" panose="02050604050505020204" pitchFamily="18" charset="0"/>
              </a:rPr>
              <a:t>alternate job/post </a:t>
            </a:r>
            <a:r>
              <a:rPr lang="en-IN" sz="1400" dirty="0">
                <a:latin typeface="Bookman Old Style" panose="02050604050505020204" pitchFamily="18" charset="0"/>
              </a:rPr>
              <a:t> not feasible</a:t>
            </a:r>
          </a:p>
          <a:p>
            <a:pPr lvl="1" algn="just">
              <a:lnSpc>
                <a:spcPct val="100000"/>
              </a:lnSpc>
            </a:pPr>
            <a:r>
              <a:rPr lang="en-IN" sz="1400" b="1" dirty="0">
                <a:latin typeface="Bookman Old Style" panose="02050604050505020204" pitchFamily="18" charset="0"/>
              </a:rPr>
              <a:t>Qualifying Service </a:t>
            </a:r>
            <a:r>
              <a:rPr lang="en-IN" sz="1400" dirty="0">
                <a:latin typeface="Bookman Old Style" panose="02050604050505020204" pitchFamily="18" charset="0"/>
              </a:rPr>
              <a:t>for pension: 10 Years and above</a:t>
            </a:r>
          </a:p>
          <a:p>
            <a:pPr lvl="1" algn="just">
              <a:lnSpc>
                <a:spcPct val="100000"/>
              </a:lnSpc>
            </a:pPr>
            <a:r>
              <a:rPr lang="en-IN" sz="1400" b="1" dirty="0">
                <a:latin typeface="Bookman Old Style" panose="02050604050505020204" pitchFamily="18" charset="0"/>
              </a:rPr>
              <a:t>Pensionary Benefits </a:t>
            </a:r>
            <a:r>
              <a:rPr lang="en-IN" sz="1400" dirty="0">
                <a:latin typeface="Bookman Old Style" panose="02050604050505020204" pitchFamily="18" charset="0"/>
              </a:rPr>
              <a:t>: All benefits allowed at par with normal retirement cases.</a:t>
            </a:r>
          </a:p>
          <a:p>
            <a:pPr lvl="1" algn="just">
              <a:lnSpc>
                <a:spcPct val="100000"/>
              </a:lnSpc>
            </a:pPr>
            <a:r>
              <a:rPr lang="en-IN" sz="1400" b="1" dirty="0">
                <a:latin typeface="Bookman Old Style" panose="02050604050505020204" pitchFamily="18" charset="0"/>
              </a:rPr>
              <a:t>Commutation</a:t>
            </a:r>
            <a:r>
              <a:rPr lang="en-IN" sz="1400" dirty="0">
                <a:latin typeface="Bookman Old Style" panose="02050604050505020204" pitchFamily="18" charset="0"/>
              </a:rPr>
              <a:t> subject to further examination by doctor to decide longevity factor.</a:t>
            </a:r>
          </a:p>
          <a:p>
            <a:pPr lvl="1" algn="just">
              <a:lnSpc>
                <a:spcPct val="100000"/>
              </a:lnSpc>
            </a:pPr>
            <a:endParaRPr lang="en-US" sz="1400" dirty="0">
              <a:latin typeface="Bookman Old Style" panose="02050604050505020204" pitchFamily="18" charset="0"/>
            </a:endParaRPr>
          </a:p>
          <a:p>
            <a:pPr marL="0" indent="0" algn="just">
              <a:lnSpc>
                <a:spcPct val="100000"/>
              </a:lnSpc>
              <a:buNone/>
            </a:pPr>
            <a:r>
              <a:rPr lang="en-IN" sz="1400" b="1" dirty="0">
                <a:latin typeface="Bookman Old Style" panose="02050604050505020204" pitchFamily="18" charset="0"/>
              </a:rPr>
              <a:t>Compulsory Retirement:</a:t>
            </a:r>
          </a:p>
          <a:p>
            <a:pPr lvl="1" algn="just">
              <a:lnSpc>
                <a:spcPct val="100000"/>
              </a:lnSpc>
            </a:pPr>
            <a:r>
              <a:rPr lang="en-IN" sz="1400" b="1" dirty="0">
                <a:latin typeface="Bookman Old Style" panose="02050604050505020204" pitchFamily="18" charset="0"/>
              </a:rPr>
              <a:t>Ground</a:t>
            </a:r>
            <a:r>
              <a:rPr lang="en-IN" sz="1400" dirty="0">
                <a:latin typeface="Bookman Old Style" panose="02050604050505020204" pitchFamily="18" charset="0"/>
              </a:rPr>
              <a:t> : Punishment/penalty</a:t>
            </a:r>
          </a:p>
          <a:p>
            <a:pPr lvl="1" algn="just">
              <a:lnSpc>
                <a:spcPct val="100000"/>
              </a:lnSpc>
            </a:pPr>
            <a:r>
              <a:rPr lang="en-IN" sz="1400" b="1" dirty="0">
                <a:latin typeface="Bookman Old Style" panose="02050604050505020204" pitchFamily="18" charset="0"/>
              </a:rPr>
              <a:t>Qualifying Service </a:t>
            </a:r>
            <a:r>
              <a:rPr lang="en-IN" sz="1400" dirty="0">
                <a:latin typeface="Bookman Old Style" panose="02050604050505020204" pitchFamily="18" charset="0"/>
              </a:rPr>
              <a:t>for pension: 10 Years and above</a:t>
            </a:r>
          </a:p>
          <a:p>
            <a:pPr lvl="1" algn="just">
              <a:lnSpc>
                <a:spcPct val="100000"/>
              </a:lnSpc>
            </a:pPr>
            <a:r>
              <a:rPr lang="en-IN" sz="1400" b="1" dirty="0">
                <a:latin typeface="Bookman Old Style" panose="02050604050505020204" pitchFamily="18" charset="0"/>
              </a:rPr>
              <a:t>Pension</a:t>
            </a:r>
            <a:r>
              <a:rPr lang="en-IN" sz="1400" dirty="0">
                <a:latin typeface="Bookman Old Style" panose="02050604050505020204" pitchFamily="18" charset="0"/>
              </a:rPr>
              <a:t>: Not less than 2/3 or full pension as decided by the authority.</a:t>
            </a:r>
          </a:p>
          <a:p>
            <a:pPr lvl="1" algn="just">
              <a:lnSpc>
                <a:spcPct val="100000"/>
              </a:lnSpc>
            </a:pPr>
            <a:r>
              <a:rPr lang="en-IN" sz="1400" b="1" dirty="0">
                <a:latin typeface="Bookman Old Style" panose="02050604050505020204" pitchFamily="18" charset="0"/>
              </a:rPr>
              <a:t>Commutation</a:t>
            </a:r>
            <a:r>
              <a:rPr lang="en-IN" sz="1400" dirty="0">
                <a:latin typeface="Bookman Old Style" panose="02050604050505020204" pitchFamily="18" charset="0"/>
              </a:rPr>
              <a:t> subject to further examination by doctor to decide longevity</a:t>
            </a:r>
          </a:p>
          <a:p>
            <a:pPr marL="457200" lvl="1" indent="0" algn="just">
              <a:lnSpc>
                <a:spcPct val="100000"/>
              </a:lnSpc>
              <a:buNone/>
            </a:pPr>
            <a:endParaRPr lang="en-IN" sz="1400" dirty="0">
              <a:latin typeface="Bookman Old Style" panose="02050604050505020204" pitchFamily="18" charset="0"/>
            </a:endParaRPr>
          </a:p>
          <a:p>
            <a:pPr marL="0" indent="0">
              <a:lnSpc>
                <a:spcPct val="100000"/>
              </a:lnSpc>
              <a:buNone/>
            </a:pPr>
            <a:r>
              <a:rPr lang="en-IN" sz="1400" b="1" dirty="0">
                <a:latin typeface="Bookman Old Style" panose="02050604050505020204" pitchFamily="18" charset="0"/>
              </a:rPr>
              <a:t>Compassionate Allowance:</a:t>
            </a:r>
          </a:p>
          <a:p>
            <a:pPr lvl="1">
              <a:lnSpc>
                <a:spcPct val="100000"/>
              </a:lnSpc>
            </a:pPr>
            <a:r>
              <a:rPr lang="en-IN" sz="1400" b="1" dirty="0">
                <a:latin typeface="Bookman Old Style" panose="02050604050505020204" pitchFamily="18" charset="0"/>
              </a:rPr>
              <a:t>Admissibility </a:t>
            </a:r>
            <a:r>
              <a:rPr lang="en-IN" sz="1400" dirty="0">
                <a:latin typeface="Bookman Old Style" panose="02050604050505020204" pitchFamily="18" charset="0"/>
              </a:rPr>
              <a:t>: In the case of Removal from Service, subject to consideration/sanction by the competent authority considering gravity of the case as well as financial condition of the employee</a:t>
            </a:r>
          </a:p>
          <a:p>
            <a:pPr lvl="1">
              <a:lnSpc>
                <a:spcPct val="100000"/>
              </a:lnSpc>
            </a:pPr>
            <a:r>
              <a:rPr lang="en-IN" sz="1400" b="1" dirty="0">
                <a:latin typeface="Bookman Old Style" panose="02050604050505020204" pitchFamily="18" charset="0"/>
              </a:rPr>
              <a:t>Pensionary benefits </a:t>
            </a:r>
            <a:r>
              <a:rPr lang="en-IN" sz="1400" dirty="0">
                <a:latin typeface="Bookman Old Style" panose="02050604050505020204" pitchFamily="18" charset="0"/>
              </a:rPr>
              <a:t>: 2/3</a:t>
            </a:r>
            <a:r>
              <a:rPr lang="en-IN" sz="1400" baseline="30000" dirty="0">
                <a:latin typeface="Bookman Old Style" panose="02050604050505020204" pitchFamily="18" charset="0"/>
              </a:rPr>
              <a:t>rd</a:t>
            </a:r>
            <a:r>
              <a:rPr lang="en-IN" sz="1400" dirty="0">
                <a:latin typeface="Bookman Old Style" panose="02050604050505020204" pitchFamily="18" charset="0"/>
              </a:rPr>
              <a:t> of pension </a:t>
            </a:r>
            <a:r>
              <a:rPr lang="en-IN" sz="1400" b="1" dirty="0">
                <a:latin typeface="Bookman Old Style" panose="02050604050505020204" pitchFamily="18" charset="0"/>
              </a:rPr>
              <a:t>or</a:t>
            </a:r>
            <a:r>
              <a:rPr lang="en-IN" sz="1400" dirty="0">
                <a:latin typeface="Bookman Old Style" panose="02050604050505020204" pitchFamily="18" charset="0"/>
              </a:rPr>
              <a:t> 2/3</a:t>
            </a:r>
            <a:r>
              <a:rPr lang="en-IN" sz="1400" baseline="30000" dirty="0">
                <a:latin typeface="Bookman Old Style" panose="02050604050505020204" pitchFamily="18" charset="0"/>
              </a:rPr>
              <a:t>rd</a:t>
            </a:r>
            <a:r>
              <a:rPr lang="en-IN" sz="1400" dirty="0">
                <a:latin typeface="Bookman Old Style" panose="02050604050505020204" pitchFamily="18" charset="0"/>
              </a:rPr>
              <a:t> of gratuity </a:t>
            </a:r>
            <a:r>
              <a:rPr lang="en-IN" sz="1400" b="1" dirty="0">
                <a:latin typeface="Bookman Old Style" panose="02050604050505020204" pitchFamily="18" charset="0"/>
              </a:rPr>
              <a:t>or</a:t>
            </a:r>
            <a:r>
              <a:rPr lang="en-IN" sz="1400" dirty="0">
                <a:latin typeface="Bookman Old Style" panose="02050604050505020204" pitchFamily="18" charset="0"/>
              </a:rPr>
              <a:t> both as decided by the competent authority subject to minimum Rs.9000 per month plus relief.</a:t>
            </a:r>
          </a:p>
          <a:p>
            <a:pPr algn="just">
              <a:lnSpc>
                <a:spcPct val="100000"/>
              </a:lnSpc>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7</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2371171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9186" y="54667"/>
            <a:ext cx="10515600" cy="1325563"/>
          </a:xfrm>
        </p:spPr>
        <p:txBody>
          <a:bodyPr>
            <a:normAutofit/>
          </a:bodyPr>
          <a:lstStyle/>
          <a:p>
            <a:pPr algn="ctr"/>
            <a:r>
              <a:rPr lang="en-US" sz="2400" b="1" dirty="0">
                <a:latin typeface="Bookman Old Style" panose="02050604050505020204" pitchFamily="18" charset="0"/>
              </a:rPr>
              <a:t>Pension benefits on resignation</a:t>
            </a:r>
            <a:endParaRPr lang="en-IN" sz="2400" b="1" dirty="0">
              <a:latin typeface="Bookman Old Style" panose="02050604050505020204" pitchFamily="18" charset="0"/>
            </a:endParaRPr>
          </a:p>
        </p:txBody>
      </p:sp>
      <p:sp>
        <p:nvSpPr>
          <p:cNvPr id="3" name="Content Placeholder 2"/>
          <p:cNvSpPr>
            <a:spLocks noGrp="1"/>
          </p:cNvSpPr>
          <p:nvPr>
            <p:ph idx="1"/>
          </p:nvPr>
        </p:nvSpPr>
        <p:spPr>
          <a:xfrm>
            <a:off x="1377214" y="1380230"/>
            <a:ext cx="9702265" cy="4351338"/>
          </a:xfrm>
        </p:spPr>
        <p:txBody>
          <a:bodyPr>
            <a:noAutofit/>
          </a:bodyPr>
          <a:lstStyle/>
          <a:p>
            <a:pPr marL="0" indent="0">
              <a:lnSpc>
                <a:spcPct val="150000"/>
              </a:lnSpc>
              <a:buNone/>
            </a:pPr>
            <a:r>
              <a:rPr lang="en-IN" sz="1400" b="1" dirty="0">
                <a:latin typeface="Bookman Old Style" panose="02050604050505020204" pitchFamily="18" charset="0"/>
              </a:rPr>
              <a:t>1     Resignation on personal ground</a:t>
            </a:r>
            <a:r>
              <a:rPr lang="en-IN" sz="1400" dirty="0">
                <a:latin typeface="Bookman Old Style" panose="02050604050505020204" pitchFamily="18" charset="0"/>
              </a:rPr>
              <a:t>:</a:t>
            </a:r>
          </a:p>
          <a:p>
            <a:pPr lvl="1">
              <a:lnSpc>
                <a:spcPct val="150000"/>
              </a:lnSpc>
            </a:pPr>
            <a:r>
              <a:rPr lang="en-IN" sz="1400" dirty="0">
                <a:latin typeface="Bookman Old Style" panose="02050604050505020204" pitchFamily="18" charset="0"/>
              </a:rPr>
              <a:t> Forfeiture of service, no pensionary benefits admissible</a:t>
            </a:r>
          </a:p>
          <a:p>
            <a:pPr lvl="1">
              <a:lnSpc>
                <a:spcPct val="150000"/>
              </a:lnSpc>
            </a:pPr>
            <a:r>
              <a:rPr lang="en-IN" sz="1400" dirty="0">
                <a:latin typeface="Bookman Old Style" panose="02050604050505020204" pitchFamily="18" charset="0"/>
              </a:rPr>
              <a:t> Leave Encashment  up to 50% of Leave (maximum 150 days) allowed</a:t>
            </a:r>
          </a:p>
          <a:p>
            <a:pPr marL="0" indent="0">
              <a:lnSpc>
                <a:spcPct val="150000"/>
              </a:lnSpc>
              <a:buNone/>
            </a:pPr>
            <a:r>
              <a:rPr lang="en-IN" sz="1400" b="1" dirty="0">
                <a:latin typeface="Bookman Old Style" panose="02050604050505020204" pitchFamily="18" charset="0"/>
              </a:rPr>
              <a:t>2     Resignation in Public Interest </a:t>
            </a:r>
            <a:r>
              <a:rPr lang="en-IN" sz="1400" dirty="0">
                <a:latin typeface="Bookman Old Style" panose="02050604050505020204" pitchFamily="18" charset="0"/>
              </a:rPr>
              <a:t>(</a:t>
            </a:r>
            <a:r>
              <a:rPr lang="en-IN" sz="1400" b="1" dirty="0">
                <a:latin typeface="Bookman Old Style" panose="02050604050505020204" pitchFamily="18" charset="0"/>
              </a:rPr>
              <a:t>technical resignation</a:t>
            </a:r>
            <a:r>
              <a:rPr lang="en-IN" sz="1400" dirty="0">
                <a:latin typeface="Bookman Old Style" panose="02050604050505020204" pitchFamily="18" charset="0"/>
              </a:rPr>
              <a:t>):</a:t>
            </a:r>
          </a:p>
          <a:p>
            <a:pPr marL="800100" lvl="1" indent="-342900">
              <a:lnSpc>
                <a:spcPct val="100000"/>
              </a:lnSpc>
              <a:buFont typeface="+mj-lt"/>
              <a:buAutoNum type="arabicPeriod"/>
            </a:pPr>
            <a:r>
              <a:rPr lang="en-IN" sz="1400" dirty="0">
                <a:latin typeface="Bookman Old Style" panose="02050604050505020204" pitchFamily="18" charset="0"/>
              </a:rPr>
              <a:t>To take up a job in other government department with prior permission, relieved by the parent organisation through proper   channel to report to the new organisation.</a:t>
            </a:r>
          </a:p>
          <a:p>
            <a:pPr marL="800100" lvl="1" indent="-342900">
              <a:lnSpc>
                <a:spcPct val="100000"/>
              </a:lnSpc>
              <a:buFont typeface="+mj-lt"/>
              <a:buAutoNum type="arabicPeriod"/>
            </a:pPr>
            <a:r>
              <a:rPr lang="en-IN" sz="1400" dirty="0">
                <a:latin typeface="Bookman Old Style" panose="02050604050505020204" pitchFamily="18" charset="0"/>
              </a:rPr>
              <a:t>For permanent absorption in a PSU after completion of deputation period.</a:t>
            </a:r>
          </a:p>
          <a:p>
            <a:pPr>
              <a:lnSpc>
                <a:spcPct val="100000"/>
              </a:lnSpc>
            </a:pPr>
            <a:r>
              <a:rPr lang="en-IN" sz="1400" dirty="0">
                <a:latin typeface="Bookman Old Style" panose="02050604050505020204" pitchFamily="18" charset="0"/>
              </a:rPr>
              <a:t>      Service not forfeited, employee eligible for future benefits.</a:t>
            </a:r>
          </a:p>
          <a:p>
            <a:pPr>
              <a:lnSpc>
                <a:spcPct val="100000"/>
              </a:lnSpc>
            </a:pPr>
            <a:r>
              <a:rPr lang="en-IN" sz="1400" dirty="0">
                <a:latin typeface="Bookman Old Style" panose="02050604050505020204" pitchFamily="18" charset="0"/>
              </a:rPr>
              <a:t>      Employee has to exercise either of the two options: </a:t>
            </a:r>
          </a:p>
          <a:p>
            <a:pPr marL="0" indent="0">
              <a:lnSpc>
                <a:spcPct val="100000"/>
              </a:lnSpc>
              <a:buNone/>
            </a:pPr>
            <a:r>
              <a:rPr lang="en-IN" sz="1400" dirty="0">
                <a:latin typeface="Bookman Old Style" panose="02050604050505020204" pitchFamily="18" charset="0"/>
              </a:rPr>
              <a:t>         (a) either to get his service counted in new organisation if pension scheme exits there.</a:t>
            </a:r>
          </a:p>
          <a:p>
            <a:pPr marL="0" indent="0">
              <a:lnSpc>
                <a:spcPct val="100000"/>
              </a:lnSpc>
              <a:buNone/>
            </a:pPr>
            <a:r>
              <a:rPr lang="en-IN" sz="1400" dirty="0">
                <a:latin typeface="Bookman Old Style" panose="02050604050505020204" pitchFamily="18" charset="0"/>
              </a:rPr>
              <a:t>         (b) or avail pensionary benefits for the service rendered in the parent department /organisation.</a:t>
            </a:r>
          </a:p>
          <a:p>
            <a:pPr marL="0" indent="0">
              <a:lnSpc>
                <a:spcPct val="100000"/>
              </a:lnSpc>
              <a:buNone/>
            </a:pPr>
            <a:r>
              <a:rPr lang="en-IN" sz="1200" i="1" dirty="0">
                <a:latin typeface="Bookman Old Style" panose="02050604050505020204" pitchFamily="18" charset="0"/>
              </a:rPr>
              <a:t>Note: In the case of permanent absorption, Dearness Relief on pension (wherever sanctioned) is regulated as per the fixation of pay in the new organisation.</a:t>
            </a:r>
          </a:p>
        </p:txBody>
      </p:sp>
      <p:sp>
        <p:nvSpPr>
          <p:cNvPr id="4" name="Slide Number Placeholder 3"/>
          <p:cNvSpPr>
            <a:spLocks noGrp="1"/>
          </p:cNvSpPr>
          <p:nvPr>
            <p:ph type="sldNum" sz="quarter" idx="12"/>
          </p:nvPr>
        </p:nvSpPr>
        <p:spPr/>
        <p:txBody>
          <a:bodyPr/>
          <a:lstStyle/>
          <a:p>
            <a:fld id="{B3B9F496-AE32-45C9-853A-B97D7AABC7B9}" type="slidenum">
              <a:rPr lang="en-IN" smtClean="0"/>
              <a:t>8</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3492122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0823" y="320675"/>
            <a:ext cx="10515600" cy="1325563"/>
          </a:xfrm>
        </p:spPr>
        <p:txBody>
          <a:bodyPr>
            <a:normAutofit/>
          </a:bodyPr>
          <a:lstStyle/>
          <a:p>
            <a:pPr algn="ctr"/>
            <a:r>
              <a:rPr lang="en-US" sz="2400" b="1" dirty="0">
                <a:latin typeface="Bookman Old Style" panose="02050604050505020204" pitchFamily="18" charset="0"/>
              </a:rPr>
              <a:t>Pension in case of dismissal or removal</a:t>
            </a:r>
            <a:endParaRPr lang="en-IN" sz="2400" b="1" dirty="0">
              <a:latin typeface="Bookman Old Style" panose="02050604050505020204" pitchFamily="18" charset="0"/>
            </a:endParaRPr>
          </a:p>
        </p:txBody>
      </p:sp>
      <p:sp>
        <p:nvSpPr>
          <p:cNvPr id="3" name="Content Placeholder 2"/>
          <p:cNvSpPr>
            <a:spLocks noGrp="1"/>
          </p:cNvSpPr>
          <p:nvPr>
            <p:ph idx="1"/>
          </p:nvPr>
        </p:nvSpPr>
        <p:spPr>
          <a:xfrm>
            <a:off x="1475873" y="1482608"/>
            <a:ext cx="9105499" cy="4351338"/>
          </a:xfrm>
        </p:spPr>
        <p:txBody>
          <a:bodyPr>
            <a:normAutofit/>
          </a:bodyPr>
          <a:lstStyle/>
          <a:p>
            <a:pPr marL="0" indent="0">
              <a:lnSpc>
                <a:spcPct val="150000"/>
              </a:lnSpc>
              <a:buNone/>
            </a:pPr>
            <a:r>
              <a:rPr lang="en-IN" sz="1600" b="1" dirty="0">
                <a:latin typeface="Bookman Old Style" panose="02050604050505020204" pitchFamily="18" charset="0"/>
              </a:rPr>
              <a:t>Dismissal : </a:t>
            </a:r>
          </a:p>
          <a:p>
            <a:pPr marL="0" indent="0">
              <a:lnSpc>
                <a:spcPct val="150000"/>
              </a:lnSpc>
              <a:buNone/>
            </a:pPr>
            <a:r>
              <a:rPr lang="en-IN" sz="1600" dirty="0">
                <a:latin typeface="Bookman Old Style" panose="02050604050505020204" pitchFamily="18" charset="0"/>
              </a:rPr>
              <a:t>Leads to complete forfeiture of service, being unbecoming of railwayman.</a:t>
            </a:r>
          </a:p>
          <a:p>
            <a:pPr marL="0" indent="0">
              <a:lnSpc>
                <a:spcPct val="150000"/>
              </a:lnSpc>
              <a:buNone/>
            </a:pPr>
            <a:r>
              <a:rPr lang="en-IN" sz="1600" dirty="0">
                <a:latin typeface="Bookman Old Style" panose="02050604050505020204" pitchFamily="18" charset="0"/>
              </a:rPr>
              <a:t>No pensionary benefits allowed </a:t>
            </a:r>
          </a:p>
          <a:p>
            <a:pPr marL="0" indent="0">
              <a:lnSpc>
                <a:spcPct val="150000"/>
              </a:lnSpc>
              <a:buNone/>
            </a:pPr>
            <a:endParaRPr lang="en-IN" sz="1600" dirty="0">
              <a:latin typeface="Bookman Old Style" panose="02050604050505020204" pitchFamily="18" charset="0"/>
            </a:endParaRPr>
          </a:p>
          <a:p>
            <a:pPr marL="0" indent="0">
              <a:lnSpc>
                <a:spcPct val="150000"/>
              </a:lnSpc>
              <a:buNone/>
            </a:pPr>
            <a:r>
              <a:rPr lang="en-IN" sz="1600" b="1" dirty="0">
                <a:latin typeface="Bookman Old Style" panose="02050604050505020204" pitchFamily="18" charset="0"/>
              </a:rPr>
              <a:t>Removal :</a:t>
            </a:r>
          </a:p>
          <a:p>
            <a:pPr marL="0" indent="0">
              <a:lnSpc>
                <a:spcPct val="150000"/>
              </a:lnSpc>
              <a:buNone/>
            </a:pPr>
            <a:r>
              <a:rPr lang="en-IN" sz="1600" dirty="0">
                <a:latin typeface="Bookman Old Style" panose="02050604050505020204" pitchFamily="18" charset="0"/>
              </a:rPr>
              <a:t>Also leads to forfeiture of service.</a:t>
            </a:r>
          </a:p>
          <a:p>
            <a:pPr marL="0" indent="0">
              <a:lnSpc>
                <a:spcPct val="150000"/>
              </a:lnSpc>
              <a:buNone/>
            </a:pPr>
            <a:r>
              <a:rPr lang="en-IN" sz="1600" dirty="0">
                <a:latin typeface="Bookman Old Style" panose="02050604050505020204" pitchFamily="18" charset="0"/>
              </a:rPr>
              <a:t>Competent Authority may sanction Compassionate Allowance considering gravity of misconduct and socio-economic conditions of the employee on sympathetic grounds </a:t>
            </a:r>
          </a:p>
          <a:p>
            <a:pPr marL="0" indent="0">
              <a:lnSpc>
                <a:spcPct val="150000"/>
              </a:lnSpc>
              <a:buNone/>
            </a:pPr>
            <a:endParaRPr lang="en-US" sz="1200" dirty="0">
              <a:latin typeface="Bookman Old Style" panose="02050604050505020204" pitchFamily="18" charset="0"/>
            </a:endParaRPr>
          </a:p>
        </p:txBody>
      </p:sp>
      <p:sp>
        <p:nvSpPr>
          <p:cNvPr id="4" name="Slide Number Placeholder 3"/>
          <p:cNvSpPr>
            <a:spLocks noGrp="1"/>
          </p:cNvSpPr>
          <p:nvPr>
            <p:ph type="sldNum" sz="quarter" idx="12"/>
          </p:nvPr>
        </p:nvSpPr>
        <p:spPr/>
        <p:txBody>
          <a:bodyPr/>
          <a:lstStyle/>
          <a:p>
            <a:fld id="{B3B9F496-AE32-45C9-853A-B97D7AABC7B9}" type="slidenum">
              <a:rPr lang="en-IN" smtClean="0"/>
              <a:t>9</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3272" y="6203461"/>
            <a:ext cx="315713" cy="518014"/>
          </a:xfrm>
          <a:prstGeom prst="rect">
            <a:avLst/>
          </a:prstGeom>
        </p:spPr>
      </p:pic>
    </p:spTree>
    <p:extLst>
      <p:ext uri="{BB962C8B-B14F-4D97-AF65-F5344CB8AC3E}">
        <p14:creationId xmlns:p14="http://schemas.microsoft.com/office/powerpoint/2010/main" val="41228334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3578</TotalTime>
  <Words>3870</Words>
  <Application>Microsoft Office PowerPoint</Application>
  <PresentationFormat>Widescreen</PresentationFormat>
  <Paragraphs>469</Paragraphs>
  <Slides>33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Bookman Old Style</vt:lpstr>
      <vt:lpstr>Calibri</vt:lpstr>
      <vt:lpstr>Calibri Light</vt:lpstr>
      <vt:lpstr>Wingdings</vt:lpstr>
      <vt:lpstr>Office Theme</vt:lpstr>
      <vt:lpstr>                           Pension 102</vt:lpstr>
      <vt:lpstr>   Types of pension in IR</vt:lpstr>
      <vt:lpstr>Exit clauses : cessation of railway service</vt:lpstr>
      <vt:lpstr>Retirement on superannuation</vt:lpstr>
      <vt:lpstr>Voluntary Retirement (VR)</vt:lpstr>
      <vt:lpstr>PowerPoint Presentation</vt:lpstr>
      <vt:lpstr>Invalidity, Compulsory, Compassionate Retirement</vt:lpstr>
      <vt:lpstr>Pension benefits on resignation</vt:lpstr>
      <vt:lpstr>Pension in case of dismissal or removal</vt:lpstr>
      <vt:lpstr>Pension in event of death or employee missing </vt:lpstr>
      <vt:lpstr>What are pension-cum-retirement benefits made up of?</vt:lpstr>
      <vt:lpstr>Factors regulating pensionary benefits</vt:lpstr>
      <vt:lpstr>What is considered as Qualifying Service</vt:lpstr>
      <vt:lpstr>How is qualifying service arrived at?</vt:lpstr>
      <vt:lpstr>Qualifying service : illustrations</vt:lpstr>
      <vt:lpstr>Emoluments considered for pensionary benefits</vt:lpstr>
      <vt:lpstr>Pension calculation: illustrations</vt:lpstr>
      <vt:lpstr>Pension calculation: illustrations</vt:lpstr>
      <vt:lpstr>Death-cum-Retirement-Gratuity (DCRG) : illustrations</vt:lpstr>
      <vt:lpstr>DCRG in the case of death in service</vt:lpstr>
      <vt:lpstr>Commutation</vt:lpstr>
      <vt:lpstr>Commutation : a few facts</vt:lpstr>
      <vt:lpstr>Pros and cons of commutation</vt:lpstr>
      <vt:lpstr>Leave encashment</vt:lpstr>
      <vt:lpstr>Eligible member(s) covered under definition of family  for pension benefits’ entitlement</vt:lpstr>
      <vt:lpstr>Who is eligible for family pension?</vt:lpstr>
      <vt:lpstr>Dependency criteria for family members  (other than for spouse)</vt:lpstr>
      <vt:lpstr>Additional conditions concerning Family Pension</vt:lpstr>
      <vt:lpstr>Rates for calculating family pension</vt:lpstr>
      <vt:lpstr>Family pension calculation ; illustrations</vt:lpstr>
      <vt:lpstr>Family pension calculation : illustration contd…</vt:lpstr>
      <vt:lpstr>Recoveries and deductions from settlement dues  (DCRG/Leave Encashment)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Railway Pension- A holistic approach</dc:title>
  <dc:creator>HP</dc:creator>
  <cp:lastModifiedBy>pa director irifm</cp:lastModifiedBy>
  <cp:revision>113</cp:revision>
  <dcterms:created xsi:type="dcterms:W3CDTF">2020-09-08T08:29:41Z</dcterms:created>
  <dcterms:modified xsi:type="dcterms:W3CDTF">2020-09-14T10:45:40Z</dcterms:modified>
</cp:coreProperties>
</file>