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comments/comment1.xml" ContentType="application/vnd.openxmlformats-officedocument.presentationml.comment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2.xml" ContentType="application/vnd.openxmlformats-officedocument.drawingml.chartshape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3.xml" ContentType="application/vnd.openxmlformats-officedocument.drawingml.chartshapes+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4.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40" r:id="rId3"/>
    <p:sldId id="342" r:id="rId4"/>
    <p:sldId id="344" r:id="rId5"/>
    <p:sldId id="376" r:id="rId6"/>
    <p:sldId id="346" r:id="rId7"/>
    <p:sldId id="349" r:id="rId8"/>
    <p:sldId id="351" r:id="rId9"/>
    <p:sldId id="259" r:id="rId10"/>
    <p:sldId id="370" r:id="rId11"/>
    <p:sldId id="355" r:id="rId12"/>
    <p:sldId id="353" r:id="rId13"/>
    <p:sldId id="357" r:id="rId14"/>
    <p:sldId id="360" r:id="rId15"/>
    <p:sldId id="361" r:id="rId16"/>
    <p:sldId id="362" r:id="rId17"/>
    <p:sldId id="364" r:id="rId18"/>
    <p:sldId id="365"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n" initials="a" lastIdx="3" clrIdx="0">
    <p:extLst>
      <p:ext uri="{19B8F6BF-5375-455C-9EA6-DF929625EA0E}">
        <p15:presenceInfo xmlns:p15="http://schemas.microsoft.com/office/powerpoint/2012/main" userId="adm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1" d="100"/>
          <a:sy n="111" d="100"/>
        </p:scale>
        <p:origin x="45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2.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3.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883334669107233"/>
          <c:y val="0.12678723516909091"/>
          <c:w val="0.57188662216631336"/>
          <c:h val="0.69516379616813029"/>
        </c:manualLayout>
      </c:layout>
      <c:pieChart>
        <c:varyColors val="1"/>
        <c:ser>
          <c:idx val="0"/>
          <c:order val="0"/>
          <c:tx>
            <c:strRef>
              <c:f>Sheet1!$B$1</c:f>
              <c:strCache>
                <c:ptCount val="1"/>
                <c:pt idx="0">
                  <c:v>PENSIONERS</c:v>
                </c:pt>
              </c:strCache>
            </c:strRef>
          </c:tx>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BA65-4482-9B90-5641329CA26C}"/>
              </c:ext>
            </c:extLst>
          </c:dPt>
          <c:dPt>
            <c:idx val="1"/>
            <c:bubble3D val="0"/>
            <c:spPr>
              <a:solidFill>
                <a:schemeClr val="accent3"/>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BA65-4482-9B90-5641329CA26C}"/>
              </c:ext>
            </c:extLst>
          </c:dPt>
          <c:dPt>
            <c:idx val="2"/>
            <c:bubble3D val="0"/>
            <c:spPr>
              <a:solidFill>
                <a:schemeClr val="accent5"/>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5-BA65-4482-9B90-5641329CA26C}"/>
              </c:ext>
            </c:extLst>
          </c:dPt>
          <c:dLbls>
            <c:delete val="1"/>
          </c:dLbls>
          <c:cat>
            <c:strRef>
              <c:f>Sheet1!$A$2:$A$4</c:f>
              <c:strCache>
                <c:ptCount val="2"/>
                <c:pt idx="0">
                  <c:v>PSB</c:v>
                </c:pt>
                <c:pt idx="1">
                  <c:v>POST&amp;TREASURY</c:v>
                </c:pt>
              </c:strCache>
            </c:strRef>
          </c:cat>
          <c:val>
            <c:numRef>
              <c:f>Sheet1!$B$2:$B$4</c:f>
              <c:numCache>
                <c:formatCode>General</c:formatCode>
                <c:ptCount val="3"/>
                <c:pt idx="0">
                  <c:v>1491000</c:v>
                </c:pt>
                <c:pt idx="1">
                  <c:v>39000</c:v>
                </c:pt>
              </c:numCache>
            </c:numRef>
          </c:val>
          <c:extLst>
            <c:ext xmlns:c16="http://schemas.microsoft.com/office/drawing/2014/chart" uri="{C3380CC4-5D6E-409C-BE32-E72D297353CC}">
              <c16:uniqueId val="{00000006-BA65-4482-9B90-5641329CA26C}"/>
            </c:ext>
          </c:extLst>
        </c:ser>
        <c:dLbls>
          <c:dLblPos val="inEnd"/>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r>
              <a:rPr lang="en-US" sz="1000" b="0" dirty="0">
                <a:latin typeface="Bookman Old Style" panose="02050604050505020204" pitchFamily="18" charset="0"/>
              </a:rPr>
              <a:t>BANK WISE PENSIONERS</a:t>
            </a:r>
          </a:p>
        </c:rich>
      </c:tx>
      <c:layout>
        <c:manualLayout>
          <c:xMode val="edge"/>
          <c:yMode val="edge"/>
          <c:x val="0.14821782178217818"/>
          <c:y val="0.10434777845588111"/>
        </c:manualLayout>
      </c:layout>
      <c:overlay val="0"/>
      <c:spPr>
        <a:noFill/>
        <a:ln>
          <a:noFill/>
        </a:ln>
        <a:effectLst/>
      </c:spPr>
      <c:txPr>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endParaRPr lang="en-US"/>
        </a:p>
      </c:txPr>
    </c:title>
    <c:autoTitleDeleted val="0"/>
    <c:plotArea>
      <c:layout>
        <c:manualLayout>
          <c:layoutTarget val="inner"/>
          <c:xMode val="edge"/>
          <c:yMode val="edge"/>
          <c:x val="0.14835418731803418"/>
          <c:y val="0.22524650222686193"/>
          <c:w val="0.53410938834545918"/>
          <c:h val="0.77475349777313807"/>
        </c:manualLayout>
      </c:layout>
      <c:pieChart>
        <c:varyColors val="1"/>
        <c:ser>
          <c:idx val="0"/>
          <c:order val="0"/>
          <c:tx>
            <c:strRef>
              <c:f>Sheet1!$B$1</c:f>
              <c:strCache>
                <c:ptCount val="1"/>
                <c:pt idx="0">
                  <c:v>PENSIONER</c:v>
                </c:pt>
              </c:strCache>
            </c:strRef>
          </c:tx>
          <c:dPt>
            <c:idx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c:spPr>
            <c:extLst>
              <c:ext xmlns:c16="http://schemas.microsoft.com/office/drawing/2014/chart" uri="{C3380CC4-5D6E-409C-BE32-E72D297353CC}">
                <c16:uniqueId val="{00000001-1B47-4D81-95F6-ABAAC661A0D4}"/>
              </c:ext>
            </c:extLst>
          </c:dPt>
          <c:dPt>
            <c:idx val="1"/>
            <c:bubble3D val="0"/>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c:spPr>
            <c:extLst>
              <c:ext xmlns:c16="http://schemas.microsoft.com/office/drawing/2014/chart" uri="{C3380CC4-5D6E-409C-BE32-E72D297353CC}">
                <c16:uniqueId val="{00000003-1B47-4D81-95F6-ABAAC661A0D4}"/>
              </c:ext>
            </c:extLst>
          </c:dPt>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bg1"/>
                    </a:solidFill>
                    <a:latin typeface="Bookman Old Style" panose="02050604050505020204" pitchFamily="18" charset="0"/>
                    <a:ea typeface="+mn-ea"/>
                    <a:cs typeface="+mn-cs"/>
                  </a:defRPr>
                </a:pPr>
                <a:endParaRPr lang="en-US"/>
              </a:p>
            </c:txPr>
            <c:dLblPos val="ctr"/>
            <c:showLegendKey val="0"/>
            <c:showVal val="0"/>
            <c:showCatName val="0"/>
            <c:showSerName val="0"/>
            <c:showPercent val="1"/>
            <c:showBubbleSize val="0"/>
            <c:showLeaderLines val="1"/>
            <c:leaderLines>
              <c:spPr>
                <a:ln w="9525">
                  <a:solidFill>
                    <a:schemeClr val="tx2">
                      <a:lumMod val="35000"/>
                      <a:lumOff val="65000"/>
                    </a:schemeClr>
                  </a:solidFill>
                </a:ln>
                <a:effectLst/>
              </c:spPr>
            </c:leaderLines>
            <c:extLst>
              <c:ext xmlns:c15="http://schemas.microsoft.com/office/drawing/2012/chart" uri="{CE6537A1-D6FC-4f65-9D91-7224C49458BB}"/>
            </c:extLst>
          </c:dLbls>
          <c:cat>
            <c:strRef>
              <c:f>Sheet1!$A$2:$A$3</c:f>
              <c:strCache>
                <c:ptCount val="2"/>
                <c:pt idx="0">
                  <c:v>SBI</c:v>
                </c:pt>
                <c:pt idx="1">
                  <c:v>OTHER </c:v>
                </c:pt>
              </c:strCache>
            </c:strRef>
          </c:cat>
          <c:val>
            <c:numRef>
              <c:f>Sheet1!$B$2:$B$3</c:f>
              <c:numCache>
                <c:formatCode>General</c:formatCode>
                <c:ptCount val="2"/>
                <c:pt idx="0">
                  <c:v>700000</c:v>
                </c:pt>
                <c:pt idx="1">
                  <c:v>791000</c:v>
                </c:pt>
              </c:numCache>
            </c:numRef>
          </c:val>
          <c:extLst>
            <c:ext xmlns:c16="http://schemas.microsoft.com/office/drawing/2014/chart" uri="{C3380CC4-5D6E-409C-BE32-E72D297353CC}">
              <c16:uniqueId val="{00000004-1B47-4D81-95F6-ABAAC661A0D4}"/>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b"/>
      <c:layout>
        <c:manualLayout>
          <c:xMode val="edge"/>
          <c:yMode val="edge"/>
          <c:x val="0.66318157012551648"/>
          <c:y val="0.75383236159654843"/>
          <c:w val="0.33681843492553609"/>
          <c:h val="0.16400955437125106"/>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r>
              <a:rPr lang="en-IN" sz="1200" dirty="0">
                <a:solidFill>
                  <a:schemeClr val="tx1"/>
                </a:solidFill>
                <a:latin typeface="Bookman Old Style" panose="02050604050505020204" pitchFamily="18" charset="0"/>
              </a:rPr>
              <a:t>PENSIONERS vs FAMILY PENSIONERS</a:t>
            </a: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endParaRPr lang="en-US"/>
        </a:p>
      </c:txPr>
    </c:title>
    <c:autoTitleDeleted val="0"/>
    <c:plotArea>
      <c:layout/>
      <c:pieChart>
        <c:varyColors val="1"/>
        <c:ser>
          <c:idx val="0"/>
          <c:order val="0"/>
          <c:tx>
            <c:strRef>
              <c:f>Sheet1!$B$1</c:f>
              <c:strCache>
                <c:ptCount val="1"/>
                <c:pt idx="0">
                  <c:v>PENSIONERS</c:v>
                </c:pt>
              </c:strCache>
            </c:strRef>
          </c:tx>
          <c:spPr>
            <a:solidFill>
              <a:schemeClr val="bg2"/>
            </a:solidFill>
          </c:spPr>
          <c:dPt>
            <c:idx val="0"/>
            <c:bubble3D val="0"/>
            <c:spPr>
              <a:solidFill>
                <a:schemeClr val="accent5">
                  <a:lumMod val="75000"/>
                </a:schemeClr>
              </a:solidFill>
              <a:ln>
                <a:noFill/>
              </a:ln>
              <a:effectLst/>
            </c:spPr>
            <c:extLst>
              <c:ext xmlns:c16="http://schemas.microsoft.com/office/drawing/2014/chart" uri="{C3380CC4-5D6E-409C-BE32-E72D297353CC}">
                <c16:uniqueId val="{00000001-211E-4090-8650-71496430C3C7}"/>
              </c:ext>
            </c:extLst>
          </c:dPt>
          <c:dPt>
            <c:idx val="1"/>
            <c:bubble3D val="0"/>
            <c:spPr>
              <a:solidFill>
                <a:schemeClr val="bg2"/>
              </a:solidFill>
              <a:ln>
                <a:noFill/>
              </a:ln>
              <a:effectLst/>
            </c:spPr>
            <c:extLst>
              <c:ext xmlns:c16="http://schemas.microsoft.com/office/drawing/2014/chart" uri="{C3380CC4-5D6E-409C-BE32-E72D297353CC}">
                <c16:uniqueId val="{00000003-211E-4090-8650-71496430C3C7}"/>
              </c:ext>
            </c:extLst>
          </c:dPt>
          <c:dLbls>
            <c:delete val="1"/>
          </c:dLbls>
          <c:cat>
            <c:strRef>
              <c:f>Sheet1!$A$2:$A$3</c:f>
              <c:strCache>
                <c:ptCount val="2"/>
                <c:pt idx="0">
                  <c:v>PENSIONERS</c:v>
                </c:pt>
                <c:pt idx="1">
                  <c:v>FAMILY PENSIONERS</c:v>
                </c:pt>
              </c:strCache>
            </c:strRef>
          </c:cat>
          <c:val>
            <c:numRef>
              <c:f>Sheet1!$B$2:$B$3</c:f>
              <c:numCache>
                <c:formatCode>General</c:formatCode>
                <c:ptCount val="2"/>
                <c:pt idx="0" formatCode="#,##0">
                  <c:v>890000</c:v>
                </c:pt>
                <c:pt idx="1">
                  <c:v>640000</c:v>
                </c:pt>
              </c:numCache>
            </c:numRef>
          </c:val>
          <c:extLst>
            <c:ext xmlns:c16="http://schemas.microsoft.com/office/drawing/2014/chart" uri="{C3380CC4-5D6E-409C-BE32-E72D297353CC}">
              <c16:uniqueId val="{00000004-211E-4090-8650-71496430C3C7}"/>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4.5933400116902057E-2"/>
          <c:y val="1.5438853410438292E-2"/>
          <c:w val="0.94573225325931409"/>
          <c:h val="0.85365459807735"/>
        </c:manualLayout>
      </c:layout>
      <c:lineChart>
        <c:grouping val="standard"/>
        <c:varyColors val="0"/>
        <c:ser>
          <c:idx val="0"/>
          <c:order val="0"/>
          <c:tx>
            <c:strRef>
              <c:f>Sheet1!$B$1</c:f>
              <c:strCache>
                <c:ptCount val="1"/>
                <c:pt idx="0">
                  <c:v>Series 1</c:v>
                </c:pt>
              </c:strCache>
            </c:strRef>
          </c:tx>
          <c:spPr>
            <a:ln w="22225" cap="rnd" cmpd="sng" algn="ctr">
              <a:solidFill>
                <a:schemeClr val="accent5"/>
              </a:solidFill>
              <a:round/>
            </a:ln>
            <a:effectLst/>
          </c:spPr>
          <c:marker>
            <c:symbol val="none"/>
          </c:marker>
          <c:dLbls>
            <c:dLbl>
              <c:idx val="0"/>
              <c:layout>
                <c:manualLayout>
                  <c:x val="-4.0996186023622046E-2"/>
                  <c:y val="-3.98437475489821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2921-4FE9-B280-8D399247D1B6}"/>
                </c:ext>
              </c:extLst>
            </c:dLbl>
            <c:dLbl>
              <c:idx val="1"/>
              <c:layout>
                <c:manualLayout>
                  <c:x val="-4.7246186023622044E-2"/>
                  <c:y val="-3.281249798151464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2921-4FE9-B280-8D399247D1B6}"/>
                </c:ext>
              </c:extLst>
            </c:dLbl>
            <c:dLbl>
              <c:idx val="2"/>
              <c:layout>
                <c:manualLayout>
                  <c:x val="-4.8808686023622046E-2"/>
                  <c:y val="-3.046874812569216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2921-4FE9-B280-8D399247D1B6}"/>
                </c:ext>
              </c:extLst>
            </c:dLbl>
            <c:dLbl>
              <c:idx val="3"/>
              <c:layout>
                <c:manualLayout>
                  <c:x val="-4.4785187007874018E-2"/>
                  <c:y val="-3.984374754898206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921-4FE9-B280-8D399247D1B6}"/>
                </c:ext>
              </c:extLst>
            </c:dLbl>
            <c:dLbl>
              <c:idx val="4"/>
              <c:layout>
                <c:manualLayout>
                  <c:x val="-4.2558686023622047E-2"/>
                  <c:y val="-2.109374870240227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2921-4FE9-B280-8D399247D1B6}"/>
                </c:ext>
              </c:extLst>
            </c:dLbl>
            <c:dLbl>
              <c:idx val="5"/>
              <c:layout>
                <c:manualLayout>
                  <c:x val="-4.6101255612904547E-2"/>
                  <c:y val="-1.9440933580180182E-2"/>
                </c:manualLayout>
              </c:layout>
              <c:tx>
                <c:rich>
                  <a:bodyPr/>
                  <a:lstStyle/>
                  <a:p>
                    <a:r>
                      <a:rPr lang="en-US"/>
                      <a:t>42500</a:t>
                    </a:r>
                  </a:p>
                </c:rich>
              </c:tx>
              <c:dLblPos val="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2921-4FE9-B280-8D399247D1B6}"/>
                </c:ext>
              </c:extLst>
            </c:dLbl>
            <c:dLbl>
              <c:idx val="6"/>
              <c:layout>
                <c:manualLayout>
                  <c:x val="-4.0996186023622164E-2"/>
                  <c:y val="-2.343749855822474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2921-4FE9-B280-8D399247D1B6}"/>
                </c:ext>
              </c:extLst>
            </c:dLbl>
            <c:dLbl>
              <c:idx val="7"/>
              <c:layout>
                <c:manualLayout>
                  <c:x val="-3.9433686023622044E-2"/>
                  <c:y val="-3.04687481256922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921-4FE9-B280-8D399247D1B6}"/>
                </c:ext>
              </c:extLst>
            </c:dLbl>
            <c:dLbl>
              <c:idx val="8"/>
              <c:layout>
                <c:manualLayout>
                  <c:x val="-4.0996186023622046E-2"/>
                  <c:y val="-2.109374870240227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2921-4FE9-B280-8D399247D1B6}"/>
                </c:ext>
              </c:extLst>
            </c:dLbl>
            <c:dLbl>
              <c:idx val="9"/>
              <c:layout>
                <c:manualLayout>
                  <c:x val="-2.4856272155538584E-2"/>
                  <c:y val="-2.8125059804880097E-2"/>
                </c:manualLayout>
              </c:layout>
              <c:tx>
                <c:rich>
                  <a:bodyPr/>
                  <a:lstStyle/>
                  <a:p>
                    <a:fld id="{E55855B5-B0E6-40C6-B064-902D17B4EAA7}" type="VALUE">
                      <a:rPr lang="en-US" sz="1000"/>
                      <a:pPr/>
                      <a:t>[VALUE]</a:t>
                    </a:fld>
                    <a:endParaRPr lang="en-IN"/>
                  </a:p>
                </c:rich>
              </c:tx>
              <c:dLblPos val="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2921-4FE9-B280-8D399247D1B6}"/>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Bookman Old Style" panose="02050604050505020204" pitchFamily="18"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cat>
            <c:strRef>
              <c:f>Sheet1!$A$2:$A$11</c:f>
              <c:strCache>
                <c:ptCount val="10"/>
                <c:pt idx="0">
                  <c:v>2011-2012</c:v>
                </c:pt>
                <c:pt idx="1">
                  <c:v>2012-2013</c:v>
                </c:pt>
                <c:pt idx="2">
                  <c:v>2013-2014</c:v>
                </c:pt>
                <c:pt idx="3">
                  <c:v>2014-2015</c:v>
                </c:pt>
                <c:pt idx="4">
                  <c:v>2015-2016</c:v>
                </c:pt>
                <c:pt idx="5">
                  <c:v>2016-2017</c:v>
                </c:pt>
                <c:pt idx="6">
                  <c:v>2017-2018</c:v>
                </c:pt>
                <c:pt idx="7">
                  <c:v>2018-2019</c:v>
                </c:pt>
                <c:pt idx="8">
                  <c:v>2019-2020</c:v>
                </c:pt>
                <c:pt idx="9">
                  <c:v>2020-2021</c:v>
                </c:pt>
              </c:strCache>
            </c:strRef>
          </c:cat>
          <c:val>
            <c:numRef>
              <c:f>Sheet1!$B$2:$B$11</c:f>
              <c:numCache>
                <c:formatCode>General</c:formatCode>
                <c:ptCount val="10"/>
                <c:pt idx="0">
                  <c:v>17105</c:v>
                </c:pt>
                <c:pt idx="1">
                  <c:v>20710</c:v>
                </c:pt>
                <c:pt idx="2">
                  <c:v>24850</c:v>
                </c:pt>
                <c:pt idx="3">
                  <c:v>29225</c:v>
                </c:pt>
                <c:pt idx="4">
                  <c:v>34500</c:v>
                </c:pt>
                <c:pt idx="5">
                  <c:v>38500</c:v>
                </c:pt>
                <c:pt idx="6">
                  <c:v>45797</c:v>
                </c:pt>
                <c:pt idx="7">
                  <c:v>44280</c:v>
                </c:pt>
                <c:pt idx="8">
                  <c:v>47500</c:v>
                </c:pt>
                <c:pt idx="9">
                  <c:v>50000</c:v>
                </c:pt>
              </c:numCache>
            </c:numRef>
          </c:val>
          <c:smooth val="0"/>
          <c:extLst>
            <c:ext xmlns:c16="http://schemas.microsoft.com/office/drawing/2014/chart" uri="{C3380CC4-5D6E-409C-BE32-E72D297353CC}">
              <c16:uniqueId val="{00000000-2921-4FE9-B280-8D399247D1B6}"/>
            </c:ext>
          </c:extLst>
        </c:ser>
        <c:dLbls>
          <c:dLblPos val="ctr"/>
          <c:showLegendKey val="0"/>
          <c:showVal val="1"/>
          <c:showCatName val="0"/>
          <c:showSerName val="0"/>
          <c:showPercent val="0"/>
          <c:showBubbleSize val="0"/>
        </c:dLbls>
        <c:dropLines>
          <c:spPr>
            <a:ln w="9525" cap="flat" cmpd="sng" algn="ctr">
              <a:solidFill>
                <a:schemeClr val="dk1">
                  <a:lumMod val="35000"/>
                  <a:lumOff val="65000"/>
                  <a:alpha val="33000"/>
                </a:schemeClr>
              </a:solidFill>
              <a:round/>
            </a:ln>
            <a:effectLst/>
          </c:spPr>
        </c:dropLines>
        <c:smooth val="0"/>
        <c:axId val="1225922031"/>
        <c:axId val="1225922863"/>
      </c:lineChart>
      <c:dateAx>
        <c:axId val="1225922031"/>
        <c:scaling>
          <c:orientation val="minMax"/>
        </c:scaling>
        <c:delete val="0"/>
        <c:axPos val="b"/>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000" b="1" i="0" u="none" strike="noStrike" kern="1200" spc="20" baseline="0">
                <a:solidFill>
                  <a:schemeClr val="tx1"/>
                </a:solidFill>
                <a:latin typeface="Bookman Old Style" panose="02050604050505020204" pitchFamily="18" charset="0"/>
                <a:ea typeface="+mn-ea"/>
                <a:cs typeface="+mn-cs"/>
              </a:defRPr>
            </a:pPr>
            <a:endParaRPr lang="en-US"/>
          </a:p>
        </c:txPr>
        <c:crossAx val="1225922863"/>
        <c:crosses val="autoZero"/>
        <c:auto val="0"/>
        <c:lblOffset val="100"/>
        <c:baseTimeUnit val="days"/>
      </c:dateAx>
      <c:valAx>
        <c:axId val="1225922863"/>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spc="20" baseline="0">
                <a:solidFill>
                  <a:schemeClr val="dk1">
                    <a:lumMod val="65000"/>
                    <a:lumOff val="35000"/>
                  </a:schemeClr>
                </a:solidFill>
                <a:latin typeface="Bookman Old Style" panose="02050604050505020204" pitchFamily="18" charset="0"/>
                <a:ea typeface="+mn-ea"/>
                <a:cs typeface="+mn-cs"/>
              </a:defRPr>
            </a:pPr>
            <a:endParaRPr lang="en-US"/>
          </a:p>
        </c:txPr>
        <c:crossAx val="1225922031"/>
        <c:crosses val="autoZero"/>
        <c:crossBetween val="between"/>
      </c:valAx>
      <c:spPr>
        <a:gradFill>
          <a:gsLst>
            <a:gs pos="100000">
              <a:schemeClr val="lt1">
                <a:lumMod val="95000"/>
              </a:schemeClr>
            </a:gs>
            <a:gs pos="0">
              <a:schemeClr val="lt1"/>
            </a:gs>
          </a:gsLst>
          <a:lin ang="5400000" scaled="0"/>
        </a:gradFill>
        <a:ln>
          <a:noFill/>
        </a:ln>
        <a:effectLst/>
      </c:spPr>
    </c:plotArea>
    <c:plotVisOnly val="1"/>
    <c:dispBlanksAs val="gap"/>
    <c:showDLblsOverMax val="0"/>
  </c:chart>
  <c:spPr>
    <a:solidFill>
      <a:schemeClr val="lt1"/>
    </a:solidFill>
    <a:ln>
      <a:noFill/>
    </a:ln>
    <a:effectLst/>
  </c:spPr>
  <c:txPr>
    <a:bodyPr/>
    <a:lstStyle/>
    <a:p>
      <a:pPr>
        <a:defRPr/>
      </a:pPr>
      <a:endParaRPr lang="en-US"/>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rot="0" spcFirstLastPara="1" vertOverflow="ellipsis" vert="horz" wrap="square" anchor="ctr" anchorCtr="1"/>
          <a:lstStyle/>
          <a:p>
            <a:pPr>
              <a:defRPr sz="2128" b="1" i="0" u="none" strike="noStrike" kern="1200" cap="none" spc="0" normalizeH="0" baseline="0">
                <a:solidFill>
                  <a:schemeClr val="dk1">
                    <a:lumMod val="50000"/>
                    <a:lumOff val="50000"/>
                  </a:schemeClr>
                </a:solidFill>
                <a:latin typeface="+mj-lt"/>
                <a:ea typeface="+mj-ea"/>
                <a:cs typeface="+mj-cs"/>
              </a:defRPr>
            </a:pPr>
            <a:r>
              <a:rPr lang="en-US" sz="1400" dirty="0">
                <a:solidFill>
                  <a:schemeClr val="tx1"/>
                </a:solidFill>
                <a:latin typeface="Bookman Old Style" panose="02050604050505020204" pitchFamily="18" charset="0"/>
              </a:rPr>
              <a:t>                           Growth in number of pensioners vis-a-vis forecasted liability </a:t>
            </a:r>
          </a:p>
        </c:rich>
      </c:tx>
      <c:layout>
        <c:manualLayout>
          <c:xMode val="edge"/>
          <c:yMode val="edge"/>
          <c:x val="0.11922619726881965"/>
          <c:y val="3.4786771333323224E-2"/>
        </c:manualLayout>
      </c:layout>
      <c:overlay val="0"/>
      <c:spPr>
        <a:noFill/>
        <a:ln>
          <a:noFill/>
        </a:ln>
        <a:effectLst/>
      </c:spPr>
      <c:txPr>
        <a:bodyPr rot="0" spcFirstLastPara="1" vertOverflow="ellipsis" vert="horz" wrap="square" anchor="ctr" anchorCtr="1"/>
        <a:lstStyle/>
        <a:p>
          <a:pPr>
            <a:defRPr sz="2128" b="1" i="0" u="none" strike="noStrike" kern="1200" cap="none" spc="0" normalizeH="0" baseline="0">
              <a:solidFill>
                <a:schemeClr val="dk1">
                  <a:lumMod val="50000"/>
                  <a:lumOff val="50000"/>
                </a:schemeClr>
              </a:solidFill>
              <a:latin typeface="+mj-lt"/>
              <a:ea typeface="+mj-ea"/>
              <a:cs typeface="+mj-cs"/>
            </a:defRPr>
          </a:pPr>
          <a:endParaRPr lang="en-US"/>
        </a:p>
      </c:txPr>
    </c:title>
    <c:autoTitleDeleted val="0"/>
    <c:plotArea>
      <c:layout>
        <c:manualLayout>
          <c:layoutTarget val="inner"/>
          <c:xMode val="edge"/>
          <c:yMode val="edge"/>
          <c:x val="1.1965981664895467E-2"/>
          <c:y val="0.18709203958183765"/>
          <c:w val="0.98477056879013303"/>
          <c:h val="0.65491745661012568"/>
        </c:manualLayout>
      </c:layout>
      <c:barChart>
        <c:barDir val="col"/>
        <c:grouping val="clustered"/>
        <c:varyColors val="0"/>
        <c:ser>
          <c:idx val="0"/>
          <c:order val="0"/>
          <c:tx>
            <c:strRef>
              <c:f>Sheet1!$B$1</c:f>
              <c:strCache>
                <c:ptCount val="1"/>
                <c:pt idx="0">
                  <c:v>Series 1</c:v>
                </c:pt>
              </c:strCache>
            </c:strRef>
          </c:tx>
          <c:spPr>
            <a:solidFill>
              <a:schemeClr val="accent5"/>
            </a:solidFill>
            <a:ln>
              <a:noFill/>
            </a:ln>
            <a:effectLst/>
          </c:spPr>
          <c:invertIfNegative val="0"/>
          <c:dPt>
            <c:idx val="1"/>
            <c:invertIfNegative val="0"/>
            <c:bubble3D val="0"/>
            <c:extLst>
              <c:ext xmlns:c16="http://schemas.microsoft.com/office/drawing/2014/chart" uri="{C3380CC4-5D6E-409C-BE32-E72D297353CC}">
                <c16:uniqueId val="{00000000-C39B-4E0A-B4D2-8E1DBD20A90D}"/>
              </c:ext>
            </c:extLst>
          </c:dPt>
          <c:dPt>
            <c:idx val="2"/>
            <c:invertIfNegative val="0"/>
            <c:bubble3D val="0"/>
            <c:extLst>
              <c:ext xmlns:c16="http://schemas.microsoft.com/office/drawing/2014/chart" uri="{C3380CC4-5D6E-409C-BE32-E72D297353CC}">
                <c16:uniqueId val="{00000001-C39B-4E0A-B4D2-8E1DBD20A90D}"/>
              </c:ext>
            </c:extLst>
          </c:dPt>
          <c:dPt>
            <c:idx val="3"/>
            <c:invertIfNegative val="0"/>
            <c:bubble3D val="0"/>
            <c:extLst>
              <c:ext xmlns:c16="http://schemas.microsoft.com/office/drawing/2014/chart" uri="{C3380CC4-5D6E-409C-BE32-E72D297353CC}">
                <c16:uniqueId val="{00000002-C39B-4E0A-B4D2-8E1DBD20A90D}"/>
              </c:ext>
            </c:extLst>
          </c:dPt>
          <c:dPt>
            <c:idx val="4"/>
            <c:invertIfNegative val="0"/>
            <c:bubble3D val="0"/>
            <c:extLst>
              <c:ext xmlns:c16="http://schemas.microsoft.com/office/drawing/2014/chart" uri="{C3380CC4-5D6E-409C-BE32-E72D297353CC}">
                <c16:uniqueId val="{00000003-C39B-4E0A-B4D2-8E1DBD20A90D}"/>
              </c:ext>
            </c:extLst>
          </c:dPt>
          <c:dPt>
            <c:idx val="5"/>
            <c:invertIfNegative val="0"/>
            <c:bubble3D val="0"/>
            <c:extLst>
              <c:ext xmlns:c16="http://schemas.microsoft.com/office/drawing/2014/chart" uri="{C3380CC4-5D6E-409C-BE32-E72D297353CC}">
                <c16:uniqueId val="{00000004-C39B-4E0A-B4D2-8E1DBD20A90D}"/>
              </c:ext>
            </c:extLst>
          </c:dPt>
          <c:dPt>
            <c:idx val="6"/>
            <c:invertIfNegative val="0"/>
            <c:bubble3D val="0"/>
            <c:extLst>
              <c:ext xmlns:c16="http://schemas.microsoft.com/office/drawing/2014/chart" uri="{C3380CC4-5D6E-409C-BE32-E72D297353CC}">
                <c16:uniqueId val="{00000005-C39B-4E0A-B4D2-8E1DBD20A90D}"/>
              </c:ext>
            </c:extLst>
          </c:dPt>
          <c:dLbls>
            <c:dLbl>
              <c:idx val="0"/>
              <c:layout>
                <c:manualLayout>
                  <c:x val="-6.4357166667123114E-4"/>
                  <c:y val="7.2597744057717517E-2"/>
                </c:manualLayout>
              </c:layout>
              <c:tx>
                <c:rich>
                  <a:bodyPr/>
                  <a:lstStyle/>
                  <a:p>
                    <a:fld id="{1601097E-D73B-4D52-927D-DC12FE2BABA1}" type="VALUE">
                      <a:rPr lang="en-US" smtClean="0"/>
                      <a:pPr/>
                      <a:t>[VALUE]</a:t>
                    </a:fld>
                    <a:r>
                      <a:rPr lang="en-US" dirty="0"/>
                      <a:t> L</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C39B-4E0A-B4D2-8E1DBD20A90D}"/>
                </c:ext>
              </c:extLst>
            </c:dLbl>
            <c:dLbl>
              <c:idx val="1"/>
              <c:tx>
                <c:rich>
                  <a:bodyPr/>
                  <a:lstStyle/>
                  <a:p>
                    <a:fld id="{79BC63F0-88FB-49BC-ACF1-EA91B67AC6BD}" type="VALUE">
                      <a:rPr lang="en-US" smtClean="0"/>
                      <a:pPr/>
                      <a:t>[VALUE]</a:t>
                    </a:fld>
                    <a:r>
                      <a:rPr lang="en-US" dirty="0"/>
                      <a:t> L</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C39B-4E0A-B4D2-8E1DBD20A90D}"/>
                </c:ext>
              </c:extLst>
            </c:dLbl>
            <c:dLbl>
              <c:idx val="2"/>
              <c:tx>
                <c:rich>
                  <a:bodyPr/>
                  <a:lstStyle/>
                  <a:p>
                    <a:fld id="{53595632-D8E3-4440-A1D5-889DF5B93A36}" type="VALUE">
                      <a:rPr lang="en-US" smtClean="0"/>
                      <a:pPr/>
                      <a:t>[VALUE]</a:t>
                    </a:fld>
                    <a:r>
                      <a:rPr lang="en-US" dirty="0"/>
                      <a:t> L</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C39B-4E0A-B4D2-8E1DBD20A90D}"/>
                </c:ext>
              </c:extLst>
            </c:dLbl>
            <c:dLbl>
              <c:idx val="3"/>
              <c:tx>
                <c:rich>
                  <a:bodyPr/>
                  <a:lstStyle/>
                  <a:p>
                    <a:fld id="{564D8C09-E885-498F-8116-E4BDF0164730}" type="VALUE">
                      <a:rPr lang="en-US" smtClean="0"/>
                      <a:pPr/>
                      <a:t>[VALUE]</a:t>
                    </a:fld>
                    <a:r>
                      <a:rPr lang="en-US" dirty="0"/>
                      <a:t> L</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C39B-4E0A-B4D2-8E1DBD20A90D}"/>
                </c:ext>
              </c:extLst>
            </c:dLbl>
            <c:dLbl>
              <c:idx val="4"/>
              <c:tx>
                <c:rich>
                  <a:bodyPr/>
                  <a:lstStyle/>
                  <a:p>
                    <a:fld id="{A933EFA2-A74D-4339-BEDC-4B04340D701B}" type="VALUE">
                      <a:rPr lang="en-US" smtClean="0"/>
                      <a:pPr/>
                      <a:t>[VALUE]</a:t>
                    </a:fld>
                    <a:r>
                      <a:rPr lang="en-US" dirty="0"/>
                      <a:t> L</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C39B-4E0A-B4D2-8E1DBD20A90D}"/>
                </c:ext>
              </c:extLst>
            </c:dLbl>
            <c:dLbl>
              <c:idx val="5"/>
              <c:tx>
                <c:rich>
                  <a:bodyPr/>
                  <a:lstStyle/>
                  <a:p>
                    <a:fld id="{3A953F64-F2F9-4AF4-821D-4E848D90F8D5}" type="VALUE">
                      <a:rPr lang="en-US" smtClean="0"/>
                      <a:pPr/>
                      <a:t>[VALUE]</a:t>
                    </a:fld>
                    <a:r>
                      <a:rPr lang="en-US" dirty="0"/>
                      <a:t> L</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C39B-4E0A-B4D2-8E1DBD20A90D}"/>
                </c:ext>
              </c:extLst>
            </c:dLbl>
            <c:dLbl>
              <c:idx val="6"/>
              <c:tx>
                <c:rich>
                  <a:bodyPr/>
                  <a:lstStyle/>
                  <a:p>
                    <a:fld id="{36FEBF20-D122-429C-B03D-148089E5CD26}" type="VALUE">
                      <a:rPr lang="en-US" smtClean="0"/>
                      <a:pPr/>
                      <a:t>[VALUE]</a:t>
                    </a:fld>
                    <a:r>
                      <a:rPr lang="en-US" dirty="0"/>
                      <a:t> L</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C39B-4E0A-B4D2-8E1DBD20A90D}"/>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numRef>
              <c:f>Sheet1!$A$2:$A$8</c:f>
              <c:numCache>
                <c:formatCode>General</c:formatCode>
                <c:ptCount val="7"/>
                <c:pt idx="0">
                  <c:v>2020</c:v>
                </c:pt>
                <c:pt idx="1">
                  <c:v>2025</c:v>
                </c:pt>
                <c:pt idx="2">
                  <c:v>2030</c:v>
                </c:pt>
                <c:pt idx="3">
                  <c:v>2035</c:v>
                </c:pt>
                <c:pt idx="4">
                  <c:v>2040</c:v>
                </c:pt>
                <c:pt idx="5">
                  <c:v>2045</c:v>
                </c:pt>
                <c:pt idx="6">
                  <c:v>2050</c:v>
                </c:pt>
              </c:numCache>
            </c:numRef>
          </c:cat>
          <c:val>
            <c:numRef>
              <c:f>Sheet1!$B$2:$B$8</c:f>
              <c:numCache>
                <c:formatCode>General</c:formatCode>
                <c:ptCount val="7"/>
                <c:pt idx="0">
                  <c:v>15.3</c:v>
                </c:pt>
                <c:pt idx="1">
                  <c:v>16.8</c:v>
                </c:pt>
                <c:pt idx="2">
                  <c:v>18.3</c:v>
                </c:pt>
                <c:pt idx="3">
                  <c:v>19.8</c:v>
                </c:pt>
                <c:pt idx="4">
                  <c:v>21.1</c:v>
                </c:pt>
                <c:pt idx="5">
                  <c:v>20.8</c:v>
                </c:pt>
                <c:pt idx="6">
                  <c:v>20.5</c:v>
                </c:pt>
              </c:numCache>
            </c:numRef>
          </c:val>
          <c:extLst>
            <c:ext xmlns:c16="http://schemas.microsoft.com/office/drawing/2014/chart" uri="{C3380CC4-5D6E-409C-BE32-E72D297353CC}">
              <c16:uniqueId val="{00000007-C39B-4E0A-B4D2-8E1DBD20A90D}"/>
            </c:ext>
          </c:extLst>
        </c:ser>
        <c:dLbls>
          <c:dLblPos val="inEnd"/>
          <c:showLegendKey val="0"/>
          <c:showVal val="1"/>
          <c:showCatName val="0"/>
          <c:showSerName val="0"/>
          <c:showPercent val="0"/>
          <c:showBubbleSize val="0"/>
        </c:dLbls>
        <c:gapWidth val="267"/>
        <c:overlap val="-43"/>
        <c:axId val="2038286064"/>
        <c:axId val="2038286896"/>
      </c:barChart>
      <c:catAx>
        <c:axId val="2038286064"/>
        <c:scaling>
          <c:orientation val="minMax"/>
        </c:scaling>
        <c:delete val="0"/>
        <c:axPos val="b"/>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97" b="0" i="0" u="none" strike="noStrike" kern="1200" cap="none" spc="0" normalizeH="0" baseline="0">
                <a:solidFill>
                  <a:schemeClr val="dk1">
                    <a:lumMod val="65000"/>
                    <a:lumOff val="35000"/>
                  </a:schemeClr>
                </a:solidFill>
                <a:latin typeface="+mn-lt"/>
                <a:ea typeface="+mn-ea"/>
                <a:cs typeface="+mn-cs"/>
              </a:defRPr>
            </a:pPr>
            <a:endParaRPr lang="en-US"/>
          </a:p>
        </c:txPr>
        <c:crossAx val="2038286896"/>
        <c:crosses val="autoZero"/>
        <c:auto val="1"/>
        <c:lblAlgn val="ctr"/>
        <c:lblOffset val="100"/>
        <c:noMultiLvlLbl val="0"/>
      </c:catAx>
      <c:valAx>
        <c:axId val="2038286896"/>
        <c:scaling>
          <c:orientation val="minMax"/>
        </c:scaling>
        <c:delete val="0"/>
        <c:axPos val="l"/>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dk1">
                    <a:lumMod val="65000"/>
                    <a:lumOff val="35000"/>
                  </a:schemeClr>
                </a:solidFill>
                <a:latin typeface="+mn-lt"/>
                <a:ea typeface="+mn-ea"/>
                <a:cs typeface="+mn-cs"/>
              </a:defRPr>
            </a:pPr>
            <a:endParaRPr lang="en-US"/>
          </a:p>
        </c:txPr>
        <c:crossAx val="2038286064"/>
        <c:crosses val="autoZero"/>
        <c:crossBetween val="between"/>
      </c:valAx>
      <c:spPr>
        <a:pattFill prst="ltDnDiag">
          <a:fgClr>
            <a:schemeClr val="dk1">
              <a:lumMod val="15000"/>
              <a:lumOff val="85000"/>
            </a:schemeClr>
          </a:fgClr>
          <a:bgClr>
            <a:schemeClr val="lt1"/>
          </a:bgClr>
        </a:pattFill>
        <a:ln>
          <a:noFill/>
        </a:ln>
        <a:effectLst/>
      </c:spPr>
    </c:plotArea>
    <c:plotVisOnly val="1"/>
    <c:dispBlanksAs val="gap"/>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withinLinearReversed" id="25">
  <a:schemeClr val="accent5"/>
</cs:colorStyle>
</file>

<file path=ppt/charts/colors5.xml><?xml version="1.0" encoding="utf-8"?>
<cs:colorStyle xmlns:cs="http://schemas.microsoft.com/office/drawing/2012/chartStyle" xmlns:a="http://schemas.openxmlformats.org/drawingml/2006/main" meth="withinLinear" id="18">
  <a:schemeClr val="accent5"/>
</cs:colorStyle>
</file>

<file path=ppt/charts/style1.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5">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3.xml><?xml version="1.0" encoding="utf-8"?>
<cs:chartStyle xmlns:cs="http://schemas.microsoft.com/office/drawing/2012/chartStyle" xmlns:a="http://schemas.openxmlformats.org/drawingml/2006/main" id="255">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4.xml><?xml version="1.0" encoding="utf-8"?>
<cs:chartStyle xmlns:cs="http://schemas.microsoft.com/office/drawing/2012/chartStyle" xmlns:a="http://schemas.openxmlformats.org/drawingml/2006/main" id="230">
  <cs:axisTitle>
    <cs:lnRef idx="0"/>
    <cs:fillRef idx="0"/>
    <cs:effectRef idx="0"/>
    <cs:fontRef idx="minor">
      <a:schemeClr val="dk1">
        <a:lumMod val="65000"/>
        <a:lumOff val="35000"/>
      </a:schemeClr>
    </cs:fontRef>
    <cs:defRPr sz="1197" kern="1200" cap="all"/>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b="0" kern="1200" spc="20" baseline="0"/>
  </cs:categoryAxis>
  <cs:chartArea mods="allowNoLineOverride">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65000"/>
        <a:lumOff val="3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0"/>
    <cs:effectRef idx="0"/>
    <cs:fontRef idx="minor">
      <a:schemeClr val="dk1"/>
    </cs:fontRef>
    <cs:spPr>
      <a:ln w="22225" cap="rnd" cmpd="sng" algn="ctr">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cap="flat" cmpd="sng" algn="ctr">
        <a:solidFill>
          <a:schemeClr val="phClr"/>
        </a:solidFill>
        <a:round/>
      </a:ln>
    </cs:spPr>
  </cs:dataPointMarker>
  <cs:dataPointMarkerLayout symbol="circle" size="4"/>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dk1">
            <a:lumMod val="65000"/>
            <a:lumOff val="35000"/>
          </a:schemeClr>
        </a:solidFill>
      </a:ln>
    </cs:spPr>
  </cs:downBar>
  <cs:dropLine>
    <cs:lnRef idx="0"/>
    <cs:fillRef idx="0"/>
    <cs:effectRef idx="0"/>
    <cs:fontRef idx="minor">
      <a:schemeClr val="dk1"/>
    </cs:fontRef>
    <cs:spPr>
      <a:ln w="9525" cap="flat" cmpd="sng" algn="ctr">
        <a:solidFill>
          <a:schemeClr val="dk1">
            <a:lumMod val="35000"/>
            <a:lumOff val="65000"/>
            <a:alpha val="33000"/>
          </a:schemeClr>
        </a:solidFill>
        <a:round/>
      </a:ln>
    </cs:spPr>
  </cs:dropLine>
  <cs:errorBar>
    <cs:lnRef idx="0"/>
    <cs:fillRef idx="0"/>
    <cs:effectRef idx="0"/>
    <cs:fontRef idx="minor">
      <a:schemeClr val="dk1"/>
    </cs:fontRef>
    <cs:spPr>
      <a:ln w="9525">
        <a:solidFill>
          <a:schemeClr val="dk1">
            <a:lumMod val="65000"/>
            <a:lumOff val="35000"/>
          </a:schemeClr>
        </a:solidFill>
      </a:ln>
    </cs:spPr>
  </cs:errorBar>
  <cs:floor>
    <cs:lnRef idx="0"/>
    <cs:fillRef idx="0"/>
    <cs:effectRef idx="0"/>
    <cs:fontRef idx="minor">
      <a:schemeClr val="dk1"/>
    </cs:fontRef>
  </cs:floor>
  <cs:gridlineMajor>
    <cs:lnRef idx="0"/>
    <cs:fillRef idx="0"/>
    <cs:effectRef idx="0"/>
    <cs:fontRef idx="minor">
      <a:schemeClr val="dk1"/>
    </cs:fontRef>
    <cs:spPr>
      <a:ln>
        <a:solidFill>
          <a:schemeClr val="dk1">
            <a:lumMod val="15000"/>
            <a:lumOff val="85000"/>
          </a:schemeClr>
        </a:solidFill>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35000"/>
            <a:lumOff val="65000"/>
          </a:schemeClr>
        </a:solidFill>
      </a:ln>
    </cs:spPr>
  </cs:hiLoLine>
  <cs:leaderLine>
    <cs:lnRef idx="0"/>
    <cs:fillRef idx="0"/>
    <cs:effectRef idx="0"/>
    <cs:fontRef idx="minor">
      <a:schemeClr val="dk1"/>
    </cs:fontRef>
    <cs:spPr>
      <a:ln w="9525">
        <a:solidFill>
          <a:schemeClr val="dk1">
            <a:lumMod val="35000"/>
            <a:lumOff val="65000"/>
          </a:schemeClr>
        </a:solidFill>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gradFill>
        <a:gsLst>
          <a:gs pos="100000">
            <a:schemeClr val="lt1">
              <a:lumMod val="95000"/>
            </a:schemeClr>
          </a:gs>
          <a:gs pos="0">
            <a:schemeClr val="lt1"/>
          </a:gs>
        </a:gsLst>
        <a:lin ang="5400000" scaled="0"/>
      </a:gradFill>
    </cs:spPr>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s:seriesAxis>
  <cs:seriesLine>
    <cs:lnRef idx="0"/>
    <cs:fillRef idx="0"/>
    <cs:effectRef idx="0"/>
    <cs:fontRef idx="minor">
      <a:schemeClr val="dk1"/>
    </cs:fontRef>
    <cs:spPr>
      <a:ln w="9525">
        <a:solidFill>
          <a:schemeClr val="dk1">
            <a:lumMod val="35000"/>
            <a:lumOff val="65000"/>
          </a:schemeClr>
        </a:solidFill>
        <a:prstDash val="dash"/>
      </a:ln>
    </cs:spPr>
  </cs:seriesLine>
  <cs:title>
    <cs:lnRef idx="0"/>
    <cs:fillRef idx="0"/>
    <cs:effectRef idx="0"/>
    <cs:fontRef idx="minor">
      <a:schemeClr val="dk1">
        <a:lumMod val="50000"/>
        <a:lumOff val="50000"/>
      </a:schemeClr>
    </cs:fontRef>
    <cs:defRPr sz="1862" kern="1200" cap="none" spc="2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65000"/>
        <a:lumOff val="35000"/>
      </a:schemeClr>
    </cs:fontRef>
    <cs:defRPr sz="1197" kern="1200" spc="20" baseline="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08">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omments/comment1.xml><?xml version="1.0" encoding="utf-8"?>
<p:cmLst xmlns:a="http://schemas.openxmlformats.org/drawingml/2006/main" xmlns:r="http://schemas.openxmlformats.org/officeDocument/2006/relationships" xmlns:p="http://schemas.openxmlformats.org/presentationml/2006/main">
  <p:cm authorId="1" dt="2020-09-12T11:46:25.738" idx="3">
    <p:pos x="6841" y="1023"/>
    <p:text>PSBs 97.5%, Legacy 2.5%</p:text>
    <p:extLst>
      <p:ext uri="{C676402C-5697-4E1C-873F-D02D1690AC5C}">
        <p15:threadingInfo xmlns:p15="http://schemas.microsoft.com/office/powerpoint/2012/main" timeZoneBias="-330"/>
      </p:ext>
    </p:extLst>
  </p:cm>
</p:cmLst>
</file>

<file path=ppt/drawings/drawing1.xml><?xml version="1.0" encoding="utf-8"?>
<c:userShapes xmlns:c="http://schemas.openxmlformats.org/drawingml/2006/chart">
  <cdr:relSizeAnchor xmlns:cdr="http://schemas.openxmlformats.org/drawingml/2006/chartDrawing">
    <cdr:from>
      <cdr:x>0.42822</cdr:x>
      <cdr:y>0.38696</cdr:y>
    </cdr:from>
    <cdr:to>
      <cdr:x>0.59406</cdr:x>
      <cdr:y>0.51304</cdr:y>
    </cdr:to>
    <cdr:sp macro="" textlink="">
      <cdr:nvSpPr>
        <cdr:cNvPr id="2" name="TextBox 1"/>
        <cdr:cNvSpPr txBox="1"/>
      </cdr:nvSpPr>
      <cdr:spPr>
        <a:xfrm xmlns:a="http://schemas.openxmlformats.org/drawingml/2006/main">
          <a:off x="1647824" y="847727"/>
          <a:ext cx="638175" cy="27622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IN" sz="1600" dirty="0"/>
            <a:t>  </a:t>
          </a:r>
          <a:r>
            <a:rPr lang="en-IN" sz="1600" b="1" dirty="0">
              <a:solidFill>
                <a:schemeClr val="bg1"/>
              </a:solidFill>
            </a:rPr>
            <a:t>SBI</a:t>
          </a:r>
        </a:p>
      </cdr:txBody>
    </cdr:sp>
  </cdr:relSizeAnchor>
  <cdr:relSizeAnchor xmlns:cdr="http://schemas.openxmlformats.org/drawingml/2006/chartDrawing">
    <cdr:from>
      <cdr:x>0.24257</cdr:x>
      <cdr:y>0.33339</cdr:y>
    </cdr:from>
    <cdr:to>
      <cdr:x>0.47551</cdr:x>
      <cdr:y>0.54783</cdr:y>
    </cdr:to>
    <cdr:sp macro="" textlink="">
      <cdr:nvSpPr>
        <cdr:cNvPr id="3" name="TextBox 2"/>
        <cdr:cNvSpPr txBox="1"/>
      </cdr:nvSpPr>
      <cdr:spPr>
        <a:xfrm xmlns:a="http://schemas.openxmlformats.org/drawingml/2006/main">
          <a:off x="704836" y="528295"/>
          <a:ext cx="676866" cy="33980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IN" sz="800" dirty="0">
              <a:solidFill>
                <a:schemeClr val="bg1"/>
              </a:solidFill>
              <a:latin typeface="Bookman Old Style" panose="02050604050505020204" pitchFamily="18" charset="0"/>
            </a:rPr>
            <a:t>OTHER PSBs</a:t>
          </a:r>
        </a:p>
      </cdr:txBody>
    </cdr:sp>
  </cdr:relSizeAnchor>
</c:userShapes>
</file>

<file path=ppt/drawings/drawing2.xml><?xml version="1.0" encoding="utf-8"?>
<c:userShapes xmlns:c="http://schemas.openxmlformats.org/drawingml/2006/chart">
  <cdr:relSizeAnchor xmlns:cdr="http://schemas.openxmlformats.org/drawingml/2006/chartDrawing">
    <cdr:from>
      <cdr:x>0.31034</cdr:x>
      <cdr:y>0.39766</cdr:y>
    </cdr:from>
    <cdr:to>
      <cdr:x>0.5</cdr:x>
      <cdr:y>0.5</cdr:y>
    </cdr:to>
    <cdr:sp macro="" textlink="">
      <cdr:nvSpPr>
        <cdr:cNvPr id="2" name="TextBox 1"/>
        <cdr:cNvSpPr txBox="1"/>
      </cdr:nvSpPr>
      <cdr:spPr>
        <a:xfrm xmlns:a="http://schemas.openxmlformats.org/drawingml/2006/main">
          <a:off x="1326432" y="1070759"/>
          <a:ext cx="810631" cy="27556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IN" sz="1200" b="1" dirty="0">
              <a:latin typeface="Bookman Old Style" panose="02050604050505020204" pitchFamily="18" charset="0"/>
            </a:rPr>
            <a:t>41</a:t>
          </a:r>
          <a:r>
            <a:rPr lang="en-IN" sz="1200" dirty="0">
              <a:latin typeface="Bookman Old Style" panose="02050604050505020204" pitchFamily="18" charset="0"/>
            </a:rPr>
            <a:t>%</a:t>
          </a:r>
        </a:p>
      </cdr:txBody>
    </cdr:sp>
  </cdr:relSizeAnchor>
  <cdr:relSizeAnchor xmlns:cdr="http://schemas.openxmlformats.org/drawingml/2006/chartDrawing">
    <cdr:from>
      <cdr:x>0.54559</cdr:x>
      <cdr:y>0.48831</cdr:y>
    </cdr:from>
    <cdr:to>
      <cdr:x>0.73798</cdr:x>
      <cdr:y>0.59942</cdr:y>
    </cdr:to>
    <cdr:sp macro="" textlink="">
      <cdr:nvSpPr>
        <cdr:cNvPr id="3" name="TextBox 2"/>
        <cdr:cNvSpPr txBox="1"/>
      </cdr:nvSpPr>
      <cdr:spPr>
        <a:xfrm xmlns:a="http://schemas.openxmlformats.org/drawingml/2006/main">
          <a:off x="2331918" y="1314840"/>
          <a:ext cx="822300" cy="29918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IN" sz="1600" b="1" dirty="0"/>
            <a:t>59%</a:t>
          </a:r>
        </a:p>
      </cdr:txBody>
    </cdr:sp>
  </cdr:relSizeAnchor>
</c:userShapes>
</file>

<file path=ppt/drawings/drawing3.xml><?xml version="1.0" encoding="utf-8"?>
<c:userShapes xmlns:c="http://schemas.openxmlformats.org/drawingml/2006/chart">
  <cdr:relSizeAnchor xmlns:cdr="http://schemas.openxmlformats.org/drawingml/2006/chartDrawing">
    <cdr:from>
      <cdr:x>0.70233</cdr:x>
      <cdr:y>0.07789</cdr:y>
    </cdr:from>
    <cdr:to>
      <cdr:x>0.93715</cdr:x>
      <cdr:y>0.15729</cdr:y>
    </cdr:to>
    <cdr:sp macro="" textlink="">
      <cdr:nvSpPr>
        <cdr:cNvPr id="2" name="TextBox 1"/>
        <cdr:cNvSpPr txBox="1"/>
      </cdr:nvSpPr>
      <cdr:spPr>
        <a:xfrm xmlns:a="http://schemas.openxmlformats.org/drawingml/2006/main">
          <a:off x="7887384" y="409234"/>
          <a:ext cx="2637087" cy="41714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000" b="1" dirty="0">
              <a:solidFill>
                <a:schemeClr val="tx2">
                  <a:lumMod val="50000"/>
                </a:schemeClr>
              </a:solidFill>
              <a:latin typeface="Bookman Old Style" panose="02050604050505020204" pitchFamily="18" charset="0"/>
            </a:rPr>
            <a:t>Rupees in crores</a:t>
          </a:r>
          <a:endParaRPr lang="en-IN" sz="1000" b="1" dirty="0">
            <a:solidFill>
              <a:schemeClr val="tx2">
                <a:lumMod val="50000"/>
              </a:schemeClr>
            </a:solidFill>
            <a:latin typeface="Bookman Old Style" panose="02050604050505020204" pitchFamily="18" charset="0"/>
          </a:endParaRPr>
        </a:p>
      </cdr:txBody>
    </cdr:sp>
  </cdr:relSizeAnchor>
  <cdr:relSizeAnchor xmlns:cdr="http://schemas.openxmlformats.org/drawingml/2006/chartDrawing">
    <cdr:from>
      <cdr:x>0.51383</cdr:x>
      <cdr:y>0.36191</cdr:y>
    </cdr:from>
    <cdr:to>
      <cdr:x>0.67256</cdr:x>
      <cdr:y>0.43138</cdr:y>
    </cdr:to>
    <cdr:sp macro="" textlink="">
      <cdr:nvSpPr>
        <cdr:cNvPr id="4" name="TextBox 3"/>
        <cdr:cNvSpPr txBox="1"/>
      </cdr:nvSpPr>
      <cdr:spPr>
        <a:xfrm xmlns:a="http://schemas.openxmlformats.org/drawingml/2006/main">
          <a:off x="5770434" y="1901351"/>
          <a:ext cx="1782578" cy="36497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IN" sz="1000" b="1" dirty="0">
              <a:solidFill>
                <a:schemeClr val="tx1"/>
              </a:solidFill>
              <a:latin typeface="Bookman Old Style" panose="02050604050505020204" pitchFamily="18" charset="0"/>
            </a:rPr>
            <a:t>7</a:t>
          </a:r>
          <a:r>
            <a:rPr lang="en-IN" sz="1000" b="1" baseline="30000" dirty="0">
              <a:solidFill>
                <a:schemeClr val="tx1"/>
              </a:solidFill>
              <a:latin typeface="Bookman Old Style" panose="02050604050505020204" pitchFamily="18" charset="0"/>
            </a:rPr>
            <a:t>th</a:t>
          </a:r>
          <a:r>
            <a:rPr lang="en-IN" sz="1000" b="1" dirty="0">
              <a:solidFill>
                <a:schemeClr val="tx1"/>
              </a:solidFill>
              <a:latin typeface="Bookman Old Style" panose="02050604050505020204" pitchFamily="18" charset="0"/>
            </a:rPr>
            <a:t> CPC impact</a:t>
          </a:r>
        </a:p>
      </cdr:txBody>
    </cdr:sp>
  </cdr:relSizeAnchor>
</c:userShapes>
</file>

<file path=ppt/drawings/drawing4.xml><?xml version="1.0" encoding="utf-8"?>
<c:userShapes xmlns:c="http://schemas.openxmlformats.org/drawingml/2006/chart">
  <cdr:relSizeAnchor xmlns:cdr="http://schemas.openxmlformats.org/drawingml/2006/chartDrawing">
    <cdr:from>
      <cdr:x>0.07765</cdr:x>
      <cdr:y>0.52446</cdr:y>
    </cdr:from>
    <cdr:to>
      <cdr:x>0.11648</cdr:x>
      <cdr:y>0.7816</cdr:y>
    </cdr:to>
    <cdr:sp macro="" textlink="">
      <cdr:nvSpPr>
        <cdr:cNvPr id="2" name="TextBox 1"/>
        <cdr:cNvSpPr txBox="1"/>
      </cdr:nvSpPr>
      <cdr:spPr>
        <a:xfrm xmlns:a="http://schemas.openxmlformats.org/drawingml/2006/main">
          <a:off x="906521" y="2919606"/>
          <a:ext cx="453331" cy="1431456"/>
        </a:xfrm>
        <a:prstGeom xmlns:a="http://schemas.openxmlformats.org/drawingml/2006/main" prst="rect">
          <a:avLst/>
        </a:prstGeom>
        <a:solidFill xmlns:a="http://schemas.openxmlformats.org/drawingml/2006/main">
          <a:schemeClr val="bg1"/>
        </a:solidFill>
      </cdr:spPr>
      <cdr:txBody>
        <a:bodyPr xmlns:a="http://schemas.openxmlformats.org/drawingml/2006/main" vertOverflow="clip" vert="vert270" wrap="square" rtlCol="0"/>
        <a:lstStyle xmlns:a="http://schemas.openxmlformats.org/drawingml/2006/main"/>
        <a:p xmlns:a="http://schemas.openxmlformats.org/drawingml/2006/main">
          <a:pPr algn="ctr"/>
          <a:r>
            <a:rPr lang="en-IN" sz="1200" b="0" dirty="0">
              <a:latin typeface="Bookman Old Style" panose="02050604050505020204" pitchFamily="18" charset="0"/>
            </a:rPr>
            <a:t>47,500 CR</a:t>
          </a:r>
        </a:p>
      </cdr:txBody>
    </cdr:sp>
  </cdr:relSizeAnchor>
  <cdr:relSizeAnchor xmlns:cdr="http://schemas.openxmlformats.org/drawingml/2006/chartDrawing">
    <cdr:from>
      <cdr:x>0.21637</cdr:x>
      <cdr:y>0.54219</cdr:y>
    </cdr:from>
    <cdr:to>
      <cdr:x>0.2559</cdr:x>
      <cdr:y>0.76644</cdr:y>
    </cdr:to>
    <cdr:sp macro="" textlink="">
      <cdr:nvSpPr>
        <cdr:cNvPr id="3" name="TextBox 2"/>
        <cdr:cNvSpPr txBox="1"/>
      </cdr:nvSpPr>
      <cdr:spPr>
        <a:xfrm xmlns:a="http://schemas.openxmlformats.org/drawingml/2006/main">
          <a:off x="2526012" y="3018282"/>
          <a:ext cx="461556" cy="1248389"/>
        </a:xfrm>
        <a:prstGeom xmlns:a="http://schemas.openxmlformats.org/drawingml/2006/main" prst="rect">
          <a:avLst/>
        </a:prstGeom>
        <a:solidFill xmlns:a="http://schemas.openxmlformats.org/drawingml/2006/main">
          <a:schemeClr val="bg1"/>
        </a:solidFill>
      </cdr:spPr>
      <cdr:txBody>
        <a:bodyPr xmlns:a="http://schemas.openxmlformats.org/drawingml/2006/main" vertOverflow="clip" vert="vert270" wrap="square" rtlCol="0"/>
        <a:lstStyle xmlns:a="http://schemas.openxmlformats.org/drawingml/2006/main"/>
        <a:p xmlns:a="http://schemas.openxmlformats.org/drawingml/2006/main">
          <a:pPr algn="ctr"/>
          <a:r>
            <a:rPr lang="en-IN" sz="1200" b="0" dirty="0">
              <a:latin typeface="Bookman Old Style" panose="02050604050505020204" pitchFamily="18" charset="0"/>
            </a:rPr>
            <a:t>68,000 CR</a:t>
          </a:r>
        </a:p>
      </cdr:txBody>
    </cdr:sp>
  </cdr:relSizeAnchor>
  <cdr:relSizeAnchor xmlns:cdr="http://schemas.openxmlformats.org/drawingml/2006/chartDrawing">
    <cdr:from>
      <cdr:x>0.3524</cdr:x>
      <cdr:y>0.53711</cdr:y>
    </cdr:from>
    <cdr:to>
      <cdr:x>0.39391</cdr:x>
      <cdr:y>0.76211</cdr:y>
    </cdr:to>
    <cdr:sp macro="" textlink="">
      <cdr:nvSpPr>
        <cdr:cNvPr id="4" name="TextBox 3"/>
        <cdr:cNvSpPr txBox="1"/>
      </cdr:nvSpPr>
      <cdr:spPr>
        <a:xfrm xmlns:a="http://schemas.openxmlformats.org/drawingml/2006/main">
          <a:off x="4114244" y="2989977"/>
          <a:ext cx="484619" cy="1252538"/>
        </a:xfrm>
        <a:prstGeom xmlns:a="http://schemas.openxmlformats.org/drawingml/2006/main" prst="rect">
          <a:avLst/>
        </a:prstGeom>
        <a:solidFill xmlns:a="http://schemas.openxmlformats.org/drawingml/2006/main">
          <a:schemeClr val="bg1"/>
        </a:solidFill>
      </cdr:spPr>
      <cdr:txBody>
        <a:bodyPr xmlns:a="http://schemas.openxmlformats.org/drawingml/2006/main" vertOverflow="clip" vert="vert270" wrap="square" rtlCol="0"/>
        <a:lstStyle xmlns:a="http://schemas.openxmlformats.org/drawingml/2006/main"/>
        <a:p xmlns:a="http://schemas.openxmlformats.org/drawingml/2006/main">
          <a:pPr algn="ctr"/>
          <a:r>
            <a:rPr lang="en-IN" sz="1200" b="0" dirty="0">
              <a:latin typeface="Bookman Old Style" panose="02050604050505020204" pitchFamily="18" charset="0"/>
            </a:rPr>
            <a:t>90,000 CR</a:t>
          </a:r>
        </a:p>
      </cdr:txBody>
    </cdr:sp>
  </cdr:relSizeAnchor>
  <cdr:relSizeAnchor xmlns:cdr="http://schemas.openxmlformats.org/drawingml/2006/chartDrawing">
    <cdr:from>
      <cdr:x>0.49311</cdr:x>
      <cdr:y>0.45826</cdr:y>
    </cdr:from>
    <cdr:to>
      <cdr:x>0.53253</cdr:x>
      <cdr:y>0.76826</cdr:y>
    </cdr:to>
    <cdr:sp macro="" textlink="">
      <cdr:nvSpPr>
        <cdr:cNvPr id="5" name="TextBox 4"/>
        <cdr:cNvSpPr txBox="1"/>
      </cdr:nvSpPr>
      <cdr:spPr>
        <a:xfrm xmlns:a="http://schemas.openxmlformats.org/drawingml/2006/main">
          <a:off x="5756893" y="2551082"/>
          <a:ext cx="460308" cy="1725681"/>
        </a:xfrm>
        <a:prstGeom xmlns:a="http://schemas.openxmlformats.org/drawingml/2006/main" prst="rect">
          <a:avLst/>
        </a:prstGeom>
        <a:solidFill xmlns:a="http://schemas.openxmlformats.org/drawingml/2006/main">
          <a:schemeClr val="bg1"/>
        </a:solidFill>
      </cdr:spPr>
      <cdr:txBody>
        <a:bodyPr xmlns:a="http://schemas.openxmlformats.org/drawingml/2006/main" vertOverflow="clip" vert="vert270" wrap="square" rtlCol="0"/>
        <a:lstStyle xmlns:a="http://schemas.openxmlformats.org/drawingml/2006/main"/>
        <a:p xmlns:a="http://schemas.openxmlformats.org/drawingml/2006/main">
          <a:pPr algn="ctr"/>
          <a:r>
            <a:rPr lang="en-IN" sz="1200" b="0" dirty="0">
              <a:latin typeface="Bookman Old Style" panose="02050604050505020204" pitchFamily="18" charset="0"/>
            </a:rPr>
            <a:t>1,15,000 CR</a:t>
          </a:r>
        </a:p>
      </cdr:txBody>
    </cdr:sp>
  </cdr:relSizeAnchor>
  <cdr:relSizeAnchor xmlns:cdr="http://schemas.openxmlformats.org/drawingml/2006/chartDrawing">
    <cdr:from>
      <cdr:x>0.63185</cdr:x>
      <cdr:y>0.46452</cdr:y>
    </cdr:from>
    <cdr:to>
      <cdr:x>0.67187</cdr:x>
      <cdr:y>0.76817</cdr:y>
    </cdr:to>
    <cdr:sp macro="" textlink="">
      <cdr:nvSpPr>
        <cdr:cNvPr id="6" name="TextBox 5"/>
        <cdr:cNvSpPr txBox="1"/>
      </cdr:nvSpPr>
      <cdr:spPr>
        <a:xfrm xmlns:a="http://schemas.openxmlformats.org/drawingml/2006/main">
          <a:off x="7376687" y="2585918"/>
          <a:ext cx="467236" cy="1690358"/>
        </a:xfrm>
        <a:prstGeom xmlns:a="http://schemas.openxmlformats.org/drawingml/2006/main" prst="rect">
          <a:avLst/>
        </a:prstGeom>
        <a:solidFill xmlns:a="http://schemas.openxmlformats.org/drawingml/2006/main">
          <a:schemeClr val="bg1"/>
        </a:solidFill>
      </cdr:spPr>
      <cdr:txBody>
        <a:bodyPr xmlns:a="http://schemas.openxmlformats.org/drawingml/2006/main" vertOverflow="clip" vert="vert270" wrap="square" rtlCol="0"/>
        <a:lstStyle xmlns:a="http://schemas.openxmlformats.org/drawingml/2006/main"/>
        <a:p xmlns:a="http://schemas.openxmlformats.org/drawingml/2006/main">
          <a:pPr algn="ctr"/>
          <a:r>
            <a:rPr lang="en-IN" sz="1200" b="0" dirty="0">
              <a:latin typeface="Bookman Old Style" panose="02050604050505020204" pitchFamily="18" charset="0"/>
            </a:rPr>
            <a:t>1,50,000 CR</a:t>
          </a:r>
        </a:p>
      </cdr:txBody>
    </cdr:sp>
  </cdr:relSizeAnchor>
  <cdr:relSizeAnchor xmlns:cdr="http://schemas.openxmlformats.org/drawingml/2006/chartDrawing">
    <cdr:from>
      <cdr:x>0.77208</cdr:x>
      <cdr:y>0.43335</cdr:y>
    </cdr:from>
    <cdr:to>
      <cdr:x>0.81148</cdr:x>
      <cdr:y>0.76488</cdr:y>
    </cdr:to>
    <cdr:sp macro="" textlink="">
      <cdr:nvSpPr>
        <cdr:cNvPr id="7" name="TextBox 6"/>
        <cdr:cNvSpPr txBox="1"/>
      </cdr:nvSpPr>
      <cdr:spPr>
        <a:xfrm xmlns:a="http://schemas.openxmlformats.org/drawingml/2006/main">
          <a:off x="9013899" y="2412389"/>
          <a:ext cx="459938" cy="1845574"/>
        </a:xfrm>
        <a:prstGeom xmlns:a="http://schemas.openxmlformats.org/drawingml/2006/main" prst="rect">
          <a:avLst/>
        </a:prstGeom>
        <a:solidFill xmlns:a="http://schemas.openxmlformats.org/drawingml/2006/main">
          <a:schemeClr val="bg1"/>
        </a:solidFill>
      </cdr:spPr>
      <cdr:txBody>
        <a:bodyPr xmlns:a="http://schemas.openxmlformats.org/drawingml/2006/main" vertOverflow="clip" vert="vert270" wrap="square" rtlCol="0"/>
        <a:lstStyle xmlns:a="http://schemas.openxmlformats.org/drawingml/2006/main"/>
        <a:p xmlns:a="http://schemas.openxmlformats.org/drawingml/2006/main">
          <a:pPr algn="ctr"/>
          <a:r>
            <a:rPr lang="en-IN" sz="1200" b="0" dirty="0">
              <a:latin typeface="Bookman Old Style" panose="02050604050505020204" pitchFamily="18" charset="0"/>
            </a:rPr>
            <a:t>1,45,000 CR</a:t>
          </a:r>
        </a:p>
      </cdr:txBody>
    </cdr:sp>
  </cdr:relSizeAnchor>
  <cdr:relSizeAnchor xmlns:cdr="http://schemas.openxmlformats.org/drawingml/2006/chartDrawing">
    <cdr:from>
      <cdr:x>0.91157</cdr:x>
      <cdr:y>0.4348</cdr:y>
    </cdr:from>
    <cdr:to>
      <cdr:x>0.95335</cdr:x>
      <cdr:y>0.76488</cdr:y>
    </cdr:to>
    <cdr:sp macro="" textlink="">
      <cdr:nvSpPr>
        <cdr:cNvPr id="8" name="TextBox 7"/>
        <cdr:cNvSpPr txBox="1"/>
      </cdr:nvSpPr>
      <cdr:spPr>
        <a:xfrm xmlns:a="http://schemas.openxmlformats.org/drawingml/2006/main">
          <a:off x="10642401" y="2420454"/>
          <a:ext cx="487681" cy="1837508"/>
        </a:xfrm>
        <a:prstGeom xmlns:a="http://schemas.openxmlformats.org/drawingml/2006/main" prst="rect">
          <a:avLst/>
        </a:prstGeom>
        <a:solidFill xmlns:a="http://schemas.openxmlformats.org/drawingml/2006/main">
          <a:schemeClr val="bg1"/>
        </a:solidFill>
      </cdr:spPr>
      <cdr:txBody>
        <a:bodyPr xmlns:a="http://schemas.openxmlformats.org/drawingml/2006/main" vertOverflow="clip" vert="vert270" wrap="square" rtlCol="0" anchor="ctr" anchorCtr="0"/>
        <a:lstStyle xmlns:a="http://schemas.openxmlformats.org/drawingml/2006/main"/>
        <a:p xmlns:a="http://schemas.openxmlformats.org/drawingml/2006/main">
          <a:pPr algn="ctr"/>
          <a:r>
            <a:rPr lang="en-IN" sz="1200" b="0" dirty="0">
              <a:latin typeface="Bookman Old Style" panose="02050604050505020204" pitchFamily="18" charset="0"/>
            </a:rPr>
            <a:t>1,40,000 CR</a:t>
          </a:r>
        </a:p>
      </cdr:txBody>
    </cdr:sp>
  </cdr:relSizeAnchor>
  <cdr:relSizeAnchor xmlns:cdr="http://schemas.openxmlformats.org/drawingml/2006/chartDrawing">
    <cdr:from>
      <cdr:x>0.06244</cdr:x>
      <cdr:y>0.22227</cdr:y>
    </cdr:from>
    <cdr:to>
      <cdr:x>0.64456</cdr:x>
      <cdr:y>0.41211</cdr:y>
    </cdr:to>
    <cdr:cxnSp macro="">
      <cdr:nvCxnSpPr>
        <cdr:cNvPr id="10" name="Straight Connector 9">
          <a:extLst xmlns:a="http://schemas.openxmlformats.org/drawingml/2006/main">
            <a:ext uri="{FF2B5EF4-FFF2-40B4-BE49-F238E27FC236}">
              <a16:creationId xmlns:a16="http://schemas.microsoft.com/office/drawing/2014/main" id="{3F9EBF96-BC89-47FD-B3F1-4B908A08AE18}"/>
            </a:ext>
          </a:extLst>
        </cdr:cNvPr>
        <cdr:cNvCxnSpPr/>
      </cdr:nvCxnSpPr>
      <cdr:spPr>
        <a:xfrm xmlns:a="http://schemas.openxmlformats.org/drawingml/2006/main" flipV="1">
          <a:off x="616131" y="1204385"/>
          <a:ext cx="5743575" cy="1028699"/>
        </a:xfrm>
        <a:prstGeom xmlns:a="http://schemas.openxmlformats.org/drawingml/2006/main" prst="line">
          <a:avLst/>
        </a:prstGeom>
        <a:ln xmlns:a="http://schemas.openxmlformats.org/drawingml/2006/main" w="15875">
          <a:solidFill>
            <a:srgbClr val="FF0000"/>
          </a:solidFill>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0.64359</cdr:x>
      <cdr:y>0.22051</cdr:y>
    </cdr:from>
    <cdr:to>
      <cdr:x>0.9525</cdr:x>
      <cdr:y>0.29258</cdr:y>
    </cdr:to>
    <cdr:cxnSp macro="">
      <cdr:nvCxnSpPr>
        <cdr:cNvPr id="12" name="Straight Connector 11">
          <a:extLst xmlns:a="http://schemas.openxmlformats.org/drawingml/2006/main">
            <a:ext uri="{FF2B5EF4-FFF2-40B4-BE49-F238E27FC236}">
              <a16:creationId xmlns:a16="http://schemas.microsoft.com/office/drawing/2014/main" id="{52176F93-4557-456E-A8F1-E151FD54523E}"/>
            </a:ext>
          </a:extLst>
        </cdr:cNvPr>
        <cdr:cNvCxnSpPr/>
      </cdr:nvCxnSpPr>
      <cdr:spPr>
        <a:xfrm xmlns:a="http://schemas.openxmlformats.org/drawingml/2006/main">
          <a:off x="6350181" y="1194859"/>
          <a:ext cx="3048000" cy="390525"/>
        </a:xfrm>
        <a:prstGeom xmlns:a="http://schemas.openxmlformats.org/drawingml/2006/main" prst="line">
          <a:avLst/>
        </a:prstGeom>
        <a:ln xmlns:a="http://schemas.openxmlformats.org/drawingml/2006/main" w="15875">
          <a:solidFill>
            <a:srgbClr val="FF0000"/>
          </a:solidFill>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28BF8-1DCA-4CD2-A49B-57D7CB41A48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9C453741-09B5-4C85-B947-F19B8EB2678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6322FB63-9012-49B4-B056-EBB50DF058C4}"/>
              </a:ext>
            </a:extLst>
          </p:cNvPr>
          <p:cNvSpPr>
            <a:spLocks noGrp="1"/>
          </p:cNvSpPr>
          <p:nvPr>
            <p:ph type="dt" sz="half" idx="10"/>
          </p:nvPr>
        </p:nvSpPr>
        <p:spPr/>
        <p:txBody>
          <a:bodyPr/>
          <a:lstStyle/>
          <a:p>
            <a:fld id="{CA260E02-AE6C-4A0D-A59B-13E256CA1700}" type="datetimeFigureOut">
              <a:rPr lang="en-IN" smtClean="0"/>
              <a:t>14-09-2020</a:t>
            </a:fld>
            <a:endParaRPr lang="en-IN"/>
          </a:p>
        </p:txBody>
      </p:sp>
      <p:sp>
        <p:nvSpPr>
          <p:cNvPr id="5" name="Footer Placeholder 4">
            <a:extLst>
              <a:ext uri="{FF2B5EF4-FFF2-40B4-BE49-F238E27FC236}">
                <a16:creationId xmlns:a16="http://schemas.microsoft.com/office/drawing/2014/main" id="{F67B8631-F493-421B-95E3-D618174FF66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855A3E7-64BA-4ADF-963B-83EB5D66E481}"/>
              </a:ext>
            </a:extLst>
          </p:cNvPr>
          <p:cNvSpPr>
            <a:spLocks noGrp="1"/>
          </p:cNvSpPr>
          <p:nvPr>
            <p:ph type="sldNum" sz="quarter" idx="12"/>
          </p:nvPr>
        </p:nvSpPr>
        <p:spPr/>
        <p:txBody>
          <a:bodyPr/>
          <a:lstStyle/>
          <a:p>
            <a:fld id="{DABDDC57-15CF-4D1F-8E0C-84952318E46E}" type="slidenum">
              <a:rPr lang="en-IN" smtClean="0"/>
              <a:t>‹#›</a:t>
            </a:fld>
            <a:endParaRPr lang="en-IN"/>
          </a:p>
        </p:txBody>
      </p:sp>
    </p:spTree>
    <p:extLst>
      <p:ext uri="{BB962C8B-B14F-4D97-AF65-F5344CB8AC3E}">
        <p14:creationId xmlns:p14="http://schemas.microsoft.com/office/powerpoint/2010/main" val="25609058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0F15C-8801-4432-A307-8F29272EEF1C}"/>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CC581E86-4128-48DB-A6C2-077EC94ECA0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5ECA044-FC96-4618-8ED0-9D1FA8F4C7B2}"/>
              </a:ext>
            </a:extLst>
          </p:cNvPr>
          <p:cNvSpPr>
            <a:spLocks noGrp="1"/>
          </p:cNvSpPr>
          <p:nvPr>
            <p:ph type="dt" sz="half" idx="10"/>
          </p:nvPr>
        </p:nvSpPr>
        <p:spPr/>
        <p:txBody>
          <a:bodyPr/>
          <a:lstStyle/>
          <a:p>
            <a:fld id="{CA260E02-AE6C-4A0D-A59B-13E256CA1700}" type="datetimeFigureOut">
              <a:rPr lang="en-IN" smtClean="0"/>
              <a:t>14-09-2020</a:t>
            </a:fld>
            <a:endParaRPr lang="en-IN"/>
          </a:p>
        </p:txBody>
      </p:sp>
      <p:sp>
        <p:nvSpPr>
          <p:cNvPr id="5" name="Footer Placeholder 4">
            <a:extLst>
              <a:ext uri="{FF2B5EF4-FFF2-40B4-BE49-F238E27FC236}">
                <a16:creationId xmlns:a16="http://schemas.microsoft.com/office/drawing/2014/main" id="{8120A4D7-73ED-4F11-B39F-DE88162D26E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47A7A44-4304-43B0-898D-66F23649044A}"/>
              </a:ext>
            </a:extLst>
          </p:cNvPr>
          <p:cNvSpPr>
            <a:spLocks noGrp="1"/>
          </p:cNvSpPr>
          <p:nvPr>
            <p:ph type="sldNum" sz="quarter" idx="12"/>
          </p:nvPr>
        </p:nvSpPr>
        <p:spPr/>
        <p:txBody>
          <a:bodyPr/>
          <a:lstStyle/>
          <a:p>
            <a:fld id="{DABDDC57-15CF-4D1F-8E0C-84952318E46E}" type="slidenum">
              <a:rPr lang="en-IN" smtClean="0"/>
              <a:t>‹#›</a:t>
            </a:fld>
            <a:endParaRPr lang="en-IN"/>
          </a:p>
        </p:txBody>
      </p:sp>
    </p:spTree>
    <p:extLst>
      <p:ext uri="{BB962C8B-B14F-4D97-AF65-F5344CB8AC3E}">
        <p14:creationId xmlns:p14="http://schemas.microsoft.com/office/powerpoint/2010/main" val="16039162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3A0BC10-5FA0-4F6B-AEEA-F7913D622A9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F8E21507-89D5-43A3-B106-C6B547A248C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9D2FAE7-D5A3-4F3B-A714-5DCD537932AE}"/>
              </a:ext>
            </a:extLst>
          </p:cNvPr>
          <p:cNvSpPr>
            <a:spLocks noGrp="1"/>
          </p:cNvSpPr>
          <p:nvPr>
            <p:ph type="dt" sz="half" idx="10"/>
          </p:nvPr>
        </p:nvSpPr>
        <p:spPr/>
        <p:txBody>
          <a:bodyPr/>
          <a:lstStyle/>
          <a:p>
            <a:fld id="{CA260E02-AE6C-4A0D-A59B-13E256CA1700}" type="datetimeFigureOut">
              <a:rPr lang="en-IN" smtClean="0"/>
              <a:t>14-09-2020</a:t>
            </a:fld>
            <a:endParaRPr lang="en-IN"/>
          </a:p>
        </p:txBody>
      </p:sp>
      <p:sp>
        <p:nvSpPr>
          <p:cNvPr id="5" name="Footer Placeholder 4">
            <a:extLst>
              <a:ext uri="{FF2B5EF4-FFF2-40B4-BE49-F238E27FC236}">
                <a16:creationId xmlns:a16="http://schemas.microsoft.com/office/drawing/2014/main" id="{42D492A0-B5CF-4DE2-93D3-7B201E0503B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68C0772-B7E5-40B4-93F8-4F3679FE4C89}"/>
              </a:ext>
            </a:extLst>
          </p:cNvPr>
          <p:cNvSpPr>
            <a:spLocks noGrp="1"/>
          </p:cNvSpPr>
          <p:nvPr>
            <p:ph type="sldNum" sz="quarter" idx="12"/>
          </p:nvPr>
        </p:nvSpPr>
        <p:spPr/>
        <p:txBody>
          <a:bodyPr/>
          <a:lstStyle/>
          <a:p>
            <a:fld id="{DABDDC57-15CF-4D1F-8E0C-84952318E46E}" type="slidenum">
              <a:rPr lang="en-IN" smtClean="0"/>
              <a:t>‹#›</a:t>
            </a:fld>
            <a:endParaRPr lang="en-IN"/>
          </a:p>
        </p:txBody>
      </p:sp>
    </p:spTree>
    <p:extLst>
      <p:ext uri="{BB962C8B-B14F-4D97-AF65-F5344CB8AC3E}">
        <p14:creationId xmlns:p14="http://schemas.microsoft.com/office/powerpoint/2010/main" val="6836169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6E7F5F-27BC-4300-B63F-E83853D43D4B}"/>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6E6A8CC1-4FBC-4010-BEA0-D497D9675DC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F89AEDD-BFCD-472C-ABA9-FECDF1AE90F6}"/>
              </a:ext>
            </a:extLst>
          </p:cNvPr>
          <p:cNvSpPr>
            <a:spLocks noGrp="1"/>
          </p:cNvSpPr>
          <p:nvPr>
            <p:ph type="dt" sz="half" idx="10"/>
          </p:nvPr>
        </p:nvSpPr>
        <p:spPr/>
        <p:txBody>
          <a:bodyPr/>
          <a:lstStyle/>
          <a:p>
            <a:fld id="{CA260E02-AE6C-4A0D-A59B-13E256CA1700}" type="datetimeFigureOut">
              <a:rPr lang="en-IN" smtClean="0"/>
              <a:t>14-09-2020</a:t>
            </a:fld>
            <a:endParaRPr lang="en-IN"/>
          </a:p>
        </p:txBody>
      </p:sp>
      <p:sp>
        <p:nvSpPr>
          <p:cNvPr id="5" name="Footer Placeholder 4">
            <a:extLst>
              <a:ext uri="{FF2B5EF4-FFF2-40B4-BE49-F238E27FC236}">
                <a16:creationId xmlns:a16="http://schemas.microsoft.com/office/drawing/2014/main" id="{145A4549-0388-45BB-B075-0C93A472CE0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A2BC884-AA17-4306-A249-085C2B507AEA}"/>
              </a:ext>
            </a:extLst>
          </p:cNvPr>
          <p:cNvSpPr>
            <a:spLocks noGrp="1"/>
          </p:cNvSpPr>
          <p:nvPr>
            <p:ph type="sldNum" sz="quarter" idx="12"/>
          </p:nvPr>
        </p:nvSpPr>
        <p:spPr/>
        <p:txBody>
          <a:bodyPr/>
          <a:lstStyle/>
          <a:p>
            <a:fld id="{DABDDC57-15CF-4D1F-8E0C-84952318E46E}" type="slidenum">
              <a:rPr lang="en-IN" smtClean="0"/>
              <a:t>‹#›</a:t>
            </a:fld>
            <a:endParaRPr lang="en-IN"/>
          </a:p>
        </p:txBody>
      </p:sp>
    </p:spTree>
    <p:extLst>
      <p:ext uri="{BB962C8B-B14F-4D97-AF65-F5344CB8AC3E}">
        <p14:creationId xmlns:p14="http://schemas.microsoft.com/office/powerpoint/2010/main" val="25525432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F134A4-6F91-4E96-BB77-21D9357E57D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21A34B01-2231-434B-BB2E-180DB3B5B83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1018035-C364-447C-B32E-5858D20AB09B}"/>
              </a:ext>
            </a:extLst>
          </p:cNvPr>
          <p:cNvSpPr>
            <a:spLocks noGrp="1"/>
          </p:cNvSpPr>
          <p:nvPr>
            <p:ph type="dt" sz="half" idx="10"/>
          </p:nvPr>
        </p:nvSpPr>
        <p:spPr/>
        <p:txBody>
          <a:bodyPr/>
          <a:lstStyle/>
          <a:p>
            <a:fld id="{CA260E02-AE6C-4A0D-A59B-13E256CA1700}" type="datetimeFigureOut">
              <a:rPr lang="en-IN" smtClean="0"/>
              <a:t>14-09-2020</a:t>
            </a:fld>
            <a:endParaRPr lang="en-IN"/>
          </a:p>
        </p:txBody>
      </p:sp>
      <p:sp>
        <p:nvSpPr>
          <p:cNvPr id="5" name="Footer Placeholder 4">
            <a:extLst>
              <a:ext uri="{FF2B5EF4-FFF2-40B4-BE49-F238E27FC236}">
                <a16:creationId xmlns:a16="http://schemas.microsoft.com/office/drawing/2014/main" id="{B2B5AD3E-980B-42B1-8138-AEF5BFC17E0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F823A7A-066D-4D39-8E40-E4AA9FC2B7AA}"/>
              </a:ext>
            </a:extLst>
          </p:cNvPr>
          <p:cNvSpPr>
            <a:spLocks noGrp="1"/>
          </p:cNvSpPr>
          <p:nvPr>
            <p:ph type="sldNum" sz="quarter" idx="12"/>
          </p:nvPr>
        </p:nvSpPr>
        <p:spPr/>
        <p:txBody>
          <a:bodyPr/>
          <a:lstStyle/>
          <a:p>
            <a:fld id="{DABDDC57-15CF-4D1F-8E0C-84952318E46E}" type="slidenum">
              <a:rPr lang="en-IN" smtClean="0"/>
              <a:t>‹#›</a:t>
            </a:fld>
            <a:endParaRPr lang="en-IN"/>
          </a:p>
        </p:txBody>
      </p:sp>
    </p:spTree>
    <p:extLst>
      <p:ext uri="{BB962C8B-B14F-4D97-AF65-F5344CB8AC3E}">
        <p14:creationId xmlns:p14="http://schemas.microsoft.com/office/powerpoint/2010/main" val="1385148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4434D3-2596-4E79-B56F-275E3A2BD0B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ACD69845-773B-4556-A06B-66343C14C07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D5796F14-6474-4926-9E10-1D518F4D810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B266EEBE-6E3D-4972-9E41-78C1BA646694}"/>
              </a:ext>
            </a:extLst>
          </p:cNvPr>
          <p:cNvSpPr>
            <a:spLocks noGrp="1"/>
          </p:cNvSpPr>
          <p:nvPr>
            <p:ph type="dt" sz="half" idx="10"/>
          </p:nvPr>
        </p:nvSpPr>
        <p:spPr/>
        <p:txBody>
          <a:bodyPr/>
          <a:lstStyle/>
          <a:p>
            <a:fld id="{CA260E02-AE6C-4A0D-A59B-13E256CA1700}" type="datetimeFigureOut">
              <a:rPr lang="en-IN" smtClean="0"/>
              <a:t>14-09-2020</a:t>
            </a:fld>
            <a:endParaRPr lang="en-IN"/>
          </a:p>
        </p:txBody>
      </p:sp>
      <p:sp>
        <p:nvSpPr>
          <p:cNvPr id="6" name="Footer Placeholder 5">
            <a:extLst>
              <a:ext uri="{FF2B5EF4-FFF2-40B4-BE49-F238E27FC236}">
                <a16:creationId xmlns:a16="http://schemas.microsoft.com/office/drawing/2014/main" id="{4A27E36F-16B5-4C28-92B1-9BA4A42BA2B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4C8D5653-7DE0-497F-AFA9-1A5177D0F2A3}"/>
              </a:ext>
            </a:extLst>
          </p:cNvPr>
          <p:cNvSpPr>
            <a:spLocks noGrp="1"/>
          </p:cNvSpPr>
          <p:nvPr>
            <p:ph type="sldNum" sz="quarter" idx="12"/>
          </p:nvPr>
        </p:nvSpPr>
        <p:spPr/>
        <p:txBody>
          <a:bodyPr/>
          <a:lstStyle/>
          <a:p>
            <a:fld id="{DABDDC57-15CF-4D1F-8E0C-84952318E46E}" type="slidenum">
              <a:rPr lang="en-IN" smtClean="0"/>
              <a:t>‹#›</a:t>
            </a:fld>
            <a:endParaRPr lang="en-IN"/>
          </a:p>
        </p:txBody>
      </p:sp>
    </p:spTree>
    <p:extLst>
      <p:ext uri="{BB962C8B-B14F-4D97-AF65-F5344CB8AC3E}">
        <p14:creationId xmlns:p14="http://schemas.microsoft.com/office/powerpoint/2010/main" val="2602118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B95FF2-4AF0-4C83-B77F-A45CFB990F68}"/>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062161DA-FFE5-4812-BC55-AFFB38621D8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A6265AD-C172-499F-88EC-4CBAAA59CF6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87CDEC2E-E16C-4167-A9B9-2C268EECD5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42F67C6-26E4-4511-808A-2F3CF486DD5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30963DE0-9CEE-4EFD-ADC3-09304BABEBB5}"/>
              </a:ext>
            </a:extLst>
          </p:cNvPr>
          <p:cNvSpPr>
            <a:spLocks noGrp="1"/>
          </p:cNvSpPr>
          <p:nvPr>
            <p:ph type="dt" sz="half" idx="10"/>
          </p:nvPr>
        </p:nvSpPr>
        <p:spPr/>
        <p:txBody>
          <a:bodyPr/>
          <a:lstStyle/>
          <a:p>
            <a:fld id="{CA260E02-AE6C-4A0D-A59B-13E256CA1700}" type="datetimeFigureOut">
              <a:rPr lang="en-IN" smtClean="0"/>
              <a:t>14-09-2020</a:t>
            </a:fld>
            <a:endParaRPr lang="en-IN"/>
          </a:p>
        </p:txBody>
      </p:sp>
      <p:sp>
        <p:nvSpPr>
          <p:cNvPr id="8" name="Footer Placeholder 7">
            <a:extLst>
              <a:ext uri="{FF2B5EF4-FFF2-40B4-BE49-F238E27FC236}">
                <a16:creationId xmlns:a16="http://schemas.microsoft.com/office/drawing/2014/main" id="{EB393F13-5BBE-48B4-83F5-28D3FD285D76}"/>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DA5FFD2D-AD32-46E8-9F61-BDE56B61661F}"/>
              </a:ext>
            </a:extLst>
          </p:cNvPr>
          <p:cNvSpPr>
            <a:spLocks noGrp="1"/>
          </p:cNvSpPr>
          <p:nvPr>
            <p:ph type="sldNum" sz="quarter" idx="12"/>
          </p:nvPr>
        </p:nvSpPr>
        <p:spPr/>
        <p:txBody>
          <a:bodyPr/>
          <a:lstStyle/>
          <a:p>
            <a:fld id="{DABDDC57-15CF-4D1F-8E0C-84952318E46E}" type="slidenum">
              <a:rPr lang="en-IN" smtClean="0"/>
              <a:t>‹#›</a:t>
            </a:fld>
            <a:endParaRPr lang="en-IN"/>
          </a:p>
        </p:txBody>
      </p:sp>
    </p:spTree>
    <p:extLst>
      <p:ext uri="{BB962C8B-B14F-4D97-AF65-F5344CB8AC3E}">
        <p14:creationId xmlns:p14="http://schemas.microsoft.com/office/powerpoint/2010/main" val="7926757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B5D395-D2A8-4E71-A788-8F806BB9BEA3}"/>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81086C47-99AE-4825-BE0E-8F8B6D2905C0}"/>
              </a:ext>
            </a:extLst>
          </p:cNvPr>
          <p:cNvSpPr>
            <a:spLocks noGrp="1"/>
          </p:cNvSpPr>
          <p:nvPr>
            <p:ph type="dt" sz="half" idx="10"/>
          </p:nvPr>
        </p:nvSpPr>
        <p:spPr/>
        <p:txBody>
          <a:bodyPr/>
          <a:lstStyle/>
          <a:p>
            <a:fld id="{CA260E02-AE6C-4A0D-A59B-13E256CA1700}" type="datetimeFigureOut">
              <a:rPr lang="en-IN" smtClean="0"/>
              <a:t>14-09-2020</a:t>
            </a:fld>
            <a:endParaRPr lang="en-IN"/>
          </a:p>
        </p:txBody>
      </p:sp>
      <p:sp>
        <p:nvSpPr>
          <p:cNvPr id="4" name="Footer Placeholder 3">
            <a:extLst>
              <a:ext uri="{FF2B5EF4-FFF2-40B4-BE49-F238E27FC236}">
                <a16:creationId xmlns:a16="http://schemas.microsoft.com/office/drawing/2014/main" id="{084B115A-8EC3-4D2A-8A7C-7FC3DCBFB7A6}"/>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1A144834-1B73-45DF-8187-B2507F8A3A8B}"/>
              </a:ext>
            </a:extLst>
          </p:cNvPr>
          <p:cNvSpPr>
            <a:spLocks noGrp="1"/>
          </p:cNvSpPr>
          <p:nvPr>
            <p:ph type="sldNum" sz="quarter" idx="12"/>
          </p:nvPr>
        </p:nvSpPr>
        <p:spPr/>
        <p:txBody>
          <a:bodyPr/>
          <a:lstStyle/>
          <a:p>
            <a:fld id="{DABDDC57-15CF-4D1F-8E0C-84952318E46E}" type="slidenum">
              <a:rPr lang="en-IN" smtClean="0"/>
              <a:t>‹#›</a:t>
            </a:fld>
            <a:endParaRPr lang="en-IN"/>
          </a:p>
        </p:txBody>
      </p:sp>
    </p:spTree>
    <p:extLst>
      <p:ext uri="{BB962C8B-B14F-4D97-AF65-F5344CB8AC3E}">
        <p14:creationId xmlns:p14="http://schemas.microsoft.com/office/powerpoint/2010/main" val="41521122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FD4B15-E02B-4BF3-BB9B-2D0212D77945}"/>
              </a:ext>
            </a:extLst>
          </p:cNvPr>
          <p:cNvSpPr>
            <a:spLocks noGrp="1"/>
          </p:cNvSpPr>
          <p:nvPr>
            <p:ph type="dt" sz="half" idx="10"/>
          </p:nvPr>
        </p:nvSpPr>
        <p:spPr/>
        <p:txBody>
          <a:bodyPr/>
          <a:lstStyle/>
          <a:p>
            <a:fld id="{CA260E02-AE6C-4A0D-A59B-13E256CA1700}" type="datetimeFigureOut">
              <a:rPr lang="en-IN" smtClean="0"/>
              <a:t>14-09-2020</a:t>
            </a:fld>
            <a:endParaRPr lang="en-IN"/>
          </a:p>
        </p:txBody>
      </p:sp>
      <p:sp>
        <p:nvSpPr>
          <p:cNvPr id="3" name="Footer Placeholder 2">
            <a:extLst>
              <a:ext uri="{FF2B5EF4-FFF2-40B4-BE49-F238E27FC236}">
                <a16:creationId xmlns:a16="http://schemas.microsoft.com/office/drawing/2014/main" id="{4C397ED8-0C77-46B6-AA23-63C7C8689E81}"/>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1DFC68D8-C277-45C4-8CA8-5030C48E4330}"/>
              </a:ext>
            </a:extLst>
          </p:cNvPr>
          <p:cNvSpPr>
            <a:spLocks noGrp="1"/>
          </p:cNvSpPr>
          <p:nvPr>
            <p:ph type="sldNum" sz="quarter" idx="12"/>
          </p:nvPr>
        </p:nvSpPr>
        <p:spPr/>
        <p:txBody>
          <a:bodyPr/>
          <a:lstStyle/>
          <a:p>
            <a:fld id="{DABDDC57-15CF-4D1F-8E0C-84952318E46E}" type="slidenum">
              <a:rPr lang="en-IN" smtClean="0"/>
              <a:t>‹#›</a:t>
            </a:fld>
            <a:endParaRPr lang="en-IN"/>
          </a:p>
        </p:txBody>
      </p:sp>
    </p:spTree>
    <p:extLst>
      <p:ext uri="{BB962C8B-B14F-4D97-AF65-F5344CB8AC3E}">
        <p14:creationId xmlns:p14="http://schemas.microsoft.com/office/powerpoint/2010/main" val="3335028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B4A0E-B13F-4687-A228-6007AD8898B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31129B52-B4A1-429A-83F9-E14B0A047D9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889A8E5A-D715-48ED-BC7F-AEAABB018E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85B447-ACEC-4A0E-995A-E9529743D623}"/>
              </a:ext>
            </a:extLst>
          </p:cNvPr>
          <p:cNvSpPr>
            <a:spLocks noGrp="1"/>
          </p:cNvSpPr>
          <p:nvPr>
            <p:ph type="dt" sz="half" idx="10"/>
          </p:nvPr>
        </p:nvSpPr>
        <p:spPr/>
        <p:txBody>
          <a:bodyPr/>
          <a:lstStyle/>
          <a:p>
            <a:fld id="{CA260E02-AE6C-4A0D-A59B-13E256CA1700}" type="datetimeFigureOut">
              <a:rPr lang="en-IN" smtClean="0"/>
              <a:t>14-09-2020</a:t>
            </a:fld>
            <a:endParaRPr lang="en-IN"/>
          </a:p>
        </p:txBody>
      </p:sp>
      <p:sp>
        <p:nvSpPr>
          <p:cNvPr id="6" name="Footer Placeholder 5">
            <a:extLst>
              <a:ext uri="{FF2B5EF4-FFF2-40B4-BE49-F238E27FC236}">
                <a16:creationId xmlns:a16="http://schemas.microsoft.com/office/drawing/2014/main" id="{2D52F4BD-18D6-432B-BB02-D44B65B68E7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6636B2CC-7B93-43A5-9801-CA222B021D40}"/>
              </a:ext>
            </a:extLst>
          </p:cNvPr>
          <p:cNvSpPr>
            <a:spLocks noGrp="1"/>
          </p:cNvSpPr>
          <p:nvPr>
            <p:ph type="sldNum" sz="quarter" idx="12"/>
          </p:nvPr>
        </p:nvSpPr>
        <p:spPr/>
        <p:txBody>
          <a:bodyPr/>
          <a:lstStyle/>
          <a:p>
            <a:fld id="{DABDDC57-15CF-4D1F-8E0C-84952318E46E}" type="slidenum">
              <a:rPr lang="en-IN" smtClean="0"/>
              <a:t>‹#›</a:t>
            </a:fld>
            <a:endParaRPr lang="en-IN"/>
          </a:p>
        </p:txBody>
      </p:sp>
    </p:spTree>
    <p:extLst>
      <p:ext uri="{BB962C8B-B14F-4D97-AF65-F5344CB8AC3E}">
        <p14:creationId xmlns:p14="http://schemas.microsoft.com/office/powerpoint/2010/main" val="1473238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BD53A-F0A0-49E2-BB45-E1F2B0C549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789D0B2B-7385-4C0F-94E9-FF05FA731CE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2853F524-A5F5-45BA-A321-9D2D5B3ADD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4B3910E-E6EA-49DF-BCC5-99A565BB56CF}"/>
              </a:ext>
            </a:extLst>
          </p:cNvPr>
          <p:cNvSpPr>
            <a:spLocks noGrp="1"/>
          </p:cNvSpPr>
          <p:nvPr>
            <p:ph type="dt" sz="half" idx="10"/>
          </p:nvPr>
        </p:nvSpPr>
        <p:spPr/>
        <p:txBody>
          <a:bodyPr/>
          <a:lstStyle/>
          <a:p>
            <a:fld id="{CA260E02-AE6C-4A0D-A59B-13E256CA1700}" type="datetimeFigureOut">
              <a:rPr lang="en-IN" smtClean="0"/>
              <a:t>14-09-2020</a:t>
            </a:fld>
            <a:endParaRPr lang="en-IN"/>
          </a:p>
        </p:txBody>
      </p:sp>
      <p:sp>
        <p:nvSpPr>
          <p:cNvPr id="6" name="Footer Placeholder 5">
            <a:extLst>
              <a:ext uri="{FF2B5EF4-FFF2-40B4-BE49-F238E27FC236}">
                <a16:creationId xmlns:a16="http://schemas.microsoft.com/office/drawing/2014/main" id="{F9442229-4DAD-46F5-8DC7-7D18626D6955}"/>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3B344274-1A0D-499F-BB97-1904AB30BFE6}"/>
              </a:ext>
            </a:extLst>
          </p:cNvPr>
          <p:cNvSpPr>
            <a:spLocks noGrp="1"/>
          </p:cNvSpPr>
          <p:nvPr>
            <p:ph type="sldNum" sz="quarter" idx="12"/>
          </p:nvPr>
        </p:nvSpPr>
        <p:spPr/>
        <p:txBody>
          <a:bodyPr/>
          <a:lstStyle/>
          <a:p>
            <a:fld id="{DABDDC57-15CF-4D1F-8E0C-84952318E46E}" type="slidenum">
              <a:rPr lang="en-IN" smtClean="0"/>
              <a:t>‹#›</a:t>
            </a:fld>
            <a:endParaRPr lang="en-IN"/>
          </a:p>
        </p:txBody>
      </p:sp>
    </p:spTree>
    <p:extLst>
      <p:ext uri="{BB962C8B-B14F-4D97-AF65-F5344CB8AC3E}">
        <p14:creationId xmlns:p14="http://schemas.microsoft.com/office/powerpoint/2010/main" val="449742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13A8768-33D4-4B4F-B93A-ADA53A7603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DE464A9A-4DE8-4BC8-94EB-A41FDCEEB43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5E83762-C4BD-4903-AEC8-63974F10CFE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260E02-AE6C-4A0D-A59B-13E256CA1700}" type="datetimeFigureOut">
              <a:rPr lang="en-IN" smtClean="0"/>
              <a:t>14-09-2020</a:t>
            </a:fld>
            <a:endParaRPr lang="en-IN"/>
          </a:p>
        </p:txBody>
      </p:sp>
      <p:sp>
        <p:nvSpPr>
          <p:cNvPr id="5" name="Footer Placeholder 4">
            <a:extLst>
              <a:ext uri="{FF2B5EF4-FFF2-40B4-BE49-F238E27FC236}">
                <a16:creationId xmlns:a16="http://schemas.microsoft.com/office/drawing/2014/main" id="{B08C380D-6BB6-4E51-B280-C41AA3891DE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12009107-F8AD-4D70-A02B-5DB80F5113A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BDDC57-15CF-4D1F-8E0C-84952318E46E}" type="slidenum">
              <a:rPr lang="en-IN" smtClean="0"/>
              <a:t>‹#›</a:t>
            </a:fld>
            <a:endParaRPr lang="en-IN"/>
          </a:p>
        </p:txBody>
      </p:sp>
    </p:spTree>
    <p:extLst>
      <p:ext uri="{BB962C8B-B14F-4D97-AF65-F5344CB8AC3E}">
        <p14:creationId xmlns:p14="http://schemas.microsoft.com/office/powerpoint/2010/main" val="4691915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comments" Target="../comments/comment1.xml"/><Relationship Id="rId5" Type="http://schemas.openxmlformats.org/officeDocument/2006/relationships/image" Target="../media/image1.jpg"/><Relationship Id="rId4" Type="http://schemas.openxmlformats.org/officeDocument/2006/relationships/chart" Target="../charts/chart2.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02059" y="2436008"/>
            <a:ext cx="9144000" cy="2387600"/>
          </a:xfrm>
        </p:spPr>
        <p:txBody>
          <a:bodyPr>
            <a:normAutofit/>
          </a:bodyPr>
          <a:lstStyle/>
          <a:p>
            <a:r>
              <a:rPr lang="en-US" sz="2400" b="1" dirty="0">
                <a:latin typeface="Bookman Old Style" panose="02050604050505020204" pitchFamily="18" charset="0"/>
              </a:rPr>
              <a:t>All about Railway Pension</a:t>
            </a:r>
            <a:br>
              <a:rPr lang="en-US" sz="2400" b="1" dirty="0">
                <a:latin typeface="Bookman Old Style" panose="02050604050505020204" pitchFamily="18" charset="0"/>
              </a:rPr>
            </a:br>
            <a:r>
              <a:rPr lang="en-US" sz="2400" b="1" dirty="0">
                <a:latin typeface="Bookman Old Style" panose="02050604050505020204" pitchFamily="18" charset="0"/>
              </a:rPr>
              <a:t>Module 1</a:t>
            </a:r>
            <a:br>
              <a:rPr lang="en-US" sz="2400" b="1" dirty="0">
                <a:latin typeface="Bookman Old Style" panose="02050604050505020204" pitchFamily="18" charset="0"/>
              </a:rPr>
            </a:br>
            <a:endParaRPr lang="en-IN" sz="2400" b="1" dirty="0">
              <a:latin typeface="Bookman Old Style" panose="02050604050505020204" pitchFamily="18" charset="0"/>
            </a:endParaRPr>
          </a:p>
        </p:txBody>
      </p:sp>
      <p:sp>
        <p:nvSpPr>
          <p:cNvPr id="3" name="Subtitle 2"/>
          <p:cNvSpPr>
            <a:spLocks noGrp="1"/>
          </p:cNvSpPr>
          <p:nvPr>
            <p:ph type="subTitle" idx="1"/>
          </p:nvPr>
        </p:nvSpPr>
        <p:spPr>
          <a:xfrm>
            <a:off x="3843548" y="5202238"/>
            <a:ext cx="9144000" cy="1655762"/>
          </a:xfrm>
        </p:spPr>
        <p:txBody>
          <a:bodyPr>
            <a:normAutofit/>
          </a:bodyPr>
          <a:lstStyle/>
          <a:p>
            <a:r>
              <a:rPr lang="en-US" sz="1800" dirty="0" err="1">
                <a:latin typeface="Bookman Old Style" panose="02050604050505020204" pitchFamily="18" charset="0"/>
              </a:rPr>
              <a:t>Niketan</a:t>
            </a:r>
            <a:r>
              <a:rPr lang="en-US" sz="1800" dirty="0">
                <a:latin typeface="Bookman Old Style" panose="02050604050505020204" pitchFamily="18" charset="0"/>
              </a:rPr>
              <a:t> </a:t>
            </a:r>
            <a:r>
              <a:rPr lang="en-US" sz="1800" dirty="0" err="1">
                <a:latin typeface="Bookman Old Style" panose="02050604050505020204" pitchFamily="18" charset="0"/>
              </a:rPr>
              <a:t>Sahoo</a:t>
            </a:r>
            <a:endParaRPr lang="en-US" sz="1800" dirty="0">
              <a:latin typeface="Bookman Old Style" panose="02050604050505020204" pitchFamily="18" charset="0"/>
            </a:endParaRPr>
          </a:p>
          <a:p>
            <a:r>
              <a:rPr lang="en-US" sz="1800" dirty="0">
                <a:latin typeface="Bookman Old Style" panose="02050604050505020204" pitchFamily="18" charset="0"/>
              </a:rPr>
              <a:t>   Sr. AFA (Pension), Western Railway</a:t>
            </a:r>
            <a:endParaRPr lang="en-IN" sz="1800" dirty="0">
              <a:latin typeface="Bookman Old Style" panose="02050604050505020204" pitchFamily="18"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56161" y="483925"/>
            <a:ext cx="955830" cy="1568302"/>
          </a:xfrm>
          <a:prstGeom prst="rect">
            <a:avLst/>
          </a:prstGeom>
        </p:spPr>
      </p:pic>
      <p:sp>
        <p:nvSpPr>
          <p:cNvPr id="7" name="Title 1"/>
          <p:cNvSpPr txBox="1">
            <a:spLocks/>
          </p:cNvSpPr>
          <p:nvPr/>
        </p:nvSpPr>
        <p:spPr>
          <a:xfrm>
            <a:off x="1566257" y="193263"/>
            <a:ext cx="9144000" cy="238760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000" b="1" dirty="0">
                <a:solidFill>
                  <a:schemeClr val="accent5">
                    <a:lumMod val="75000"/>
                  </a:schemeClr>
                </a:solidFill>
                <a:latin typeface="Bookman Old Style" panose="02050604050505020204" pitchFamily="18" charset="0"/>
              </a:rPr>
              <a:t>INDIAN RAILWAYS INSTITUTE OF FINANCIAL MANAGEMENT</a:t>
            </a:r>
            <a:endParaRPr lang="en-IN" sz="2000" b="1" dirty="0">
              <a:solidFill>
                <a:schemeClr val="accent5">
                  <a:lumMod val="75000"/>
                </a:schemeClr>
              </a:solidFill>
              <a:latin typeface="Bookman Old Style" panose="02050604050505020204" pitchFamily="18" charset="0"/>
            </a:endParaRPr>
          </a:p>
        </p:txBody>
      </p:sp>
    </p:spTree>
    <p:extLst>
      <p:ext uri="{BB962C8B-B14F-4D97-AF65-F5344CB8AC3E}">
        <p14:creationId xmlns:p14="http://schemas.microsoft.com/office/powerpoint/2010/main" val="19154025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327" y="500062"/>
            <a:ext cx="10515600" cy="1325563"/>
          </a:xfrm>
        </p:spPr>
        <p:txBody>
          <a:bodyPr>
            <a:normAutofit/>
          </a:bodyPr>
          <a:lstStyle/>
          <a:p>
            <a:pPr algn="ctr"/>
            <a:r>
              <a:rPr lang="en-IN" sz="2000" b="1" dirty="0">
                <a:latin typeface="Bookman Old Style" panose="02050604050505020204" pitchFamily="18" charset="0"/>
              </a:rPr>
              <a:t>Railway Pension : future liability </a:t>
            </a:r>
            <a:br>
              <a:rPr lang="en-IN" sz="2000" b="1" dirty="0">
                <a:latin typeface="Bookman Old Style" panose="02050604050505020204" pitchFamily="18" charset="0"/>
              </a:rPr>
            </a:br>
            <a:r>
              <a:rPr lang="en-IN" sz="2000" b="1" dirty="0">
                <a:latin typeface="Bookman Old Style" panose="02050604050505020204" pitchFamily="18" charset="0"/>
              </a:rPr>
              <a:t>uncertainties and challenges</a:t>
            </a:r>
          </a:p>
        </p:txBody>
      </p:sp>
      <p:sp>
        <p:nvSpPr>
          <p:cNvPr id="3" name="Content Placeholder 2"/>
          <p:cNvSpPr>
            <a:spLocks noGrp="1"/>
          </p:cNvSpPr>
          <p:nvPr>
            <p:ph idx="1"/>
          </p:nvPr>
        </p:nvSpPr>
        <p:spPr>
          <a:xfrm>
            <a:off x="1496290" y="1640898"/>
            <a:ext cx="9051637" cy="4351338"/>
          </a:xfrm>
        </p:spPr>
        <p:txBody>
          <a:bodyPr>
            <a:noAutofit/>
          </a:bodyPr>
          <a:lstStyle/>
          <a:p>
            <a:pPr marL="0" indent="0">
              <a:lnSpc>
                <a:spcPct val="150000"/>
              </a:lnSpc>
              <a:buNone/>
            </a:pPr>
            <a:r>
              <a:rPr lang="en-IN" sz="1400" dirty="0">
                <a:latin typeface="Bookman Old Style" panose="02050604050505020204" pitchFamily="18" charset="0"/>
              </a:rPr>
              <a:t>Railway employees governed under </a:t>
            </a:r>
            <a:r>
              <a:rPr lang="en-IN" sz="1400" b="1" dirty="0">
                <a:latin typeface="Bookman Old Style" panose="02050604050505020204" pitchFamily="18" charset="0"/>
              </a:rPr>
              <a:t>old pension scheme </a:t>
            </a:r>
            <a:r>
              <a:rPr lang="en-IN" sz="1400" dirty="0">
                <a:latin typeface="Bookman Old Style" panose="02050604050505020204" pitchFamily="18" charset="0"/>
              </a:rPr>
              <a:t>are </a:t>
            </a:r>
            <a:r>
              <a:rPr lang="en-IN" sz="1400" b="1" dirty="0">
                <a:latin typeface="Bookman Old Style" panose="02050604050505020204" pitchFamily="18" charset="0"/>
              </a:rPr>
              <a:t>11 lakh in number.</a:t>
            </a:r>
          </a:p>
          <a:p>
            <a:pPr marL="0" indent="0">
              <a:lnSpc>
                <a:spcPct val="150000"/>
              </a:lnSpc>
              <a:buNone/>
            </a:pPr>
            <a:r>
              <a:rPr lang="en-IN" sz="1400" dirty="0">
                <a:latin typeface="Bookman Old Style" panose="02050604050505020204" pitchFamily="18" charset="0"/>
              </a:rPr>
              <a:t>Tentatively, the last pre-2004 batch is likely to retire by 2040. Annual pension outgo trend should then start on descending path.  </a:t>
            </a:r>
          </a:p>
          <a:p>
            <a:pPr marL="0" indent="0">
              <a:lnSpc>
                <a:spcPct val="150000"/>
              </a:lnSpc>
              <a:buNone/>
            </a:pPr>
            <a:r>
              <a:rPr lang="en-IN" sz="1400" dirty="0">
                <a:latin typeface="Bookman Old Style" panose="02050604050505020204" pitchFamily="18" charset="0"/>
              </a:rPr>
              <a:t>Old pension scheme retirees are set to be added gradually to existing pensioners tally. Even this gradual addition is going to inflate railways’ pension outgo sharply in coming years. Why?</a:t>
            </a:r>
          </a:p>
          <a:p>
            <a:pPr lvl="1" algn="just">
              <a:lnSpc>
                <a:spcPct val="150000"/>
              </a:lnSpc>
            </a:pPr>
            <a:r>
              <a:rPr lang="en-IN" sz="1400" dirty="0">
                <a:latin typeface="Bookman Old Style" panose="02050604050505020204" pitchFamily="18" charset="0"/>
              </a:rPr>
              <a:t>Due to  addition of new pensioners,</a:t>
            </a:r>
          </a:p>
          <a:p>
            <a:pPr lvl="1" algn="just">
              <a:lnSpc>
                <a:spcPct val="150000"/>
              </a:lnSpc>
            </a:pPr>
            <a:r>
              <a:rPr lang="en-IN" sz="1400" dirty="0">
                <a:latin typeface="Bookman Old Style" panose="02050604050505020204" pitchFamily="18" charset="0"/>
              </a:rPr>
              <a:t>Due to increase in Dearness Relief (twice a year)</a:t>
            </a:r>
          </a:p>
          <a:p>
            <a:pPr lvl="1" algn="just">
              <a:lnSpc>
                <a:spcPct val="150000"/>
              </a:lnSpc>
            </a:pPr>
            <a:r>
              <a:rPr lang="en-IN" sz="1400" dirty="0">
                <a:latin typeface="Bookman Old Style" panose="02050604050505020204" pitchFamily="18" charset="0"/>
              </a:rPr>
              <a:t>Due to more pensioners entering 80 plus age group with increase in life expectancy; deceased pensioners count to about 60% of new pensioners being added annually</a:t>
            </a:r>
          </a:p>
          <a:p>
            <a:pPr lvl="1" algn="just">
              <a:lnSpc>
                <a:spcPct val="150000"/>
              </a:lnSpc>
            </a:pPr>
            <a:r>
              <a:rPr lang="en-IN" sz="1400" dirty="0">
                <a:latin typeface="Bookman Old Style" panose="02050604050505020204" pitchFamily="18" charset="0"/>
              </a:rPr>
              <a:t>Due to death cases  of employees under NPS being  covered under Old Pension Scheme</a:t>
            </a:r>
          </a:p>
          <a:p>
            <a:pPr lvl="1" algn="just">
              <a:lnSpc>
                <a:spcPct val="150000"/>
              </a:lnSpc>
            </a:pPr>
            <a:r>
              <a:rPr lang="en-IN" sz="1400" dirty="0">
                <a:latin typeface="Bookman Old Style" panose="02050604050505020204" pitchFamily="18" charset="0"/>
              </a:rPr>
              <a:t>Due to family pension benefits having been extended to unmarried/widow/divorced daughters over 25 years old.</a:t>
            </a:r>
          </a:p>
          <a:p>
            <a:pPr marL="0" indent="0">
              <a:lnSpc>
                <a:spcPct val="150000"/>
              </a:lnSpc>
              <a:buNone/>
            </a:pPr>
            <a:endParaRPr lang="en-US" sz="1200" dirty="0">
              <a:latin typeface="Bookman Old Style" panose="02050604050505020204" pitchFamily="18" charset="0"/>
            </a:endParaRPr>
          </a:p>
        </p:txBody>
      </p:sp>
      <p:sp>
        <p:nvSpPr>
          <p:cNvPr id="4" name="Slide Number Placeholder 3"/>
          <p:cNvSpPr>
            <a:spLocks noGrp="1"/>
          </p:cNvSpPr>
          <p:nvPr>
            <p:ph type="sldNum" sz="quarter" idx="12"/>
          </p:nvPr>
        </p:nvSpPr>
        <p:spPr/>
        <p:txBody>
          <a:bodyPr/>
          <a:lstStyle/>
          <a:p>
            <a:fld id="{B3B9F496-AE32-45C9-853A-B97D7AABC7B9}" type="slidenum">
              <a:rPr lang="en-IN" smtClean="0"/>
              <a:t>10</a:t>
            </a:fld>
            <a:endParaRPr lang="en-IN"/>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21662434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2000" b="1" dirty="0">
                <a:latin typeface="Bookman Old Style" panose="02050604050505020204" pitchFamily="18" charset="0"/>
              </a:rPr>
              <a:t>Trends in IR’s pension outgo : a hypothetical analysis</a:t>
            </a:r>
          </a:p>
        </p:txBody>
      </p:sp>
      <p:sp>
        <p:nvSpPr>
          <p:cNvPr id="4" name="Slide Number Placeholder 3"/>
          <p:cNvSpPr>
            <a:spLocks noGrp="1"/>
          </p:cNvSpPr>
          <p:nvPr>
            <p:ph type="sldNum" sz="quarter" idx="12"/>
          </p:nvPr>
        </p:nvSpPr>
        <p:spPr/>
        <p:txBody>
          <a:bodyPr/>
          <a:lstStyle/>
          <a:p>
            <a:fld id="{B3B9F496-AE32-45C9-853A-B97D7AABC7B9}" type="slidenum">
              <a:rPr lang="en-IN" smtClean="0"/>
              <a:t>11</a:t>
            </a:fld>
            <a:endParaRPr lang="en-IN"/>
          </a:p>
        </p:txBody>
      </p:sp>
      <p:graphicFrame>
        <p:nvGraphicFramePr>
          <p:cNvPr id="8" name="Content Placeholder 7"/>
          <p:cNvGraphicFramePr>
            <a:graphicFrameLocks noGrp="1"/>
          </p:cNvGraphicFramePr>
          <p:nvPr>
            <p:ph idx="1"/>
          </p:nvPr>
        </p:nvGraphicFramePr>
        <p:xfrm>
          <a:off x="838200" y="1391516"/>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10" name="TextBox 9"/>
          <p:cNvSpPr txBox="1"/>
          <p:nvPr/>
        </p:nvSpPr>
        <p:spPr>
          <a:xfrm>
            <a:off x="2769871" y="5911102"/>
            <a:ext cx="9422129" cy="276999"/>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200" b="0" i="0" u="none" strike="noStrike" kern="1200" cap="none" spc="0" normalizeH="0" baseline="0" noProof="0" dirty="0">
                <a:ln>
                  <a:noFill/>
                </a:ln>
                <a:effectLst/>
                <a:uLnTx/>
                <a:uFillTx/>
                <a:latin typeface="Bookman Old Style" panose="02050604050505020204" pitchFamily="18" charset="0"/>
              </a:rPr>
              <a:t>   </a:t>
            </a:r>
            <a:r>
              <a:rPr kumimoji="0" lang="en-IN" sz="1200" b="1" i="0" u="none" strike="noStrike" kern="1200" cap="none" spc="0" normalizeH="0" baseline="0" noProof="0" dirty="0">
                <a:ln>
                  <a:noFill/>
                </a:ln>
                <a:effectLst/>
                <a:uLnTx/>
                <a:uFillTx/>
                <a:latin typeface="Bookman Old Style" panose="02050604050505020204" pitchFamily="18" charset="0"/>
              </a:rPr>
              <a:t>This does not include impact of 8</a:t>
            </a:r>
            <a:r>
              <a:rPr kumimoji="0" lang="en-IN" sz="1200" b="1" i="0" u="none" strike="noStrike" kern="1200" cap="none" spc="0" normalizeH="0" baseline="30000" noProof="0" dirty="0">
                <a:ln>
                  <a:noFill/>
                </a:ln>
                <a:effectLst/>
                <a:uLnTx/>
                <a:uFillTx/>
                <a:latin typeface="Bookman Old Style" panose="02050604050505020204" pitchFamily="18" charset="0"/>
              </a:rPr>
              <a:t>th</a:t>
            </a:r>
            <a:r>
              <a:rPr kumimoji="0" lang="en-IN" sz="1200" b="1" i="0" u="none" strike="noStrike" kern="1200" cap="none" spc="0" normalizeH="0" baseline="0" noProof="0" dirty="0">
                <a:ln>
                  <a:noFill/>
                </a:ln>
                <a:effectLst/>
                <a:uLnTx/>
                <a:uFillTx/>
                <a:latin typeface="Bookman Old Style" panose="02050604050505020204" pitchFamily="18" charset="0"/>
              </a:rPr>
              <a:t> &amp; 9</a:t>
            </a:r>
            <a:r>
              <a:rPr kumimoji="0" lang="en-IN" sz="1200" b="1" i="0" u="none" strike="noStrike" kern="1200" cap="none" spc="0" normalizeH="0" baseline="30000" noProof="0" dirty="0">
                <a:ln>
                  <a:noFill/>
                </a:ln>
                <a:effectLst/>
                <a:uLnTx/>
                <a:uFillTx/>
                <a:latin typeface="Bookman Old Style" panose="02050604050505020204" pitchFamily="18" charset="0"/>
              </a:rPr>
              <a:t>th</a:t>
            </a:r>
            <a:r>
              <a:rPr kumimoji="0" lang="en-IN" sz="1200" b="1" i="0" u="none" strike="noStrike" kern="1200" cap="none" spc="0" normalizeH="0" baseline="0" noProof="0" dirty="0">
                <a:ln>
                  <a:noFill/>
                </a:ln>
                <a:effectLst/>
                <a:uLnTx/>
                <a:uFillTx/>
                <a:latin typeface="Bookman Old Style" panose="02050604050505020204" pitchFamily="18" charset="0"/>
              </a:rPr>
              <a:t> PCs, if those should be there.</a:t>
            </a:r>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1912614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5320" y="220929"/>
            <a:ext cx="10515600" cy="1325563"/>
          </a:xfrm>
        </p:spPr>
        <p:txBody>
          <a:bodyPr>
            <a:normAutofit/>
          </a:bodyPr>
          <a:lstStyle/>
          <a:p>
            <a:pPr algn="ctr"/>
            <a:r>
              <a:rPr lang="en-IN" sz="2000" b="1" dirty="0">
                <a:latin typeface="Bookman Old Style" panose="02050604050505020204" pitchFamily="18" charset="0"/>
              </a:rPr>
              <a:t>Railway Pension and the Operating Ratio </a:t>
            </a:r>
          </a:p>
        </p:txBody>
      </p:sp>
      <p:sp>
        <p:nvSpPr>
          <p:cNvPr id="3" name="Content Placeholder 2"/>
          <p:cNvSpPr>
            <a:spLocks noGrp="1"/>
          </p:cNvSpPr>
          <p:nvPr>
            <p:ph idx="1"/>
          </p:nvPr>
        </p:nvSpPr>
        <p:spPr>
          <a:xfrm>
            <a:off x="1071612" y="1546492"/>
            <a:ext cx="9683015" cy="4351338"/>
          </a:xfrm>
        </p:spPr>
        <p:txBody>
          <a:bodyPr>
            <a:normAutofit fontScale="62500" lnSpcReduction="20000"/>
          </a:bodyPr>
          <a:lstStyle/>
          <a:p>
            <a:pPr algn="just">
              <a:lnSpc>
                <a:spcPct val="150000"/>
              </a:lnSpc>
            </a:pPr>
            <a:r>
              <a:rPr lang="en-US" sz="2300" dirty="0">
                <a:latin typeface="Bookman Old Style" panose="02050604050505020204" pitchFamily="18" charset="0"/>
              </a:rPr>
              <a:t>Zonal Railways are profit centers of which both earnings and revenue expenses are accounted for zone wise. Railways’ Operating Ratio is worked out for each Zonal Railway as also for IR as a whole.</a:t>
            </a:r>
          </a:p>
          <a:p>
            <a:pPr algn="just">
              <a:lnSpc>
                <a:spcPct val="150000"/>
              </a:lnSpc>
            </a:pPr>
            <a:endParaRPr lang="en-US" sz="2300" dirty="0">
              <a:latin typeface="Bookman Old Style" panose="02050604050505020204" pitchFamily="18" charset="0"/>
            </a:endParaRPr>
          </a:p>
          <a:p>
            <a:pPr algn="just">
              <a:lnSpc>
                <a:spcPct val="150000"/>
              </a:lnSpc>
            </a:pPr>
            <a:r>
              <a:rPr lang="en-US" sz="2300" dirty="0">
                <a:latin typeface="Bookman Old Style" panose="02050604050505020204" pitchFamily="18" charset="0"/>
              </a:rPr>
              <a:t>A Zonal Railway’s total working expense also include the total pensionary expenditure incurred by the Railway. Any significant increase in pension outgo without corresponding increase in earning has a reciprocal effect on the Operating Ratio.</a:t>
            </a:r>
          </a:p>
          <a:p>
            <a:pPr marL="0" indent="0" algn="just">
              <a:lnSpc>
                <a:spcPct val="150000"/>
              </a:lnSpc>
              <a:buNone/>
            </a:pPr>
            <a:endParaRPr lang="en-US" sz="2300" dirty="0">
              <a:latin typeface="Bookman Old Style" panose="02050604050505020204" pitchFamily="18" charset="0"/>
            </a:endParaRPr>
          </a:p>
          <a:p>
            <a:pPr algn="just">
              <a:lnSpc>
                <a:spcPct val="150000"/>
              </a:lnSpc>
            </a:pPr>
            <a:r>
              <a:rPr lang="en-IN" sz="2300" dirty="0">
                <a:latin typeface="Bookman Old Style" panose="02050604050505020204" pitchFamily="18" charset="0"/>
              </a:rPr>
              <a:t>Due to rapidly increasing pension expenditure despite growth in </a:t>
            </a:r>
            <a:r>
              <a:rPr lang="en-IN" sz="2300" dirty="0" err="1">
                <a:latin typeface="Bookman Old Style" panose="02050604050505020204" pitchFamily="18" charset="0"/>
              </a:rPr>
              <a:t>reveues</a:t>
            </a:r>
            <a:r>
              <a:rPr lang="en-IN" sz="2300" dirty="0">
                <a:latin typeface="Bookman Old Style" panose="02050604050505020204" pitchFamily="18" charset="0"/>
              </a:rPr>
              <a:t>, and the resultant higher OR,  each passing year leaves less than adequate surplus for IR’s infrastructural development .</a:t>
            </a:r>
          </a:p>
          <a:p>
            <a:pPr algn="just">
              <a:lnSpc>
                <a:spcPct val="150000"/>
              </a:lnSpc>
            </a:pPr>
            <a:endParaRPr lang="en-IN" sz="2300" dirty="0">
              <a:latin typeface="Bookman Old Style" panose="02050604050505020204" pitchFamily="18" charset="0"/>
            </a:endParaRPr>
          </a:p>
          <a:p>
            <a:pPr algn="just">
              <a:lnSpc>
                <a:spcPct val="150000"/>
              </a:lnSpc>
            </a:pPr>
            <a:r>
              <a:rPr lang="en-IN" sz="2300" dirty="0">
                <a:latin typeface="Bookman Old Style" panose="02050604050505020204" pitchFamily="18" charset="0"/>
              </a:rPr>
              <a:t>Capacity enhancement and optimisation of resources needs assistance by way of deceleration of pensionary outgo.  This warrants effective control and time bound reforms.</a:t>
            </a:r>
          </a:p>
          <a:p>
            <a:pPr marL="0" indent="0">
              <a:lnSpc>
                <a:spcPct val="150000"/>
              </a:lnSpc>
              <a:buNone/>
            </a:pPr>
            <a:endParaRPr lang="en-US" sz="1200" dirty="0">
              <a:latin typeface="Bookman Old Style" panose="02050604050505020204" pitchFamily="18" charset="0"/>
            </a:endParaRPr>
          </a:p>
        </p:txBody>
      </p:sp>
      <p:sp>
        <p:nvSpPr>
          <p:cNvPr id="4" name="Slide Number Placeholder 3"/>
          <p:cNvSpPr>
            <a:spLocks noGrp="1"/>
          </p:cNvSpPr>
          <p:nvPr>
            <p:ph type="sldNum" sz="quarter" idx="12"/>
          </p:nvPr>
        </p:nvSpPr>
        <p:spPr/>
        <p:txBody>
          <a:bodyPr/>
          <a:lstStyle/>
          <a:p>
            <a:fld id="{B3B9F496-AE32-45C9-853A-B97D7AABC7B9}" type="slidenum">
              <a:rPr lang="en-IN" smtClean="0"/>
              <a:t>12</a:t>
            </a:fld>
            <a:endParaRPr lang="en-IN"/>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41478732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9068" y="320675"/>
            <a:ext cx="10515600" cy="1325563"/>
          </a:xfrm>
        </p:spPr>
        <p:txBody>
          <a:bodyPr>
            <a:normAutofit/>
          </a:bodyPr>
          <a:lstStyle/>
          <a:p>
            <a:pPr algn="ctr"/>
            <a:r>
              <a:rPr lang="en-IN" sz="1800" b="1" dirty="0">
                <a:latin typeface="Bookman Old Style" panose="02050604050505020204" pitchFamily="18" charset="0"/>
              </a:rPr>
              <a:t>How IR’s pension liability may be controlled</a:t>
            </a:r>
            <a:endParaRPr lang="en-IN" sz="1800" dirty="0">
              <a:latin typeface="Bookman Old Style" panose="02050604050505020204" pitchFamily="18" charset="0"/>
            </a:endParaRPr>
          </a:p>
        </p:txBody>
      </p:sp>
      <p:sp>
        <p:nvSpPr>
          <p:cNvPr id="3" name="Content Placeholder 2"/>
          <p:cNvSpPr>
            <a:spLocks noGrp="1"/>
          </p:cNvSpPr>
          <p:nvPr>
            <p:ph idx="1"/>
          </p:nvPr>
        </p:nvSpPr>
        <p:spPr>
          <a:xfrm>
            <a:off x="1201553" y="1353988"/>
            <a:ext cx="9423134" cy="4351338"/>
          </a:xfrm>
        </p:spPr>
        <p:txBody>
          <a:bodyPr>
            <a:noAutofit/>
          </a:bodyPr>
          <a:lstStyle/>
          <a:p>
            <a:pPr marL="0" indent="0" algn="just">
              <a:lnSpc>
                <a:spcPct val="100000"/>
              </a:lnSpc>
              <a:buNone/>
            </a:pPr>
            <a:r>
              <a:rPr lang="en-IN" sz="1600" dirty="0">
                <a:latin typeface="Bookman Old Style" panose="02050604050505020204" pitchFamily="18" charset="0"/>
              </a:rPr>
              <a:t>Pension on IR can neither be scrapped nor dispensed with. However, steps that will aid improvement      are:</a:t>
            </a:r>
          </a:p>
          <a:p>
            <a:pPr marL="0" indent="0" algn="just">
              <a:lnSpc>
                <a:spcPct val="100000"/>
              </a:lnSpc>
              <a:buNone/>
            </a:pPr>
            <a:endParaRPr lang="en-IN" sz="1600" dirty="0">
              <a:latin typeface="Bookman Old Style" panose="02050604050505020204" pitchFamily="18" charset="0"/>
            </a:endParaRPr>
          </a:p>
          <a:p>
            <a:pPr lvl="1" algn="just">
              <a:lnSpc>
                <a:spcPct val="100000"/>
              </a:lnSpc>
            </a:pPr>
            <a:r>
              <a:rPr lang="en-IN" sz="1600" dirty="0">
                <a:latin typeface="Bookman Old Style" panose="02050604050505020204" pitchFamily="18" charset="0"/>
              </a:rPr>
              <a:t>Sharing of IR’s pension liability with the Central Government</a:t>
            </a:r>
          </a:p>
          <a:p>
            <a:pPr lvl="1" algn="just">
              <a:lnSpc>
                <a:spcPct val="100000"/>
              </a:lnSpc>
            </a:pPr>
            <a:r>
              <a:rPr lang="en-IN" sz="1600" dirty="0">
                <a:latin typeface="Bookman Old Style" panose="02050604050505020204" pitchFamily="18" charset="0"/>
              </a:rPr>
              <a:t>Sanitization of legacy data to weed out ghost pensioners.</a:t>
            </a:r>
          </a:p>
          <a:p>
            <a:pPr lvl="1" algn="just">
              <a:lnSpc>
                <a:spcPct val="100000"/>
              </a:lnSpc>
            </a:pPr>
            <a:r>
              <a:rPr lang="en-IN" sz="1600" dirty="0">
                <a:latin typeface="Bookman Old Style" panose="02050604050505020204" pitchFamily="18" charset="0"/>
              </a:rPr>
              <a:t>Critical review of Dependent Family Pension and Old Age Pension cases.</a:t>
            </a:r>
          </a:p>
          <a:p>
            <a:pPr lvl="1" algn="just">
              <a:lnSpc>
                <a:spcPct val="100000"/>
              </a:lnSpc>
            </a:pPr>
            <a:r>
              <a:rPr lang="en-IN" sz="1600" dirty="0">
                <a:latin typeface="Bookman Old Style" panose="02050604050505020204" pitchFamily="18" charset="0"/>
              </a:rPr>
              <a:t>Extensive Spot Checks of pension payment in banks, other disbursing units</a:t>
            </a:r>
          </a:p>
          <a:p>
            <a:pPr lvl="1" algn="just">
              <a:lnSpc>
                <a:spcPct val="100000"/>
              </a:lnSpc>
            </a:pPr>
            <a:r>
              <a:rPr lang="en-IN" sz="1600" dirty="0">
                <a:latin typeface="Bookman Old Style" panose="02050604050505020204" pitchFamily="18" charset="0"/>
              </a:rPr>
              <a:t>Accrual Accounting</a:t>
            </a:r>
          </a:p>
          <a:p>
            <a:pPr lvl="1" algn="just">
              <a:lnSpc>
                <a:spcPct val="100000"/>
              </a:lnSpc>
            </a:pPr>
            <a:r>
              <a:rPr lang="en-IN" sz="1600" dirty="0">
                <a:latin typeface="Bookman Old Style" panose="02050604050505020204" pitchFamily="18" charset="0"/>
              </a:rPr>
              <a:t>Streamlining the process including debit scrolls’ reconciliation and deployment of robust end-to-end application.</a:t>
            </a:r>
          </a:p>
          <a:p>
            <a:pPr lvl="1" algn="just">
              <a:lnSpc>
                <a:spcPct val="100000"/>
              </a:lnSpc>
            </a:pPr>
            <a:r>
              <a:rPr lang="en-IN" sz="1600" dirty="0">
                <a:latin typeface="Bookman Old Style" panose="02050604050505020204" pitchFamily="18" charset="0"/>
              </a:rPr>
              <a:t>Watching of recoveries from banks.</a:t>
            </a:r>
          </a:p>
          <a:p>
            <a:pPr lvl="1" algn="just">
              <a:lnSpc>
                <a:spcPct val="100000"/>
              </a:lnSpc>
            </a:pPr>
            <a:r>
              <a:rPr lang="en-IN" sz="1600" dirty="0">
                <a:latin typeface="Bookman Old Style" panose="02050604050505020204" pitchFamily="18" charset="0"/>
              </a:rPr>
              <a:t>Linking of Pension Accounts with </a:t>
            </a:r>
            <a:r>
              <a:rPr lang="en-IN" sz="1600" dirty="0" err="1">
                <a:latin typeface="Bookman Old Style" panose="02050604050505020204" pitchFamily="18" charset="0"/>
              </a:rPr>
              <a:t>Adhaar</a:t>
            </a:r>
            <a:r>
              <a:rPr lang="en-IN" sz="1600" dirty="0">
                <a:latin typeface="Bookman Old Style" panose="02050604050505020204" pitchFamily="18" charset="0"/>
              </a:rPr>
              <a:t> details (at par with DBT scheme).</a:t>
            </a:r>
          </a:p>
          <a:p>
            <a:pPr lvl="1" algn="just">
              <a:lnSpc>
                <a:spcPct val="100000"/>
              </a:lnSpc>
            </a:pPr>
            <a:r>
              <a:rPr lang="en-IN" sz="1600" dirty="0">
                <a:latin typeface="Bookman Old Style" panose="02050604050505020204" pitchFamily="18" charset="0"/>
              </a:rPr>
              <a:t>Rationalisation of jurisdiction of designated FA&amp;CAOs in view of  Core Banking System.</a:t>
            </a:r>
          </a:p>
          <a:p>
            <a:pPr lvl="1" algn="just">
              <a:lnSpc>
                <a:spcPct val="100000"/>
              </a:lnSpc>
            </a:pPr>
            <a:r>
              <a:rPr lang="en-IN" sz="1600" dirty="0">
                <a:latin typeface="Bookman Old Style" panose="02050604050505020204" pitchFamily="18" charset="0"/>
              </a:rPr>
              <a:t>Periodic review of pensioners status through KYP (Know your Pensioner) similar to banks’ KYC.</a:t>
            </a:r>
          </a:p>
          <a:p>
            <a:pPr>
              <a:lnSpc>
                <a:spcPct val="100000"/>
              </a:lnSpc>
            </a:pPr>
            <a:endParaRPr lang="en-IN" sz="1200" dirty="0">
              <a:latin typeface="Bookman Old Style" panose="02050604050505020204" pitchFamily="18" charset="0"/>
            </a:endParaRPr>
          </a:p>
        </p:txBody>
      </p:sp>
      <p:sp>
        <p:nvSpPr>
          <p:cNvPr id="4" name="Slide Number Placeholder 3"/>
          <p:cNvSpPr>
            <a:spLocks noGrp="1"/>
          </p:cNvSpPr>
          <p:nvPr>
            <p:ph type="sldNum" sz="quarter" idx="12"/>
          </p:nvPr>
        </p:nvSpPr>
        <p:spPr/>
        <p:txBody>
          <a:bodyPr/>
          <a:lstStyle/>
          <a:p>
            <a:fld id="{B3B9F496-AE32-45C9-853A-B97D7AABC7B9}" type="slidenum">
              <a:rPr lang="en-IN" smtClean="0"/>
              <a:t>13</a:t>
            </a:fld>
            <a:endParaRPr lang="en-IN"/>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16961693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B441E7B-C402-499B-8697-8807A7EB42B5}"/>
              </a:ext>
            </a:extLst>
          </p:cNvPr>
          <p:cNvSpPr>
            <a:spLocks noGrp="1"/>
          </p:cNvSpPr>
          <p:nvPr>
            <p:ph idx="1"/>
          </p:nvPr>
        </p:nvSpPr>
        <p:spPr>
          <a:xfrm>
            <a:off x="926976" y="1426130"/>
            <a:ext cx="10515600" cy="4351338"/>
          </a:xfrm>
        </p:spPr>
        <p:txBody>
          <a:bodyPr/>
          <a:lstStyle/>
          <a:p>
            <a:pPr marL="0" indent="0">
              <a:buNone/>
            </a:pPr>
            <a:r>
              <a:rPr lang="en-US" dirty="0"/>
              <a:t> </a:t>
            </a:r>
          </a:p>
          <a:p>
            <a:endParaRPr lang="en-IN" dirty="0"/>
          </a:p>
        </p:txBody>
      </p:sp>
      <p:sp>
        <p:nvSpPr>
          <p:cNvPr id="4" name="Slide Number Placeholder 3">
            <a:extLst>
              <a:ext uri="{FF2B5EF4-FFF2-40B4-BE49-F238E27FC236}">
                <a16:creationId xmlns:a16="http://schemas.microsoft.com/office/drawing/2014/main" id="{1940ABC7-FE9A-448B-BEAD-5EC07C1A880B}"/>
              </a:ext>
            </a:extLst>
          </p:cNvPr>
          <p:cNvSpPr>
            <a:spLocks noGrp="1"/>
          </p:cNvSpPr>
          <p:nvPr>
            <p:ph type="sldNum" sz="quarter" idx="12"/>
          </p:nvPr>
        </p:nvSpPr>
        <p:spPr/>
        <p:txBody>
          <a:bodyPr/>
          <a:lstStyle/>
          <a:p>
            <a:fld id="{B3B9F496-AE32-45C9-853A-B97D7AABC7B9}" type="slidenum">
              <a:rPr lang="en-IN" smtClean="0"/>
              <a:t>14</a:t>
            </a:fld>
            <a:endParaRPr lang="en-IN"/>
          </a:p>
        </p:txBody>
      </p:sp>
      <p:sp>
        <p:nvSpPr>
          <p:cNvPr id="6" name="TextBox 5">
            <a:extLst>
              <a:ext uri="{FF2B5EF4-FFF2-40B4-BE49-F238E27FC236}">
                <a16:creationId xmlns:a16="http://schemas.microsoft.com/office/drawing/2014/main" id="{793BBFB3-C922-4D73-947F-5536AF5BE9B7}"/>
              </a:ext>
            </a:extLst>
          </p:cNvPr>
          <p:cNvSpPr txBox="1"/>
          <p:nvPr/>
        </p:nvSpPr>
        <p:spPr>
          <a:xfrm>
            <a:off x="1603539" y="1192714"/>
            <a:ext cx="9494982" cy="5355312"/>
          </a:xfrm>
          <a:prstGeom prst="rect">
            <a:avLst/>
          </a:prstGeom>
          <a:noFill/>
        </p:spPr>
        <p:txBody>
          <a:bodyPr wrap="square">
            <a:spAutoFit/>
          </a:bodyPr>
          <a:lstStyle/>
          <a:p>
            <a:pPr algn="just"/>
            <a:r>
              <a:rPr lang="en-US" b="1" dirty="0">
                <a:latin typeface="Bookman Old Style" panose="02050604050505020204" pitchFamily="18" charset="0"/>
              </a:rPr>
              <a:t>How Accrual Accounting will help </a:t>
            </a:r>
            <a:r>
              <a:rPr lang="en-US" dirty="0">
                <a:latin typeface="Bookman Old Style" panose="02050604050505020204" pitchFamily="18" charset="0"/>
              </a:rPr>
              <a:t>: Understanding  potential cumulative liability for pension benefits earned for railway employees for each year of service, not just the present actual liability.</a:t>
            </a:r>
          </a:p>
          <a:p>
            <a:pPr algn="just"/>
            <a:endParaRPr lang="en-US" dirty="0">
              <a:latin typeface="Bookman Old Style" panose="02050604050505020204" pitchFamily="18" charset="0"/>
            </a:endParaRPr>
          </a:p>
          <a:p>
            <a:pPr algn="just"/>
            <a:r>
              <a:rPr lang="en-US" b="1" dirty="0">
                <a:latin typeface="Bookman Old Style" panose="02050604050505020204" pitchFamily="18" charset="0"/>
              </a:rPr>
              <a:t>How strengthening Internal Audit (as per Finance Code1) will help : </a:t>
            </a:r>
            <a:r>
              <a:rPr lang="en-US" dirty="0">
                <a:latin typeface="Bookman Old Style" panose="02050604050505020204" pitchFamily="18" charset="0"/>
              </a:rPr>
              <a:t>Timely and correct verification of service sheet, promotion, increment, recoveries, deduction, leave record will lead to accurate calculation of Qualifying Service, avoiding any possibility of overpayment.</a:t>
            </a:r>
          </a:p>
          <a:p>
            <a:pPr algn="just"/>
            <a:endParaRPr lang="en-US" dirty="0">
              <a:latin typeface="Bookman Old Style" panose="02050604050505020204" pitchFamily="18" charset="0"/>
            </a:endParaRPr>
          </a:p>
          <a:p>
            <a:pPr algn="just"/>
            <a:r>
              <a:rPr lang="en-US" b="1" dirty="0">
                <a:latin typeface="Bookman Old Style" panose="02050604050505020204" pitchFamily="18" charset="0"/>
              </a:rPr>
              <a:t>How a robust application will help :</a:t>
            </a:r>
            <a:r>
              <a:rPr lang="en-US" dirty="0">
                <a:latin typeface="Bookman Old Style" panose="02050604050505020204" pitchFamily="18" charset="0"/>
              </a:rPr>
              <a:t> Exhaustive and correct mapping of processes will enable total automation and eliminate need for manual intervention in calculation of QS.</a:t>
            </a:r>
          </a:p>
          <a:p>
            <a:pPr algn="just"/>
            <a:endParaRPr lang="en-US" dirty="0">
              <a:latin typeface="Bookman Old Style" panose="02050604050505020204" pitchFamily="18" charset="0"/>
            </a:endParaRPr>
          </a:p>
          <a:p>
            <a:pPr algn="just"/>
            <a:r>
              <a:rPr lang="en-US" b="1" dirty="0">
                <a:latin typeface="Bookman Old Style" panose="02050604050505020204" pitchFamily="18" charset="0"/>
              </a:rPr>
              <a:t>How sanitizing legacy data will help : </a:t>
            </a:r>
            <a:r>
              <a:rPr lang="en-US" dirty="0">
                <a:latin typeface="Bookman Old Style" panose="02050604050505020204" pitchFamily="18" charset="0"/>
              </a:rPr>
              <a:t>More than 50,000 PPOs exist for which debits are received by Railways but no railway is able to take ownership of these PPOs. Genuineness of all such PPOs needs urgent verification.</a:t>
            </a:r>
            <a:endParaRPr lang="en-IN" dirty="0">
              <a:latin typeface="Bookman Old Style" panose="02050604050505020204" pitchFamily="18" charset="0"/>
            </a:endParaRPr>
          </a:p>
          <a:p>
            <a:pPr algn="just"/>
            <a:endParaRPr lang="en-US" dirty="0">
              <a:latin typeface="Bookman Old Style" panose="02050604050505020204" pitchFamily="18" charset="0"/>
            </a:endParaRPr>
          </a:p>
          <a:p>
            <a:pPr algn="just"/>
            <a:endParaRPr lang="en-US" dirty="0">
              <a:latin typeface="Bookman Old Style" panose="02050604050505020204" pitchFamily="18" charset="0"/>
            </a:endParaRPr>
          </a:p>
          <a:p>
            <a:endParaRPr lang="en-IN" dirty="0">
              <a:latin typeface="Bookman Old Style" panose="02050604050505020204" pitchFamily="18" charset="0"/>
            </a:endParaRPr>
          </a:p>
        </p:txBody>
      </p:sp>
    </p:spTree>
    <p:extLst>
      <p:ext uri="{BB962C8B-B14F-4D97-AF65-F5344CB8AC3E}">
        <p14:creationId xmlns:p14="http://schemas.microsoft.com/office/powerpoint/2010/main" val="28857331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B7A45D-BE77-4E13-A6DA-4158BA631981}"/>
              </a:ext>
            </a:extLst>
          </p:cNvPr>
          <p:cNvSpPr>
            <a:spLocks noGrp="1"/>
          </p:cNvSpPr>
          <p:nvPr>
            <p:ph idx="1"/>
          </p:nvPr>
        </p:nvSpPr>
        <p:spPr>
          <a:xfrm>
            <a:off x="1607127" y="1031297"/>
            <a:ext cx="9199419" cy="4351338"/>
          </a:xfrm>
        </p:spPr>
        <p:txBody>
          <a:bodyPr>
            <a:noAutofit/>
          </a:bodyPr>
          <a:lstStyle/>
          <a:p>
            <a:pPr marL="0" indent="0">
              <a:buNone/>
            </a:pPr>
            <a:r>
              <a:rPr lang="en-US" sz="1800" b="1" dirty="0">
                <a:latin typeface="Bookman Old Style" panose="02050604050505020204" pitchFamily="18" charset="0"/>
              </a:rPr>
              <a:t>How Spot Checks will help : </a:t>
            </a:r>
          </a:p>
          <a:p>
            <a:pPr marL="0" indent="0" algn="just">
              <a:buNone/>
            </a:pPr>
            <a:r>
              <a:rPr lang="en-US" sz="1800" dirty="0">
                <a:latin typeface="Bookman Old Style" panose="02050604050505020204" pitchFamily="18" charset="0"/>
              </a:rPr>
              <a:t>IR’s in-house debit reconciliation may not provide 100% accuracy because pension payouts are regulated by externalities such as Life Certificate and its genuineness, marriage/divorce status/nonemployment status of dependents, availability of </a:t>
            </a:r>
            <a:r>
              <a:rPr lang="en-US" sz="1800" dirty="0" err="1">
                <a:latin typeface="Bookman Old Style" panose="02050604050505020204" pitchFamily="18" charset="0"/>
              </a:rPr>
              <a:t>bonafide</a:t>
            </a:r>
            <a:r>
              <a:rPr lang="en-US" sz="1800" dirty="0">
                <a:latin typeface="Bookman Old Style" panose="02050604050505020204" pitchFamily="18" charset="0"/>
              </a:rPr>
              <a:t> physical documents at bank’s end, so forth. These subjective factors can best be verified through spot checks.</a:t>
            </a:r>
          </a:p>
          <a:p>
            <a:pPr marL="0" indent="0" algn="just">
              <a:buNone/>
            </a:pPr>
            <a:endParaRPr lang="en-US" sz="1800" dirty="0">
              <a:latin typeface="Bookman Old Style" panose="02050604050505020204" pitchFamily="18" charset="0"/>
            </a:endParaRPr>
          </a:p>
          <a:p>
            <a:pPr marL="0" indent="0" algn="just">
              <a:buNone/>
            </a:pPr>
            <a:r>
              <a:rPr lang="en-US" sz="1800" dirty="0">
                <a:latin typeface="Bookman Old Style" panose="02050604050505020204" pitchFamily="18" charset="0"/>
              </a:rPr>
              <a:t>At present banks are disbursing addition quantum of Pension/Family pension to more than 1.5 lakh railway pensioners aged 80 years and above . This number is rising rapidly. Age profile of these senior pensioners can best be verified through spot-checks including using video connect.</a:t>
            </a:r>
          </a:p>
          <a:p>
            <a:pPr marL="0" indent="0" algn="just">
              <a:buNone/>
            </a:pPr>
            <a:endParaRPr lang="en-US" sz="1800" dirty="0">
              <a:latin typeface="Bookman Old Style" panose="02050604050505020204" pitchFamily="18" charset="0"/>
            </a:endParaRPr>
          </a:p>
          <a:p>
            <a:pPr marL="0" indent="0" algn="just">
              <a:buNone/>
            </a:pPr>
            <a:r>
              <a:rPr lang="en-US" sz="1800" dirty="0">
                <a:latin typeface="Bookman Old Style" panose="02050604050505020204" pitchFamily="18" charset="0"/>
              </a:rPr>
              <a:t>It may not be practically possible to cover each payment making bank outlet. However, checking 100% pensioners in one specific branch and carrying out varying percentage checks in other branches will minimize scope for misrepresentation of pensioners’ details. </a:t>
            </a:r>
            <a:endParaRPr lang="en-IN" sz="1800" dirty="0">
              <a:latin typeface="Bookman Old Style" panose="02050604050505020204" pitchFamily="18" charset="0"/>
            </a:endParaRPr>
          </a:p>
        </p:txBody>
      </p:sp>
      <p:sp>
        <p:nvSpPr>
          <p:cNvPr id="4" name="Slide Number Placeholder 3">
            <a:extLst>
              <a:ext uri="{FF2B5EF4-FFF2-40B4-BE49-F238E27FC236}">
                <a16:creationId xmlns:a16="http://schemas.microsoft.com/office/drawing/2014/main" id="{A7B0B27B-61DA-4DA5-B703-B9ED22509C4F}"/>
              </a:ext>
            </a:extLst>
          </p:cNvPr>
          <p:cNvSpPr>
            <a:spLocks noGrp="1"/>
          </p:cNvSpPr>
          <p:nvPr>
            <p:ph type="sldNum" sz="quarter" idx="12"/>
          </p:nvPr>
        </p:nvSpPr>
        <p:spPr/>
        <p:txBody>
          <a:bodyPr/>
          <a:lstStyle/>
          <a:p>
            <a:fld id="{B3B9F496-AE32-45C9-853A-B97D7AABC7B9}" type="slidenum">
              <a:rPr lang="en-IN" smtClean="0"/>
              <a:t>15</a:t>
            </a:fld>
            <a:endParaRPr lang="en-IN"/>
          </a:p>
        </p:txBody>
      </p:sp>
    </p:spTree>
    <p:extLst>
      <p:ext uri="{BB962C8B-B14F-4D97-AF65-F5344CB8AC3E}">
        <p14:creationId xmlns:p14="http://schemas.microsoft.com/office/powerpoint/2010/main" val="10981570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BECC4BB-FB4D-4098-B95D-97E5DFD871B2}"/>
              </a:ext>
            </a:extLst>
          </p:cNvPr>
          <p:cNvSpPr>
            <a:spLocks noGrp="1"/>
          </p:cNvSpPr>
          <p:nvPr>
            <p:ph idx="1"/>
          </p:nvPr>
        </p:nvSpPr>
        <p:spPr>
          <a:xfrm>
            <a:off x="1625599" y="1040895"/>
            <a:ext cx="8940801" cy="4351338"/>
          </a:xfrm>
        </p:spPr>
        <p:txBody>
          <a:bodyPr/>
          <a:lstStyle/>
          <a:p>
            <a:pPr marL="0" indent="0">
              <a:buNone/>
            </a:pPr>
            <a:r>
              <a:rPr lang="en-US" dirty="0"/>
              <a:t>    </a:t>
            </a:r>
            <a:endParaRPr lang="en-IN" dirty="0"/>
          </a:p>
        </p:txBody>
      </p:sp>
      <p:sp>
        <p:nvSpPr>
          <p:cNvPr id="4" name="Slide Number Placeholder 3">
            <a:extLst>
              <a:ext uri="{FF2B5EF4-FFF2-40B4-BE49-F238E27FC236}">
                <a16:creationId xmlns:a16="http://schemas.microsoft.com/office/drawing/2014/main" id="{E86A6719-EA8F-444E-980C-81C9F85F50C3}"/>
              </a:ext>
            </a:extLst>
          </p:cNvPr>
          <p:cNvSpPr>
            <a:spLocks noGrp="1"/>
          </p:cNvSpPr>
          <p:nvPr>
            <p:ph type="sldNum" sz="quarter" idx="12"/>
          </p:nvPr>
        </p:nvSpPr>
        <p:spPr/>
        <p:txBody>
          <a:bodyPr/>
          <a:lstStyle/>
          <a:p>
            <a:fld id="{B3B9F496-AE32-45C9-853A-B97D7AABC7B9}" type="slidenum">
              <a:rPr lang="en-IN" smtClean="0"/>
              <a:t>16</a:t>
            </a:fld>
            <a:endParaRPr lang="en-IN"/>
          </a:p>
        </p:txBody>
      </p:sp>
      <p:sp>
        <p:nvSpPr>
          <p:cNvPr id="6" name="TextBox 5">
            <a:extLst>
              <a:ext uri="{FF2B5EF4-FFF2-40B4-BE49-F238E27FC236}">
                <a16:creationId xmlns:a16="http://schemas.microsoft.com/office/drawing/2014/main" id="{62B01F22-7EF0-4410-8FE6-19F3BD0716C3}"/>
              </a:ext>
            </a:extLst>
          </p:cNvPr>
          <p:cNvSpPr txBox="1"/>
          <p:nvPr/>
        </p:nvSpPr>
        <p:spPr>
          <a:xfrm>
            <a:off x="1838036" y="1231405"/>
            <a:ext cx="8728364" cy="3970318"/>
          </a:xfrm>
          <a:prstGeom prst="rect">
            <a:avLst/>
          </a:prstGeom>
          <a:noFill/>
        </p:spPr>
        <p:txBody>
          <a:bodyPr wrap="square">
            <a:spAutoFit/>
          </a:bodyPr>
          <a:lstStyle/>
          <a:p>
            <a:endParaRPr lang="en-US" dirty="0"/>
          </a:p>
          <a:p>
            <a:pPr algn="just"/>
            <a:r>
              <a:rPr lang="en-US" sz="1800" b="1" dirty="0">
                <a:latin typeface="Bookman Old Style" panose="02050604050505020204" pitchFamily="18" charset="0"/>
              </a:rPr>
              <a:t>How watching bank recoveries will help : </a:t>
            </a:r>
          </a:p>
          <a:p>
            <a:pPr algn="just"/>
            <a:endParaRPr lang="en-US" b="1" dirty="0">
              <a:latin typeface="Bookman Old Style" panose="02050604050505020204" pitchFamily="18" charset="0"/>
            </a:endParaRPr>
          </a:p>
          <a:p>
            <a:pPr algn="just"/>
            <a:r>
              <a:rPr lang="en-US" sz="1800" dirty="0">
                <a:latin typeface="Bookman Old Style" panose="02050604050505020204" pitchFamily="18" charset="0"/>
              </a:rPr>
              <a:t>I</a:t>
            </a:r>
            <a:r>
              <a:rPr lang="en-US" dirty="0">
                <a:latin typeface="Bookman Old Style" panose="02050604050505020204" pitchFamily="18" charset="0"/>
              </a:rPr>
              <a:t>nstances of overpayment of pension by banks do happen. Recovery of overpayment by bank and remittance of recovery in installments needs to be watched with similar care as adopted by banks in cases of recovery of loans extended by banks to their customers.</a:t>
            </a:r>
          </a:p>
          <a:p>
            <a:pPr algn="just"/>
            <a:endParaRPr lang="en-US" dirty="0">
              <a:latin typeface="Bookman Old Style" panose="02050604050505020204" pitchFamily="18" charset="0"/>
            </a:endParaRPr>
          </a:p>
          <a:p>
            <a:pPr algn="just"/>
            <a:endParaRPr lang="en-US" dirty="0">
              <a:latin typeface="Bookman Old Style" panose="02050604050505020204" pitchFamily="18" charset="0"/>
            </a:endParaRPr>
          </a:p>
          <a:p>
            <a:pPr algn="just"/>
            <a:r>
              <a:rPr lang="en-US" b="1" dirty="0">
                <a:latin typeface="Bookman Old Style" panose="02050604050505020204" pitchFamily="18" charset="0"/>
              </a:rPr>
              <a:t>How strengthening mechanism of Reconciliation of debit scrolls helps :</a:t>
            </a:r>
          </a:p>
          <a:p>
            <a:pPr algn="just"/>
            <a:endParaRPr lang="en-US" dirty="0">
              <a:latin typeface="Bookman Old Style" panose="02050604050505020204" pitchFamily="18" charset="0"/>
            </a:endParaRPr>
          </a:p>
          <a:p>
            <a:pPr algn="just"/>
            <a:r>
              <a:rPr lang="en-US" dirty="0">
                <a:latin typeface="Bookman Old Style" panose="02050604050505020204" pitchFamily="18" charset="0"/>
              </a:rPr>
              <a:t>Although reconciliation of pension debit scrolls has been automated, it is still not foolproof because legacy data has not been sanitized nor hundred percent revision of PPOs achieved yet.</a:t>
            </a:r>
          </a:p>
        </p:txBody>
      </p:sp>
    </p:spTree>
    <p:extLst>
      <p:ext uri="{BB962C8B-B14F-4D97-AF65-F5344CB8AC3E}">
        <p14:creationId xmlns:p14="http://schemas.microsoft.com/office/powerpoint/2010/main" val="19593429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886690" y="295275"/>
            <a:ext cx="10603345" cy="5602559"/>
          </a:xfrm>
          <a:prstGeom prst="rect">
            <a:avLst/>
          </a:prstGeom>
          <a:solidFill>
            <a:schemeClr val="bg1"/>
          </a:solidFill>
        </p:spPr>
        <p:txBody>
          <a:bodyPr wrap="square">
            <a:spAutoFit/>
          </a:bodyPr>
          <a:lstStyle/>
          <a:p>
            <a:pPr marL="0" indent="0" algn="just">
              <a:buNone/>
            </a:pPr>
            <a:endParaRPr lang="en-IN" sz="2400" b="1" dirty="0"/>
          </a:p>
          <a:p>
            <a:pPr marL="0" lvl="0" indent="0" algn="just">
              <a:buNone/>
            </a:pPr>
            <a:r>
              <a:rPr lang="en-IN" sz="2000" b="1" dirty="0"/>
              <a:t>How PFA wise rationalization of jurisdiction will help :</a:t>
            </a:r>
          </a:p>
          <a:p>
            <a:pPr marL="0" lvl="0" indent="0" algn="just">
              <a:buNone/>
            </a:pPr>
            <a:r>
              <a:rPr lang="en-IN" sz="1600" dirty="0">
                <a:solidFill>
                  <a:prstClr val="black"/>
                </a:solidFill>
                <a:latin typeface="Bookman Old Style" panose="02050604050505020204" pitchFamily="18" charset="0"/>
              </a:rPr>
              <a:t>The extant stipulated jurisdiction of designated FA&amp;CAOs does not give  uniformity among railways  with reference to their position as PPO issuing railway versus debit accepting railway.</a:t>
            </a:r>
          </a:p>
          <a:p>
            <a:pPr marL="0" lvl="0" indent="0" algn="just">
              <a:buNone/>
            </a:pPr>
            <a:endParaRPr lang="en-IN" sz="2000" dirty="0">
              <a:solidFill>
                <a:prstClr val="black"/>
              </a:solidFill>
            </a:endParaRPr>
          </a:p>
          <a:p>
            <a:pPr marL="0" lvl="0" indent="0" algn="just">
              <a:buNone/>
            </a:pPr>
            <a:endParaRPr lang="en-IN" sz="2000" dirty="0">
              <a:solidFill>
                <a:prstClr val="black"/>
              </a:solidFill>
            </a:endParaRPr>
          </a:p>
          <a:p>
            <a:pPr marL="0" lvl="0" indent="0" algn="just">
              <a:buNone/>
            </a:pPr>
            <a:endParaRPr lang="en-IN" sz="2000" dirty="0">
              <a:solidFill>
                <a:prstClr val="black"/>
              </a:solidFill>
            </a:endParaRPr>
          </a:p>
          <a:p>
            <a:pPr marL="0" lvl="0" indent="0" algn="just">
              <a:buNone/>
            </a:pPr>
            <a:endParaRPr lang="en-IN" sz="2000" dirty="0">
              <a:solidFill>
                <a:prstClr val="black"/>
              </a:solidFill>
            </a:endParaRPr>
          </a:p>
          <a:p>
            <a:pPr marL="0" lvl="0" indent="0" algn="just">
              <a:buNone/>
            </a:pPr>
            <a:endParaRPr lang="en-IN" sz="2000" dirty="0">
              <a:solidFill>
                <a:prstClr val="black"/>
              </a:solidFill>
            </a:endParaRPr>
          </a:p>
          <a:p>
            <a:pPr marL="0" lvl="0" indent="0" algn="just">
              <a:buNone/>
            </a:pPr>
            <a:endParaRPr lang="en-IN" sz="2000" dirty="0">
              <a:solidFill>
                <a:prstClr val="black"/>
              </a:solidFill>
            </a:endParaRPr>
          </a:p>
          <a:p>
            <a:pPr marL="0" lvl="0" indent="0" algn="just">
              <a:buNone/>
            </a:pPr>
            <a:endParaRPr lang="en-IN" sz="2000" dirty="0">
              <a:solidFill>
                <a:prstClr val="black"/>
              </a:solidFill>
            </a:endParaRPr>
          </a:p>
          <a:p>
            <a:pPr marL="0" lvl="0" indent="0" algn="just">
              <a:buNone/>
            </a:pPr>
            <a:endParaRPr lang="en-IN" sz="1600" dirty="0">
              <a:solidFill>
                <a:prstClr val="black"/>
              </a:solidFill>
              <a:latin typeface="Bookman Old Style" panose="02050604050505020204" pitchFamily="18" charset="0"/>
            </a:endParaRPr>
          </a:p>
          <a:p>
            <a:pPr marL="0" lvl="0" indent="0" algn="just">
              <a:buNone/>
            </a:pPr>
            <a:r>
              <a:rPr lang="en-IN" sz="1600" dirty="0">
                <a:solidFill>
                  <a:prstClr val="black"/>
                </a:solidFill>
                <a:latin typeface="Bookman Old Style" panose="02050604050505020204" pitchFamily="18" charset="0"/>
              </a:rPr>
              <a:t>Making each railway/PU liable for acceptance and settlement of pension debits against PPOs actually issued by the railway and not for PPOs issued by other units, especially as online/digital banking system is now the norm, may induce better awareness and responsibility towards this expenditure in the debit bearing railway.</a:t>
            </a:r>
          </a:p>
        </p:txBody>
      </p:sp>
      <p:graphicFrame>
        <p:nvGraphicFramePr>
          <p:cNvPr id="7" name="Table 6"/>
          <p:cNvGraphicFramePr>
            <a:graphicFrameLocks noGrp="1"/>
          </p:cNvGraphicFramePr>
          <p:nvPr>
            <p:extLst>
              <p:ext uri="{D42A27DB-BD31-4B8C-83A1-F6EECF244321}">
                <p14:modId xmlns:p14="http://schemas.microsoft.com/office/powerpoint/2010/main" val="3341376531"/>
              </p:ext>
            </p:extLst>
          </p:nvPr>
        </p:nvGraphicFramePr>
        <p:xfrm>
          <a:off x="886691" y="1976120"/>
          <a:ext cx="10603344" cy="2589485"/>
        </p:xfrm>
        <a:graphic>
          <a:graphicData uri="http://schemas.openxmlformats.org/drawingml/2006/table">
            <a:tbl>
              <a:tblPr firstRow="1" bandRow="1">
                <a:tableStyleId>{5C22544A-7EE6-4342-B048-85BDC9FD1C3A}</a:tableStyleId>
              </a:tblPr>
              <a:tblGrid>
                <a:gridCol w="1013851">
                  <a:extLst>
                    <a:ext uri="{9D8B030D-6E8A-4147-A177-3AD203B41FA5}">
                      <a16:colId xmlns:a16="http://schemas.microsoft.com/office/drawing/2014/main" val="792464855"/>
                    </a:ext>
                  </a:extLst>
                </a:gridCol>
                <a:gridCol w="2004030">
                  <a:extLst>
                    <a:ext uri="{9D8B030D-6E8A-4147-A177-3AD203B41FA5}">
                      <a16:colId xmlns:a16="http://schemas.microsoft.com/office/drawing/2014/main" val="3803114254"/>
                    </a:ext>
                  </a:extLst>
                </a:gridCol>
                <a:gridCol w="3292309">
                  <a:extLst>
                    <a:ext uri="{9D8B030D-6E8A-4147-A177-3AD203B41FA5}">
                      <a16:colId xmlns:a16="http://schemas.microsoft.com/office/drawing/2014/main" val="999401150"/>
                    </a:ext>
                  </a:extLst>
                </a:gridCol>
                <a:gridCol w="2310996">
                  <a:extLst>
                    <a:ext uri="{9D8B030D-6E8A-4147-A177-3AD203B41FA5}">
                      <a16:colId xmlns:a16="http://schemas.microsoft.com/office/drawing/2014/main" val="2936821664"/>
                    </a:ext>
                  </a:extLst>
                </a:gridCol>
                <a:gridCol w="1982158">
                  <a:extLst>
                    <a:ext uri="{9D8B030D-6E8A-4147-A177-3AD203B41FA5}">
                      <a16:colId xmlns:a16="http://schemas.microsoft.com/office/drawing/2014/main" val="2410445370"/>
                    </a:ext>
                  </a:extLst>
                </a:gridCol>
              </a:tblGrid>
              <a:tr h="506685">
                <a:tc>
                  <a:txBody>
                    <a:bodyPr/>
                    <a:lstStyle/>
                    <a:p>
                      <a:pPr algn="ctr"/>
                      <a:r>
                        <a:rPr lang="en-IN" sz="1200" baseline="0" dirty="0">
                          <a:latin typeface="Bookman Old Style" panose="02050604050505020204" pitchFamily="18" charset="0"/>
                        </a:rPr>
                        <a:t>Railway </a:t>
                      </a:r>
                      <a:endParaRPr lang="en-IN" sz="1200" dirty="0">
                        <a:latin typeface="Bookman Old Style" panose="020506040505050202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r>
                        <a:rPr lang="en-IN" sz="1200" dirty="0">
                          <a:latin typeface="Bookman Old Style" panose="02050604050505020204" pitchFamily="18" charset="0"/>
                        </a:rPr>
                        <a:t>number of PPOs issued</a:t>
                      </a:r>
                      <a:r>
                        <a:rPr lang="en-IN" sz="1200" baseline="0" dirty="0">
                          <a:latin typeface="Bookman Old Style" panose="02050604050505020204" pitchFamily="18" charset="0"/>
                        </a:rPr>
                        <a:t> </a:t>
                      </a:r>
                      <a:r>
                        <a:rPr lang="en-IN" sz="1200" dirty="0">
                          <a:latin typeface="Bookman Old Style" panose="02050604050505020204" pitchFamily="18" charset="0"/>
                        </a:rPr>
                        <a:t>as home rly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r>
                        <a:rPr lang="en-IN" sz="1200" dirty="0">
                          <a:latin typeface="Bookman Old Style" panose="02050604050505020204" pitchFamily="18" charset="0"/>
                        </a:rPr>
                        <a:t>number of </a:t>
                      </a:r>
                      <a:r>
                        <a:rPr lang="en-IN" sz="1200" baseline="0" dirty="0">
                          <a:latin typeface="Bookman Old Style" panose="02050604050505020204" pitchFamily="18" charset="0"/>
                        </a:rPr>
                        <a:t>debits assigned as designated FA&amp;CAO </a:t>
                      </a:r>
                      <a:endParaRPr lang="en-IN" sz="1200" dirty="0">
                        <a:latin typeface="Bookman Old Style" panose="020506040505050202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r>
                        <a:rPr lang="en-IN" sz="1200" dirty="0">
                          <a:latin typeface="Bookman Old Style" panose="02050604050505020204" pitchFamily="18" charset="0"/>
                        </a:rPr>
                        <a:t>States covered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r>
                        <a:rPr lang="en-IN" sz="1200" dirty="0">
                          <a:latin typeface="Bookman Old Style" panose="02050604050505020204" pitchFamily="18" charset="0"/>
                        </a:rPr>
                        <a:t>debit responsibility  index  (DRI)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91447901"/>
                  </a:ext>
                </a:extLst>
              </a:tr>
              <a:tr h="370840">
                <a:tc>
                  <a:txBody>
                    <a:bodyPr/>
                    <a:lstStyle/>
                    <a:p>
                      <a:r>
                        <a:rPr lang="en-IN" sz="1400" b="0" dirty="0">
                          <a:solidFill>
                            <a:schemeClr val="tx1"/>
                          </a:solidFill>
                          <a:latin typeface="Bookman Old Style" panose="02050604050505020204" pitchFamily="18" charset="0"/>
                        </a:rPr>
                        <a:t>NER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IN" sz="1400" b="0" dirty="0">
                          <a:solidFill>
                            <a:schemeClr val="tx1"/>
                          </a:solidFill>
                          <a:latin typeface="Bookman Old Style" panose="02050604050505020204" pitchFamily="18" charset="0"/>
                        </a:rPr>
                        <a:t>60,000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IN" sz="1400" b="0" dirty="0">
                          <a:solidFill>
                            <a:schemeClr val="tx1"/>
                          </a:solidFill>
                          <a:latin typeface="Bookman Old Style" panose="02050604050505020204" pitchFamily="18" charset="0"/>
                        </a:rPr>
                        <a:t>6,000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IN" sz="1400" b="0" dirty="0">
                          <a:solidFill>
                            <a:schemeClr val="tx1"/>
                          </a:solidFill>
                          <a:latin typeface="Bookman Old Style" panose="02050604050505020204" pitchFamily="18" charset="0"/>
                        </a:rPr>
                        <a:t>Uttarakhand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IN" sz="1400" b="0" dirty="0">
                          <a:solidFill>
                            <a:schemeClr val="tx1"/>
                          </a:solidFill>
                          <a:latin typeface="Bookman Old Style" panose="02050604050505020204" pitchFamily="18" charset="0"/>
                        </a:rPr>
                        <a:t>- 90%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309380626"/>
                  </a:ext>
                </a:extLst>
              </a:tr>
              <a:tr h="370840">
                <a:tc>
                  <a:txBody>
                    <a:bodyPr/>
                    <a:lstStyle/>
                    <a:p>
                      <a:r>
                        <a:rPr lang="en-IN" sz="1400" b="0" dirty="0">
                          <a:solidFill>
                            <a:schemeClr val="tx1"/>
                          </a:solidFill>
                          <a:latin typeface="Bookman Old Style" panose="02050604050505020204" pitchFamily="18" charset="0"/>
                        </a:rPr>
                        <a:t>NCR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IN" sz="1400" b="0" dirty="0">
                          <a:solidFill>
                            <a:schemeClr val="tx1"/>
                          </a:solidFill>
                          <a:latin typeface="Bookman Old Style" panose="02050604050505020204" pitchFamily="18" charset="0"/>
                        </a:rPr>
                        <a:t>60,000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IN" sz="1400" b="0" dirty="0">
                          <a:solidFill>
                            <a:schemeClr val="tx1"/>
                          </a:solidFill>
                          <a:latin typeface="Bookman Old Style" panose="02050604050505020204" pitchFamily="18" charset="0"/>
                        </a:rPr>
                        <a:t>2,50,000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IN" sz="1400" b="0" dirty="0">
                          <a:solidFill>
                            <a:schemeClr val="tx1"/>
                          </a:solidFill>
                          <a:latin typeface="Bookman Old Style" panose="02050604050505020204" pitchFamily="18" charset="0"/>
                        </a:rPr>
                        <a:t>Uttar Pradesh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IN" sz="1400" b="0" dirty="0">
                          <a:solidFill>
                            <a:schemeClr val="tx1"/>
                          </a:solidFill>
                          <a:latin typeface="Bookman Old Style" panose="02050604050505020204" pitchFamily="18" charset="0"/>
                        </a:rPr>
                        <a:t>+ 300%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528178895"/>
                  </a:ext>
                </a:extLst>
              </a:tr>
              <a:tr h="330835">
                <a:tc>
                  <a:txBody>
                    <a:bodyPr/>
                    <a:lstStyle/>
                    <a:p>
                      <a:r>
                        <a:rPr lang="en-IN" sz="1400" b="0" dirty="0">
                          <a:solidFill>
                            <a:schemeClr val="tx1"/>
                          </a:solidFill>
                          <a:latin typeface="Bookman Old Style" panose="02050604050505020204" pitchFamily="18" charset="0"/>
                        </a:rPr>
                        <a:t>NR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IN" sz="1400" b="0" dirty="0">
                          <a:solidFill>
                            <a:schemeClr val="tx1"/>
                          </a:solidFill>
                          <a:latin typeface="Bookman Old Style" panose="02050604050505020204" pitchFamily="18" charset="0"/>
                        </a:rPr>
                        <a:t>1,60,000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IN" sz="1400" b="0" dirty="0">
                          <a:solidFill>
                            <a:schemeClr val="tx1"/>
                          </a:solidFill>
                          <a:latin typeface="Bookman Old Style" panose="02050604050505020204" pitchFamily="18" charset="0"/>
                        </a:rPr>
                        <a:t>80,000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IN" sz="1400" b="0" dirty="0">
                          <a:solidFill>
                            <a:schemeClr val="tx1"/>
                          </a:solidFill>
                          <a:latin typeface="Bookman Old Style" panose="02050604050505020204" pitchFamily="18" charset="0"/>
                        </a:rPr>
                        <a:t>Punjab, Haryana, Delhi, Himachal Pradesh, Jammu, Kashmir</a:t>
                      </a:r>
                      <a:r>
                        <a:rPr lang="en-IN" sz="1400" b="0" baseline="0" dirty="0">
                          <a:solidFill>
                            <a:schemeClr val="tx1"/>
                          </a:solidFill>
                          <a:latin typeface="Bookman Old Style" panose="02050604050505020204" pitchFamily="18" charset="0"/>
                        </a:rPr>
                        <a:t> </a:t>
                      </a:r>
                      <a:endParaRPr lang="en-IN" sz="1400" b="0" dirty="0">
                        <a:solidFill>
                          <a:schemeClr val="tx1"/>
                        </a:solidFill>
                        <a:latin typeface="Bookman Old Style" panose="020506040505050202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IN" sz="1400" b="0" dirty="0">
                          <a:solidFill>
                            <a:schemeClr val="tx1"/>
                          </a:solidFill>
                          <a:latin typeface="Bookman Old Style" panose="02050604050505020204" pitchFamily="18" charset="0"/>
                        </a:rPr>
                        <a:t>- 50%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092962375"/>
                  </a:ext>
                </a:extLst>
              </a:tr>
              <a:tr h="250825">
                <a:tc>
                  <a:txBody>
                    <a:bodyPr/>
                    <a:lstStyle/>
                    <a:p>
                      <a:r>
                        <a:rPr lang="en-IN" sz="1400" b="0" dirty="0">
                          <a:solidFill>
                            <a:schemeClr val="tx1"/>
                          </a:solidFill>
                          <a:latin typeface="Bookman Old Style" panose="02050604050505020204" pitchFamily="18" charset="0"/>
                        </a:rPr>
                        <a:t>WR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IN" sz="1400" b="0" dirty="0">
                          <a:solidFill>
                            <a:schemeClr val="tx1"/>
                          </a:solidFill>
                          <a:latin typeface="Bookman Old Style" panose="02050604050505020204" pitchFamily="18" charset="0"/>
                        </a:rPr>
                        <a:t>1,35,000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IN" sz="1400" b="0" dirty="0">
                          <a:solidFill>
                            <a:schemeClr val="tx1"/>
                          </a:solidFill>
                          <a:latin typeface="Bookman Old Style" panose="02050604050505020204" pitchFamily="18" charset="0"/>
                        </a:rPr>
                        <a:t>75,000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IN" sz="1400" b="0" dirty="0">
                          <a:solidFill>
                            <a:schemeClr val="tx1"/>
                          </a:solidFill>
                          <a:latin typeface="Bookman Old Style" panose="02050604050505020204" pitchFamily="18" charset="0"/>
                        </a:rPr>
                        <a:t>Gujarat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IN" sz="1400" b="0" dirty="0">
                          <a:solidFill>
                            <a:schemeClr val="tx1"/>
                          </a:solidFill>
                          <a:latin typeface="Bookman Old Style" panose="02050604050505020204" pitchFamily="18" charset="0"/>
                        </a:rPr>
                        <a:t>- 45%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4065734962"/>
                  </a:ext>
                </a:extLst>
              </a:tr>
              <a:tr h="276225">
                <a:tc>
                  <a:txBody>
                    <a:bodyPr/>
                    <a:lstStyle/>
                    <a:p>
                      <a:r>
                        <a:rPr lang="en-IN" sz="1400" b="0" dirty="0">
                          <a:solidFill>
                            <a:schemeClr val="tx1"/>
                          </a:solidFill>
                          <a:latin typeface="Bookman Old Style" panose="02050604050505020204" pitchFamily="18" charset="0"/>
                        </a:rPr>
                        <a:t>PUs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IN" sz="1400" b="0" dirty="0">
                          <a:solidFill>
                            <a:schemeClr val="tx1"/>
                          </a:solidFill>
                          <a:latin typeface="Bookman Old Style" panose="02050604050505020204" pitchFamily="18" charset="0"/>
                        </a:rPr>
                        <a:t>45,000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IN" sz="1400" b="0" dirty="0">
                          <a:solidFill>
                            <a:schemeClr val="tx1"/>
                          </a:solidFill>
                          <a:latin typeface="Bookman Old Style" panose="02050604050505020204" pitchFamily="18"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IN" sz="1400" b="0" dirty="0">
                          <a:solidFill>
                            <a:schemeClr val="tx1"/>
                          </a:solidFill>
                          <a:latin typeface="Bookman Old Style" panose="02050604050505020204" pitchFamily="18" charset="0"/>
                        </a:rPr>
                        <a:t>all over India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IN" sz="1400" b="0" dirty="0">
                          <a:solidFill>
                            <a:schemeClr val="tx1"/>
                          </a:solidFill>
                          <a:latin typeface="Bookman Old Style" panose="02050604050505020204" pitchFamily="18" charset="0"/>
                        </a:rPr>
                        <a:t>- 100%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925343552"/>
                  </a:ext>
                </a:extLst>
              </a:tr>
            </a:tbl>
          </a:graphicData>
        </a:graphic>
      </p:graphicFrame>
    </p:spTree>
    <p:extLst>
      <p:ext uri="{BB962C8B-B14F-4D97-AF65-F5344CB8AC3E}">
        <p14:creationId xmlns:p14="http://schemas.microsoft.com/office/powerpoint/2010/main" val="17258402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B7E8F5C-AC0B-49F4-93C5-9789260AAC5F}"/>
              </a:ext>
            </a:extLst>
          </p:cNvPr>
          <p:cNvSpPr>
            <a:spLocks noGrp="1"/>
          </p:cNvSpPr>
          <p:nvPr>
            <p:ph idx="1"/>
          </p:nvPr>
        </p:nvSpPr>
        <p:spPr>
          <a:xfrm>
            <a:off x="635000" y="1446934"/>
            <a:ext cx="10515600" cy="4351338"/>
          </a:xfrm>
        </p:spPr>
        <p:txBody>
          <a:bodyPr/>
          <a:lstStyle/>
          <a:p>
            <a:pPr marL="0" indent="0">
              <a:buNone/>
            </a:pPr>
            <a:endParaRPr lang="en-US" dirty="0"/>
          </a:p>
          <a:p>
            <a:pPr marL="0" indent="0">
              <a:buNone/>
            </a:pPr>
            <a:endParaRPr lang="en-US" dirty="0"/>
          </a:p>
          <a:p>
            <a:pPr marL="0" indent="0">
              <a:buNone/>
            </a:pPr>
            <a:r>
              <a:rPr lang="en-US" dirty="0"/>
              <a:t>                                                     </a:t>
            </a:r>
          </a:p>
          <a:p>
            <a:pPr marL="0" indent="0">
              <a:buNone/>
            </a:pPr>
            <a:r>
              <a:rPr lang="en-US" dirty="0"/>
              <a:t>                                            </a:t>
            </a:r>
            <a:r>
              <a:rPr lang="en-US" sz="4400" dirty="0">
                <a:latin typeface="Bookman Old Style" panose="02050604050505020204" pitchFamily="18" charset="0"/>
              </a:rPr>
              <a:t>Thank you</a:t>
            </a:r>
            <a:endParaRPr lang="en-IN" sz="4400" dirty="0">
              <a:latin typeface="Bookman Old Style" panose="02050604050505020204" pitchFamily="18" charset="0"/>
            </a:endParaRPr>
          </a:p>
        </p:txBody>
      </p:sp>
      <p:sp>
        <p:nvSpPr>
          <p:cNvPr id="4" name="Slide Number Placeholder 3">
            <a:extLst>
              <a:ext uri="{FF2B5EF4-FFF2-40B4-BE49-F238E27FC236}">
                <a16:creationId xmlns:a16="http://schemas.microsoft.com/office/drawing/2014/main" id="{AA545C19-9582-4BAE-A32C-E6DD536FFFDB}"/>
              </a:ext>
            </a:extLst>
          </p:cNvPr>
          <p:cNvSpPr>
            <a:spLocks noGrp="1"/>
          </p:cNvSpPr>
          <p:nvPr>
            <p:ph type="sldNum" sz="quarter" idx="12"/>
          </p:nvPr>
        </p:nvSpPr>
        <p:spPr/>
        <p:txBody>
          <a:bodyPr/>
          <a:lstStyle/>
          <a:p>
            <a:fld id="{B3B9F496-AE32-45C9-853A-B97D7AABC7B9}" type="slidenum">
              <a:rPr lang="en-IN" smtClean="0"/>
              <a:t>18</a:t>
            </a:fld>
            <a:endParaRPr lang="en-IN"/>
          </a:p>
        </p:txBody>
      </p:sp>
    </p:spTree>
    <p:extLst>
      <p:ext uri="{BB962C8B-B14F-4D97-AF65-F5344CB8AC3E}">
        <p14:creationId xmlns:p14="http://schemas.microsoft.com/office/powerpoint/2010/main" val="9546288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58A996D-A27A-41EB-834A-1DAACB7F7A04}"/>
              </a:ext>
            </a:extLst>
          </p:cNvPr>
          <p:cNvSpPr>
            <a:spLocks noGrp="1"/>
          </p:cNvSpPr>
          <p:nvPr>
            <p:ph type="sldNum" sz="quarter" idx="12"/>
          </p:nvPr>
        </p:nvSpPr>
        <p:spPr/>
        <p:txBody>
          <a:bodyPr/>
          <a:lstStyle/>
          <a:p>
            <a:fld id="{B3B9F496-AE32-45C9-853A-B97D7AABC7B9}" type="slidenum">
              <a:rPr lang="en-IN" smtClean="0"/>
              <a:t>2</a:t>
            </a:fld>
            <a:endParaRPr lang="en-IN"/>
          </a:p>
        </p:txBody>
      </p:sp>
      <p:sp>
        <p:nvSpPr>
          <p:cNvPr id="6" name="TextBox 5">
            <a:extLst>
              <a:ext uri="{FF2B5EF4-FFF2-40B4-BE49-F238E27FC236}">
                <a16:creationId xmlns:a16="http://schemas.microsoft.com/office/drawing/2014/main" id="{D3B8E251-F678-4DDC-8AE4-CA264940D6CF}"/>
              </a:ext>
            </a:extLst>
          </p:cNvPr>
          <p:cNvSpPr txBox="1"/>
          <p:nvPr/>
        </p:nvSpPr>
        <p:spPr>
          <a:xfrm>
            <a:off x="1530419" y="1243786"/>
            <a:ext cx="9375004" cy="4370427"/>
          </a:xfrm>
          <a:prstGeom prst="rect">
            <a:avLst/>
          </a:prstGeom>
          <a:noFill/>
        </p:spPr>
        <p:txBody>
          <a:bodyPr wrap="square">
            <a:spAutoFit/>
          </a:bodyPr>
          <a:lstStyle/>
          <a:p>
            <a:pPr marL="0" indent="0" algn="just">
              <a:buNone/>
            </a:pPr>
            <a:r>
              <a:rPr lang="en-IN" sz="2000" dirty="0">
                <a:latin typeface="Bookman Old Style" panose="02050604050505020204" pitchFamily="18" charset="0"/>
              </a:rPr>
              <a:t>                                   </a:t>
            </a:r>
            <a:r>
              <a:rPr lang="en-IN" sz="2000" b="1" dirty="0">
                <a:latin typeface="Bookman Old Style" panose="02050604050505020204" pitchFamily="18" charset="0"/>
              </a:rPr>
              <a:t>What is pension?</a:t>
            </a:r>
          </a:p>
          <a:p>
            <a:pPr marL="0" indent="0" algn="just">
              <a:buNone/>
            </a:pPr>
            <a:endParaRPr lang="en-IN" sz="2000" dirty="0">
              <a:latin typeface="Bookman Old Style" panose="02050604050505020204" pitchFamily="18" charset="0"/>
            </a:endParaRPr>
          </a:p>
          <a:p>
            <a:pPr marL="0" indent="0" algn="just">
              <a:buNone/>
            </a:pPr>
            <a:r>
              <a:rPr lang="en-IN" sz="2000" dirty="0">
                <a:latin typeface="Bookman Old Style" panose="02050604050505020204" pitchFamily="18" charset="0"/>
              </a:rPr>
              <a:t>The word </a:t>
            </a:r>
            <a:r>
              <a:rPr lang="en-IN" b="1" i="1" dirty="0">
                <a:latin typeface="Bookman Old Style" panose="02050604050505020204" pitchFamily="18" charset="0"/>
              </a:rPr>
              <a:t>Pension</a:t>
            </a:r>
            <a:r>
              <a:rPr lang="en-IN" sz="2000" b="1" dirty="0">
                <a:latin typeface="Bookman Old Style" panose="02050604050505020204" pitchFamily="18" charset="0"/>
              </a:rPr>
              <a:t> </a:t>
            </a:r>
            <a:r>
              <a:rPr lang="en-IN" sz="2000" dirty="0">
                <a:latin typeface="Bookman Old Style" panose="02050604050505020204" pitchFamily="18" charset="0"/>
              </a:rPr>
              <a:t>comes</a:t>
            </a:r>
            <a:r>
              <a:rPr lang="en-IN" sz="2000" b="1" dirty="0">
                <a:latin typeface="Bookman Old Style" panose="02050604050505020204" pitchFamily="18" charset="0"/>
              </a:rPr>
              <a:t> </a:t>
            </a:r>
            <a:r>
              <a:rPr lang="en-IN" sz="2000" dirty="0">
                <a:latin typeface="Bookman Old Style" panose="02050604050505020204" pitchFamily="18" charset="0"/>
              </a:rPr>
              <a:t>from </a:t>
            </a:r>
            <a:r>
              <a:rPr lang="en-IN" sz="2000" i="1" dirty="0" err="1">
                <a:latin typeface="Bookman Old Style" panose="02050604050505020204" pitchFamily="18" charset="0"/>
              </a:rPr>
              <a:t>pensiō</a:t>
            </a:r>
            <a:r>
              <a:rPr lang="en-IN" sz="2000" dirty="0">
                <a:latin typeface="Bookman Old Style" panose="02050604050505020204" pitchFamily="18" charset="0"/>
              </a:rPr>
              <a:t>, Latin for payment.</a:t>
            </a:r>
          </a:p>
          <a:p>
            <a:pPr marL="0" indent="0" algn="just">
              <a:buNone/>
            </a:pPr>
            <a:endParaRPr lang="en-IN" sz="2000" dirty="0">
              <a:latin typeface="Bookman Old Style" panose="02050604050505020204" pitchFamily="18" charset="0"/>
            </a:endParaRPr>
          </a:p>
          <a:p>
            <a:pPr marL="0" indent="0" algn="just">
              <a:buNone/>
            </a:pPr>
            <a:r>
              <a:rPr lang="en-IN" sz="2000" dirty="0">
                <a:latin typeface="Bookman Old Style" panose="02050604050505020204" pitchFamily="18" charset="0"/>
              </a:rPr>
              <a:t>It is a fund into which a sum of money is added periodically during an employee's employment years.</a:t>
            </a:r>
          </a:p>
          <a:p>
            <a:pPr marL="0" indent="0" algn="just">
              <a:buNone/>
            </a:pPr>
            <a:endParaRPr lang="en-IN" sz="2000" dirty="0">
              <a:latin typeface="Bookman Old Style" panose="02050604050505020204" pitchFamily="18" charset="0"/>
            </a:endParaRPr>
          </a:p>
          <a:p>
            <a:pPr marL="0" indent="0" algn="just">
              <a:buNone/>
            </a:pPr>
            <a:r>
              <a:rPr lang="en-IN" sz="2000" dirty="0">
                <a:latin typeface="Bookman Old Style" panose="02050604050505020204" pitchFamily="18" charset="0"/>
              </a:rPr>
              <a:t>Payments are then drawn from the fund periodically to support the employee’s financial security after the employee’s retirement from work.</a:t>
            </a:r>
          </a:p>
          <a:p>
            <a:pPr algn="just"/>
            <a:endParaRPr lang="en-IN" sz="2000" dirty="0">
              <a:latin typeface="Bookman Old Style" panose="02050604050505020204" pitchFamily="18" charset="0"/>
            </a:endParaRPr>
          </a:p>
          <a:p>
            <a:pPr algn="just"/>
            <a:r>
              <a:rPr lang="en-IN" sz="2000" dirty="0">
                <a:latin typeface="Bookman Old Style" panose="02050604050505020204" pitchFamily="18" charset="0"/>
              </a:rPr>
              <a:t>Pension can be </a:t>
            </a:r>
            <a:r>
              <a:rPr lang="en-IN" sz="2000" i="1" dirty="0">
                <a:latin typeface="Bookman Old Style" panose="02050604050505020204" pitchFamily="18" charset="0"/>
              </a:rPr>
              <a:t>Contributory</a:t>
            </a:r>
            <a:r>
              <a:rPr lang="en-IN" sz="2000" dirty="0">
                <a:latin typeface="Bookman Old Style" panose="02050604050505020204" pitchFamily="18" charset="0"/>
              </a:rPr>
              <a:t> or </a:t>
            </a:r>
            <a:r>
              <a:rPr lang="en-IN" sz="2000" i="1" dirty="0">
                <a:latin typeface="Bookman Old Style" panose="02050604050505020204" pitchFamily="18" charset="0"/>
              </a:rPr>
              <a:t>Non-Contributory</a:t>
            </a:r>
            <a:r>
              <a:rPr lang="en-IN" sz="2000" dirty="0">
                <a:latin typeface="Bookman Old Style" panose="02050604050505020204" pitchFamily="18" charset="0"/>
              </a:rPr>
              <a:t> one.</a:t>
            </a:r>
          </a:p>
          <a:p>
            <a:pPr algn="just"/>
            <a:endParaRPr lang="en-IN" sz="2000" dirty="0">
              <a:latin typeface="Bookman Old Style" panose="02050604050505020204" pitchFamily="18" charset="0"/>
            </a:endParaRPr>
          </a:p>
          <a:p>
            <a:pPr algn="just"/>
            <a:r>
              <a:rPr lang="en-IN" sz="2000" dirty="0">
                <a:latin typeface="Bookman Old Style" panose="02050604050505020204" pitchFamily="18" charset="0"/>
              </a:rPr>
              <a:t>Let us see what kinds of pension are out there:</a:t>
            </a:r>
            <a:endParaRPr lang="en-IN" sz="2000" dirty="0"/>
          </a:p>
          <a:p>
            <a:endParaRPr lang="en-US" sz="1800" dirty="0">
              <a:latin typeface="Bookman Old Style" panose="02050604050505020204" pitchFamily="18" charset="0"/>
            </a:endParaRPr>
          </a:p>
        </p:txBody>
      </p:sp>
    </p:spTree>
    <p:extLst>
      <p:ext uri="{BB962C8B-B14F-4D97-AF65-F5344CB8AC3E}">
        <p14:creationId xmlns:p14="http://schemas.microsoft.com/office/powerpoint/2010/main" val="26500616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8099" y="928646"/>
            <a:ext cx="10515600" cy="4351338"/>
          </a:xfrm>
        </p:spPr>
        <p:txBody>
          <a:bodyPr>
            <a:normAutofit/>
          </a:bodyPr>
          <a:lstStyle/>
          <a:p>
            <a:pPr marL="0" indent="0">
              <a:buNone/>
            </a:pPr>
            <a:endParaRPr lang="en-US" sz="1200" dirty="0">
              <a:latin typeface="Bookman Old Style" panose="02050604050505020204" pitchFamily="18" charset="0"/>
            </a:endParaRPr>
          </a:p>
          <a:p>
            <a:endParaRPr lang="en-IN" sz="1200" dirty="0">
              <a:latin typeface="Bookman Old Style" panose="02050604050505020204" pitchFamily="18" charset="0"/>
            </a:endParaRPr>
          </a:p>
        </p:txBody>
      </p:sp>
      <p:sp>
        <p:nvSpPr>
          <p:cNvPr id="4" name="Slide Number Placeholder 3"/>
          <p:cNvSpPr>
            <a:spLocks noGrp="1"/>
          </p:cNvSpPr>
          <p:nvPr>
            <p:ph type="sldNum" sz="quarter" idx="12"/>
          </p:nvPr>
        </p:nvSpPr>
        <p:spPr/>
        <p:txBody>
          <a:bodyPr/>
          <a:lstStyle/>
          <a:p>
            <a:fld id="{B3B9F496-AE32-45C9-853A-B97D7AABC7B9}" type="slidenum">
              <a:rPr lang="en-IN" smtClean="0"/>
              <a:t>3</a:t>
            </a:fld>
            <a:endParaRPr lang="en-IN"/>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6699" y="1410647"/>
            <a:ext cx="10058400" cy="3791606"/>
          </a:xfrm>
          <a:prstGeom prst="rect">
            <a:avLst/>
          </a:prstGeom>
        </p:spPr>
      </p:pic>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20290198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92362"/>
            <a:ext cx="10515600" cy="1325563"/>
          </a:xfrm>
        </p:spPr>
        <p:txBody>
          <a:bodyPr>
            <a:normAutofit/>
          </a:bodyPr>
          <a:lstStyle/>
          <a:p>
            <a:pPr algn="ctr"/>
            <a:r>
              <a:rPr lang="en-IN" sz="2000" b="1" dirty="0">
                <a:latin typeface="Bookman Old Style" panose="02050604050505020204" pitchFamily="18" charset="0"/>
              </a:rPr>
              <a:t>What kind of pension applies to Indian Railways?</a:t>
            </a:r>
            <a:br>
              <a:rPr lang="en-IN" sz="2000" b="1" dirty="0">
                <a:solidFill>
                  <a:schemeClr val="accent5">
                    <a:lumMod val="75000"/>
                  </a:schemeClr>
                </a:solidFill>
                <a:latin typeface="Bookman Old Style" panose="02050604050505020204" pitchFamily="18" charset="0"/>
              </a:rPr>
            </a:br>
            <a:endParaRPr lang="en-IN" sz="2000" b="1" dirty="0">
              <a:solidFill>
                <a:schemeClr val="accent5">
                  <a:lumMod val="75000"/>
                </a:schemeClr>
              </a:solidFill>
              <a:latin typeface="Bookman Old Style" panose="02050604050505020204" pitchFamily="18" charset="0"/>
            </a:endParaRPr>
          </a:p>
        </p:txBody>
      </p:sp>
      <p:sp>
        <p:nvSpPr>
          <p:cNvPr id="3" name="Content Placeholder 2"/>
          <p:cNvSpPr>
            <a:spLocks noGrp="1"/>
          </p:cNvSpPr>
          <p:nvPr>
            <p:ph idx="1"/>
          </p:nvPr>
        </p:nvSpPr>
        <p:spPr>
          <a:xfrm>
            <a:off x="1449255" y="1587975"/>
            <a:ext cx="9293489" cy="4351338"/>
          </a:xfrm>
        </p:spPr>
        <p:txBody>
          <a:bodyPr>
            <a:normAutofit fontScale="92500" lnSpcReduction="10000"/>
          </a:bodyPr>
          <a:lstStyle/>
          <a:p>
            <a:pPr marL="0" indent="0" algn="just">
              <a:lnSpc>
                <a:spcPct val="150000"/>
              </a:lnSpc>
              <a:spcBef>
                <a:spcPts val="600"/>
              </a:spcBef>
              <a:buNone/>
            </a:pPr>
            <a:r>
              <a:rPr lang="en-US" sz="1050" dirty="0">
                <a:latin typeface="Bookman Old Style" panose="02050604050505020204" pitchFamily="18" charset="0"/>
              </a:rPr>
              <a:t> </a:t>
            </a:r>
            <a:r>
              <a:rPr lang="en-US" sz="2000" dirty="0">
                <a:latin typeface="Bookman Old Style" panose="02050604050505020204" pitchFamily="18" charset="0"/>
              </a:rPr>
              <a:t>Indian Railway employees are Central Government Employees. They enjoy benefits of wages and pension at par with Central Government employees and pensioners.</a:t>
            </a:r>
          </a:p>
          <a:p>
            <a:pPr marL="0" indent="0" algn="just">
              <a:lnSpc>
                <a:spcPct val="150000"/>
              </a:lnSpc>
              <a:spcBef>
                <a:spcPts val="600"/>
              </a:spcBef>
              <a:buNone/>
            </a:pPr>
            <a:r>
              <a:rPr lang="en-US" sz="2000" dirty="0">
                <a:latin typeface="Bookman Old Style" panose="02050604050505020204" pitchFamily="18" charset="0"/>
              </a:rPr>
              <a:t>Railway Pension is governed by Railway Service (Pension) Rule which comprises CCS (Pension) Rules and Orders issued by the Department of Pension &amp; Pensioners welfare (DOP&amp;PW) as well as Railway Board from time to time.</a:t>
            </a:r>
          </a:p>
          <a:p>
            <a:pPr marL="0" indent="0" algn="just">
              <a:lnSpc>
                <a:spcPct val="150000"/>
              </a:lnSpc>
              <a:buNone/>
            </a:pPr>
            <a:r>
              <a:rPr lang="en-US" sz="2000" dirty="0">
                <a:latin typeface="Bookman Old Style" panose="02050604050505020204" pitchFamily="18" charset="0"/>
              </a:rPr>
              <a:t>But for employees inducted into rail service post 2004 who fall under NPS, pension scheme concerning majority railway employees in Indian Railways is largely non-contributory</a:t>
            </a:r>
            <a:r>
              <a:rPr lang="en-US" sz="2000" b="1" dirty="0">
                <a:latin typeface="Bookman Old Style" panose="02050604050505020204" pitchFamily="18" charset="0"/>
              </a:rPr>
              <a:t> </a:t>
            </a:r>
            <a:r>
              <a:rPr lang="en-US" sz="2000" dirty="0">
                <a:latin typeface="Bookman Old Style" panose="02050604050505020204" pitchFamily="18" charset="0"/>
              </a:rPr>
              <a:t>in nature.</a:t>
            </a:r>
            <a:endParaRPr lang="en-IN" sz="2000" dirty="0">
              <a:latin typeface="Bookman Old Style" panose="02050604050505020204" pitchFamily="18" charset="0"/>
            </a:endParaRPr>
          </a:p>
          <a:p>
            <a:pPr>
              <a:lnSpc>
                <a:spcPct val="150000"/>
              </a:lnSpc>
            </a:pPr>
            <a:endParaRPr lang="en-IN" sz="1050" dirty="0">
              <a:latin typeface="Bookman Old Style" panose="02050604050505020204" pitchFamily="18" charset="0"/>
            </a:endParaRPr>
          </a:p>
        </p:txBody>
      </p:sp>
      <p:sp>
        <p:nvSpPr>
          <p:cNvPr id="4" name="Slide Number Placeholder 3"/>
          <p:cNvSpPr>
            <a:spLocks noGrp="1"/>
          </p:cNvSpPr>
          <p:nvPr>
            <p:ph type="sldNum" sz="quarter" idx="12"/>
          </p:nvPr>
        </p:nvSpPr>
        <p:spPr/>
        <p:txBody>
          <a:bodyPr/>
          <a:lstStyle/>
          <a:p>
            <a:fld id="{B3B9F496-AE32-45C9-853A-B97D7AABC7B9}" type="slidenum">
              <a:rPr lang="en-IN" smtClean="0"/>
              <a:t>4</a:t>
            </a:fld>
            <a:endParaRPr lang="en-IN"/>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1164711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563" y="501650"/>
            <a:ext cx="10515600" cy="1325563"/>
          </a:xfrm>
        </p:spPr>
        <p:txBody>
          <a:bodyPr>
            <a:normAutofit/>
          </a:bodyPr>
          <a:lstStyle/>
          <a:p>
            <a:pPr algn="ctr"/>
            <a:r>
              <a:rPr lang="en-IN" sz="2000" b="1" dirty="0">
                <a:latin typeface="Bookman Old Style" panose="02050604050505020204" pitchFamily="18" charset="0"/>
              </a:rPr>
              <a:t>Pension in Indian Railways</a:t>
            </a:r>
            <a:br>
              <a:rPr lang="en-IN" sz="2800" b="1" dirty="0">
                <a:solidFill>
                  <a:schemeClr val="accent5">
                    <a:lumMod val="75000"/>
                  </a:schemeClr>
                </a:solidFill>
                <a:latin typeface="Bookman Old Style" panose="02050604050505020204" pitchFamily="18" charset="0"/>
              </a:rPr>
            </a:br>
            <a:endParaRPr lang="en-IN" sz="2800" b="1" dirty="0">
              <a:solidFill>
                <a:schemeClr val="accent5">
                  <a:lumMod val="75000"/>
                </a:schemeClr>
              </a:solidFill>
              <a:latin typeface="Bookman Old Style" panose="02050604050505020204" pitchFamily="18" charset="0"/>
            </a:endParaRPr>
          </a:p>
        </p:txBody>
      </p:sp>
      <p:sp>
        <p:nvSpPr>
          <p:cNvPr id="3" name="Content Placeholder 2"/>
          <p:cNvSpPr>
            <a:spLocks noGrp="1"/>
          </p:cNvSpPr>
          <p:nvPr>
            <p:ph idx="1"/>
          </p:nvPr>
        </p:nvSpPr>
        <p:spPr>
          <a:xfrm>
            <a:off x="1021080" y="1455462"/>
            <a:ext cx="10515600" cy="4351338"/>
          </a:xfrm>
        </p:spPr>
        <p:txBody>
          <a:bodyPr>
            <a:normAutofit/>
          </a:bodyPr>
          <a:lstStyle/>
          <a:p>
            <a:pPr algn="just">
              <a:lnSpc>
                <a:spcPct val="150000"/>
              </a:lnSpc>
            </a:pPr>
            <a:r>
              <a:rPr lang="en-US" sz="1400" dirty="0">
                <a:latin typeface="Bookman Old Style" panose="02050604050505020204" pitchFamily="18" charset="0"/>
              </a:rPr>
              <a:t>Indian Railways (IR) are a  Commercial Organization. They earn revenue by selling transport services.</a:t>
            </a:r>
          </a:p>
          <a:p>
            <a:pPr algn="just">
              <a:lnSpc>
                <a:spcPct val="150000"/>
              </a:lnSpc>
            </a:pPr>
            <a:r>
              <a:rPr lang="en-US" sz="1400" dirty="0">
                <a:latin typeface="Bookman Old Style" panose="02050604050505020204" pitchFamily="18" charset="0"/>
              </a:rPr>
              <a:t>IR’s finances are based on an accounting system which complies with Government as well as Commercial Accounting norms.</a:t>
            </a:r>
          </a:p>
          <a:p>
            <a:pPr algn="just">
              <a:lnSpc>
                <a:spcPct val="150000"/>
              </a:lnSpc>
            </a:pPr>
            <a:r>
              <a:rPr lang="en-US" sz="1400" dirty="0">
                <a:latin typeface="Bookman Old Style" panose="02050604050505020204" pitchFamily="18" charset="0"/>
              </a:rPr>
              <a:t>Drawing from </a:t>
            </a:r>
            <a:r>
              <a:rPr lang="en-US" sz="1400" b="1" i="1" dirty="0">
                <a:latin typeface="Bookman Old Style" panose="02050604050505020204" pitchFamily="18" charset="0"/>
              </a:rPr>
              <a:t>the Going Concern concept</a:t>
            </a:r>
            <a:r>
              <a:rPr lang="en-US" sz="1400" dirty="0">
                <a:latin typeface="Bookman Old Style" panose="02050604050505020204" pitchFamily="18" charset="0"/>
              </a:rPr>
              <a:t>, being a commercial organization, IR meets all its expenditure from the revenue  it earns.</a:t>
            </a:r>
          </a:p>
          <a:p>
            <a:pPr algn="just">
              <a:lnSpc>
                <a:spcPct val="150000"/>
              </a:lnSpc>
            </a:pPr>
            <a:r>
              <a:rPr lang="en-US" sz="1400" dirty="0">
                <a:latin typeface="Bookman Old Style" panose="02050604050505020204" pitchFamily="18" charset="0"/>
              </a:rPr>
              <a:t>IR’s staff cost and pension liability are thus met out of the revenue it receives (Net Traffic Receipt).</a:t>
            </a:r>
          </a:p>
          <a:p>
            <a:pPr algn="just">
              <a:lnSpc>
                <a:spcPct val="150000"/>
              </a:lnSpc>
            </a:pPr>
            <a:r>
              <a:rPr lang="en-IN" sz="1400" dirty="0">
                <a:latin typeface="Bookman Old Style" panose="02050604050505020204" pitchFamily="18" charset="0"/>
              </a:rPr>
              <a:t>Being  a commercial undertaking, IR created a Pension Fund to meet its future pension liability. The concept of Fund is now obsolete as IR is barely able to bear the huge incremental burden of pension pay-outs. </a:t>
            </a:r>
          </a:p>
          <a:p>
            <a:pPr algn="just">
              <a:lnSpc>
                <a:spcPct val="150000"/>
              </a:lnSpc>
            </a:pPr>
            <a:r>
              <a:rPr lang="en-IN" sz="1400" dirty="0">
                <a:latin typeface="Bookman Old Style" panose="02050604050505020204" pitchFamily="18" charset="0"/>
              </a:rPr>
              <a:t>In fact, IR is required to contribute annually to its Pension Fund an actuarially estimated amount. Why? So that the balance in the fund accurately reflects the amount paid in a given year as well as potential cumulative liability for employees’ pension benefits earned for each year of service rendered by them.</a:t>
            </a:r>
          </a:p>
        </p:txBody>
      </p:sp>
      <p:sp>
        <p:nvSpPr>
          <p:cNvPr id="4" name="Slide Number Placeholder 3"/>
          <p:cNvSpPr>
            <a:spLocks noGrp="1"/>
          </p:cNvSpPr>
          <p:nvPr>
            <p:ph type="sldNum" sz="quarter" idx="12"/>
          </p:nvPr>
        </p:nvSpPr>
        <p:spPr/>
        <p:txBody>
          <a:bodyPr/>
          <a:lstStyle/>
          <a:p>
            <a:fld id="{B3B9F496-AE32-45C9-853A-B97D7AABC7B9}" type="slidenum">
              <a:rPr lang="en-IN" smtClean="0"/>
              <a:t>5</a:t>
            </a:fld>
            <a:endParaRPr lang="en-IN"/>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23423220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1197" y="316641"/>
            <a:ext cx="10515600" cy="1325563"/>
          </a:xfrm>
        </p:spPr>
        <p:txBody>
          <a:bodyPr>
            <a:normAutofit/>
          </a:bodyPr>
          <a:lstStyle/>
          <a:p>
            <a:pPr algn="ctr"/>
            <a:r>
              <a:rPr lang="en-US" sz="2000" b="1" dirty="0">
                <a:latin typeface="Bookman Old Style" panose="02050604050505020204" pitchFamily="18" charset="0"/>
              </a:rPr>
              <a:t>Railway Pension: important statistics </a:t>
            </a:r>
            <a:endParaRPr lang="en-IN" sz="2000" b="1" dirty="0">
              <a:latin typeface="Bookman Old Style" panose="02050604050505020204" pitchFamily="18" charset="0"/>
            </a:endParaRPr>
          </a:p>
        </p:txBody>
      </p:sp>
      <p:sp>
        <p:nvSpPr>
          <p:cNvPr id="3" name="Content Placeholder 2"/>
          <p:cNvSpPr>
            <a:spLocks noGrp="1"/>
          </p:cNvSpPr>
          <p:nvPr>
            <p:ph idx="1"/>
          </p:nvPr>
        </p:nvSpPr>
        <p:spPr>
          <a:xfrm>
            <a:off x="763071" y="1725363"/>
            <a:ext cx="10515600" cy="4351338"/>
          </a:xfrm>
        </p:spPr>
        <p:txBody>
          <a:bodyPr>
            <a:normAutofit/>
          </a:bodyPr>
          <a:lstStyle/>
          <a:p>
            <a:pPr marL="0" indent="0">
              <a:buNone/>
            </a:pPr>
            <a:r>
              <a:rPr lang="en-IN" sz="1600" b="1" dirty="0">
                <a:latin typeface="Bookman Old Style" panose="02050604050505020204" pitchFamily="18" charset="0"/>
              </a:rPr>
              <a:t>         Number of pensioners on 31/03/2020                15,30,000 </a:t>
            </a:r>
            <a:endParaRPr lang="en-IN" sz="1200" dirty="0">
              <a:latin typeface="Bookman Old Style" panose="02050604050505020204" pitchFamily="18" charset="0"/>
            </a:endParaRPr>
          </a:p>
          <a:p>
            <a:pPr marL="0" indent="0">
              <a:buNone/>
            </a:pPr>
            <a:endParaRPr lang="en-IN" sz="1200" dirty="0">
              <a:latin typeface="Bookman Old Style" panose="02050604050505020204" pitchFamily="18" charset="0"/>
            </a:endParaRPr>
          </a:p>
          <a:p>
            <a:endParaRPr lang="en-IN" sz="1200" dirty="0">
              <a:latin typeface="Bookman Old Style" panose="02050604050505020204" pitchFamily="18" charset="0"/>
            </a:endParaRPr>
          </a:p>
          <a:p>
            <a:endParaRPr lang="en-IN" sz="1200" dirty="0">
              <a:latin typeface="Bookman Old Style" panose="02050604050505020204" pitchFamily="18" charset="0"/>
            </a:endParaRPr>
          </a:p>
          <a:p>
            <a:endParaRPr lang="en-US" sz="1200" dirty="0">
              <a:latin typeface="Bookman Old Style" panose="02050604050505020204" pitchFamily="18" charset="0"/>
            </a:endParaRPr>
          </a:p>
          <a:p>
            <a:endParaRPr lang="en-US" sz="1200" dirty="0">
              <a:latin typeface="Bookman Old Style" panose="02050604050505020204" pitchFamily="18" charset="0"/>
            </a:endParaRPr>
          </a:p>
          <a:p>
            <a:endParaRPr lang="en-US" sz="1200" dirty="0">
              <a:latin typeface="Bookman Old Style" panose="02050604050505020204" pitchFamily="18" charset="0"/>
            </a:endParaRPr>
          </a:p>
          <a:p>
            <a:pPr marL="0" indent="0">
              <a:buNone/>
            </a:pPr>
            <a:endParaRPr lang="en-US" sz="1200" dirty="0">
              <a:latin typeface="Bookman Old Style" panose="02050604050505020204" pitchFamily="18" charset="0"/>
            </a:endParaRPr>
          </a:p>
          <a:p>
            <a:pPr marL="0" indent="0">
              <a:buNone/>
            </a:pPr>
            <a:r>
              <a:rPr lang="en-IN" sz="1200" dirty="0">
                <a:latin typeface="Bookman Old Style" panose="02050604050505020204" pitchFamily="18" charset="0"/>
              </a:rPr>
              <a:t>            **Postal/Treasury pensioners are legacy pensioners from 1970s and 80s after which pension is paid only through banks</a:t>
            </a:r>
          </a:p>
          <a:p>
            <a:r>
              <a:rPr lang="en-IN" sz="1200" dirty="0">
                <a:latin typeface="Bookman Old Style" panose="02050604050505020204" pitchFamily="18" charset="0"/>
              </a:rPr>
              <a:t> </a:t>
            </a:r>
          </a:p>
        </p:txBody>
      </p:sp>
      <p:sp>
        <p:nvSpPr>
          <p:cNvPr id="4" name="Slide Number Placeholder 3"/>
          <p:cNvSpPr>
            <a:spLocks noGrp="1"/>
          </p:cNvSpPr>
          <p:nvPr>
            <p:ph type="sldNum" sz="quarter" idx="12"/>
          </p:nvPr>
        </p:nvSpPr>
        <p:spPr/>
        <p:txBody>
          <a:bodyPr/>
          <a:lstStyle/>
          <a:p>
            <a:fld id="{B3B9F496-AE32-45C9-853A-B97D7AABC7B9}" type="slidenum">
              <a:rPr lang="en-IN" smtClean="0"/>
              <a:t>6</a:t>
            </a:fld>
            <a:endParaRPr lang="en-IN"/>
          </a:p>
        </p:txBody>
      </p:sp>
      <p:pic>
        <p:nvPicPr>
          <p:cNvPr id="5" name="Picture 4"/>
          <p:cNvPicPr>
            <a:picLocks noChangeAspect="1"/>
          </p:cNvPicPr>
          <p:nvPr/>
        </p:nvPicPr>
        <p:blipFill>
          <a:blip r:embed="rId2"/>
          <a:stretch>
            <a:fillRect/>
          </a:stretch>
        </p:blipFill>
        <p:spPr>
          <a:xfrm>
            <a:off x="1490846" y="2269254"/>
            <a:ext cx="6419863" cy="1687666"/>
          </a:xfrm>
          <a:prstGeom prst="rect">
            <a:avLst/>
          </a:prstGeom>
        </p:spPr>
      </p:pic>
      <p:graphicFrame>
        <p:nvGraphicFramePr>
          <p:cNvPr id="6" name="Chart 5"/>
          <p:cNvGraphicFramePr/>
          <p:nvPr/>
        </p:nvGraphicFramePr>
        <p:xfrm>
          <a:off x="8405395" y="1578998"/>
          <a:ext cx="2948405" cy="237792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p:cNvGraphicFramePr/>
          <p:nvPr/>
        </p:nvGraphicFramePr>
        <p:xfrm>
          <a:off x="8610600" y="4293962"/>
          <a:ext cx="2905702" cy="1584615"/>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Table 7"/>
          <p:cNvGraphicFramePr>
            <a:graphicFrameLocks noGrp="1"/>
          </p:cNvGraphicFramePr>
          <p:nvPr/>
        </p:nvGraphicFramePr>
        <p:xfrm>
          <a:off x="1520792" y="5041830"/>
          <a:ext cx="5664923" cy="822960"/>
        </p:xfrm>
        <a:graphic>
          <a:graphicData uri="http://schemas.openxmlformats.org/drawingml/2006/table">
            <a:tbl>
              <a:tblPr firstRow="1" bandRow="1">
                <a:tableStyleId>{5C22544A-7EE6-4342-B048-85BDC9FD1C3A}</a:tableStyleId>
              </a:tblPr>
              <a:tblGrid>
                <a:gridCol w="2534743">
                  <a:extLst>
                    <a:ext uri="{9D8B030D-6E8A-4147-A177-3AD203B41FA5}">
                      <a16:colId xmlns:a16="http://schemas.microsoft.com/office/drawing/2014/main" val="641138995"/>
                    </a:ext>
                  </a:extLst>
                </a:gridCol>
                <a:gridCol w="1383103">
                  <a:extLst>
                    <a:ext uri="{9D8B030D-6E8A-4147-A177-3AD203B41FA5}">
                      <a16:colId xmlns:a16="http://schemas.microsoft.com/office/drawing/2014/main" val="1735305524"/>
                    </a:ext>
                  </a:extLst>
                </a:gridCol>
                <a:gridCol w="1747077">
                  <a:extLst>
                    <a:ext uri="{9D8B030D-6E8A-4147-A177-3AD203B41FA5}">
                      <a16:colId xmlns:a16="http://schemas.microsoft.com/office/drawing/2014/main" val="3201983618"/>
                    </a:ext>
                  </a:extLst>
                </a:gridCol>
              </a:tblGrid>
              <a:tr h="172634">
                <a:tc>
                  <a:txBody>
                    <a:bodyPr/>
                    <a:lstStyle/>
                    <a:p>
                      <a:r>
                        <a:rPr lang="en-IN" sz="1200" dirty="0">
                          <a:latin typeface="Bookman Old Style" panose="02050604050505020204" pitchFamily="18" charset="0"/>
                        </a:rPr>
                        <a:t>PSB</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r>
                        <a:rPr lang="en-IN" sz="1200" dirty="0">
                          <a:latin typeface="Bookman Old Style" panose="02050604050505020204" pitchFamily="18" charset="0"/>
                        </a:rPr>
                        <a:t>Pensioners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r>
                        <a:rPr lang="en-IN" sz="1200" dirty="0">
                          <a:latin typeface="Bookman Old Style" panose="02050604050505020204" pitchFamily="18" charset="0"/>
                        </a:rPr>
                        <a:t>Market</a:t>
                      </a:r>
                      <a:r>
                        <a:rPr lang="en-IN" sz="1200" baseline="0" dirty="0">
                          <a:latin typeface="Bookman Old Style" panose="02050604050505020204" pitchFamily="18" charset="0"/>
                        </a:rPr>
                        <a:t> </a:t>
                      </a:r>
                      <a:r>
                        <a:rPr lang="en-IN" sz="1200" dirty="0">
                          <a:latin typeface="Bookman Old Style" panose="02050604050505020204" pitchFamily="18" charset="0"/>
                        </a:rPr>
                        <a:t>Share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extLst>
                  <a:ext uri="{0D108BD9-81ED-4DB2-BD59-A6C34878D82A}">
                    <a16:rowId xmlns:a16="http://schemas.microsoft.com/office/drawing/2014/main" val="817983836"/>
                  </a:ext>
                </a:extLst>
              </a:tr>
              <a:tr h="233376">
                <a:tc>
                  <a:txBody>
                    <a:bodyPr/>
                    <a:lstStyle/>
                    <a:p>
                      <a:r>
                        <a:rPr lang="en-IN" sz="1200" dirty="0">
                          <a:latin typeface="Bookman Old Style" panose="02050604050505020204" pitchFamily="18" charset="0"/>
                        </a:rPr>
                        <a:t>State Bank of India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IN" sz="1200" dirty="0">
                          <a:latin typeface="Bookman Old Style" panose="02050604050505020204" pitchFamily="18" charset="0"/>
                        </a:rPr>
                        <a:t>7,00,000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IN" sz="1200" dirty="0">
                          <a:latin typeface="Bookman Old Style" panose="02050604050505020204" pitchFamily="18" charset="0"/>
                        </a:rPr>
                        <a:t>47%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254013105"/>
                  </a:ext>
                </a:extLst>
              </a:tr>
              <a:tr h="233376">
                <a:tc>
                  <a:txBody>
                    <a:bodyPr/>
                    <a:lstStyle/>
                    <a:p>
                      <a:r>
                        <a:rPr lang="en-IN" sz="1200" dirty="0">
                          <a:latin typeface="Bookman Old Style" panose="02050604050505020204" pitchFamily="18" charset="0"/>
                        </a:rPr>
                        <a:t>Other PSBs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IN" sz="1200" dirty="0">
                          <a:latin typeface="Bookman Old Style" panose="02050604050505020204" pitchFamily="18" charset="0"/>
                        </a:rPr>
                        <a:t>7,90,000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IN" sz="1200" dirty="0">
                          <a:latin typeface="Bookman Old Style" panose="02050604050505020204" pitchFamily="18" charset="0"/>
                        </a:rPr>
                        <a:t>53%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450559164"/>
                  </a:ext>
                </a:extLst>
              </a:tr>
            </a:tbl>
          </a:graphicData>
        </a:graphic>
      </p:graphicFrame>
      <p:sp>
        <p:nvSpPr>
          <p:cNvPr id="9" name="Rectangle 8"/>
          <p:cNvSpPr/>
          <p:nvPr/>
        </p:nvSpPr>
        <p:spPr>
          <a:xfrm>
            <a:off x="859431" y="4556911"/>
            <a:ext cx="3052439" cy="338554"/>
          </a:xfrm>
          <a:prstGeom prst="rect">
            <a:avLst/>
          </a:prstGeom>
        </p:spPr>
        <p:txBody>
          <a:bodyPr wrap="none">
            <a:spAutoFit/>
          </a:bodyPr>
          <a:lstStyle/>
          <a:p>
            <a:r>
              <a:rPr lang="en-IN" sz="1600" b="1" dirty="0">
                <a:latin typeface="Bookman Old Style" panose="02050604050505020204" pitchFamily="18" charset="0"/>
              </a:rPr>
              <a:t>        Bank wise pensioners</a:t>
            </a:r>
          </a:p>
        </p:txBody>
      </p:sp>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34458796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 y="139602"/>
            <a:ext cx="10515600" cy="1325563"/>
          </a:xfrm>
        </p:spPr>
        <p:txBody>
          <a:bodyPr>
            <a:normAutofit/>
          </a:bodyPr>
          <a:lstStyle/>
          <a:p>
            <a:pPr algn="ctr"/>
            <a:r>
              <a:rPr lang="en-US" sz="2400" b="1" dirty="0">
                <a:latin typeface="Bookman Old Style" panose="02050604050505020204" pitchFamily="18" charset="0"/>
              </a:rPr>
              <a:t> </a:t>
            </a:r>
            <a:r>
              <a:rPr lang="en-US" sz="2000" b="1" dirty="0">
                <a:latin typeface="Bookman Old Style" panose="02050604050505020204" pitchFamily="18" charset="0"/>
              </a:rPr>
              <a:t>Statistics continued…</a:t>
            </a:r>
          </a:p>
        </p:txBody>
      </p:sp>
      <p:pic>
        <p:nvPicPr>
          <p:cNvPr id="5" name="Content Placeholder 4"/>
          <p:cNvPicPr>
            <a:picLocks noGrp="1" noChangeAspect="1"/>
          </p:cNvPicPr>
          <p:nvPr>
            <p:ph idx="1"/>
          </p:nvPr>
        </p:nvPicPr>
        <p:blipFill>
          <a:blip r:embed="rId2"/>
          <a:stretch>
            <a:fillRect/>
          </a:stretch>
        </p:blipFill>
        <p:spPr>
          <a:xfrm>
            <a:off x="1558207" y="1530094"/>
            <a:ext cx="5269775" cy="1547342"/>
          </a:xfrm>
          <a:prstGeom prst="rect">
            <a:avLst/>
          </a:prstGeom>
        </p:spPr>
      </p:pic>
      <p:sp>
        <p:nvSpPr>
          <p:cNvPr id="4" name="Slide Number Placeholder 3"/>
          <p:cNvSpPr>
            <a:spLocks noGrp="1"/>
          </p:cNvSpPr>
          <p:nvPr>
            <p:ph type="sldNum" sz="quarter" idx="12"/>
          </p:nvPr>
        </p:nvSpPr>
        <p:spPr/>
        <p:txBody>
          <a:bodyPr/>
          <a:lstStyle/>
          <a:p>
            <a:fld id="{B3B9F496-AE32-45C9-853A-B97D7AABC7B9}" type="slidenum">
              <a:rPr lang="en-IN" smtClean="0"/>
              <a:t>7</a:t>
            </a:fld>
            <a:endParaRPr lang="en-IN"/>
          </a:p>
        </p:txBody>
      </p:sp>
      <p:graphicFrame>
        <p:nvGraphicFramePr>
          <p:cNvPr id="6" name="Table 5"/>
          <p:cNvGraphicFramePr>
            <a:graphicFrameLocks noGrp="1"/>
          </p:cNvGraphicFramePr>
          <p:nvPr/>
        </p:nvGraphicFramePr>
        <p:xfrm>
          <a:off x="1564987" y="3142365"/>
          <a:ext cx="5262995" cy="2831933"/>
        </p:xfrm>
        <a:graphic>
          <a:graphicData uri="http://schemas.openxmlformats.org/drawingml/2006/table">
            <a:tbl>
              <a:tblPr firstRow="1" bandRow="1">
                <a:tableStyleId>{5C22544A-7EE6-4342-B048-85BDC9FD1C3A}</a:tableStyleId>
              </a:tblPr>
              <a:tblGrid>
                <a:gridCol w="1205737">
                  <a:extLst>
                    <a:ext uri="{9D8B030D-6E8A-4147-A177-3AD203B41FA5}">
                      <a16:colId xmlns:a16="http://schemas.microsoft.com/office/drawing/2014/main" val="211322231"/>
                    </a:ext>
                  </a:extLst>
                </a:gridCol>
                <a:gridCol w="2235452">
                  <a:extLst>
                    <a:ext uri="{9D8B030D-6E8A-4147-A177-3AD203B41FA5}">
                      <a16:colId xmlns:a16="http://schemas.microsoft.com/office/drawing/2014/main" val="3448061374"/>
                    </a:ext>
                  </a:extLst>
                </a:gridCol>
                <a:gridCol w="1821806">
                  <a:extLst>
                    <a:ext uri="{9D8B030D-6E8A-4147-A177-3AD203B41FA5}">
                      <a16:colId xmlns:a16="http://schemas.microsoft.com/office/drawing/2014/main" val="2417687024"/>
                    </a:ext>
                  </a:extLst>
                </a:gridCol>
              </a:tblGrid>
              <a:tr h="337483">
                <a:tc>
                  <a:txBody>
                    <a:bodyPr/>
                    <a:lstStyle/>
                    <a:p>
                      <a:r>
                        <a:rPr lang="en-IN" sz="1200" dirty="0">
                          <a:latin typeface="Bookman Old Style" panose="02050604050505020204" pitchFamily="18" charset="0"/>
                        </a:rPr>
                        <a:t>age range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algn="ctr"/>
                      <a:r>
                        <a:rPr lang="en-IN" sz="1200" dirty="0">
                          <a:latin typeface="Bookman Old Style" panose="02050604050505020204" pitchFamily="18" charset="0"/>
                        </a:rPr>
                        <a:t>number of pensioners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algn="ctr"/>
                      <a:r>
                        <a:rPr lang="en-IN" sz="1200" dirty="0">
                          <a:latin typeface="Bookman Old Style" panose="02050604050505020204" pitchFamily="18" charset="0"/>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extLst>
                  <a:ext uri="{0D108BD9-81ED-4DB2-BD59-A6C34878D82A}">
                    <a16:rowId xmlns:a16="http://schemas.microsoft.com/office/drawing/2014/main" val="176238333"/>
                  </a:ext>
                </a:extLst>
              </a:tr>
              <a:tr h="314018">
                <a:tc>
                  <a:txBody>
                    <a:bodyPr/>
                    <a:lstStyle/>
                    <a:p>
                      <a:r>
                        <a:rPr lang="en-IN" sz="1200" dirty="0">
                          <a:latin typeface="Bookman Old Style" panose="02050604050505020204" pitchFamily="18" charset="0"/>
                        </a:rPr>
                        <a:t>&lt;60      years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IN" sz="1200" dirty="0">
                          <a:latin typeface="Bookman Old Style" panose="02050604050505020204" pitchFamily="18" charset="0"/>
                        </a:rPr>
                        <a:t>1,50,000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IN" sz="1200" dirty="0">
                          <a:latin typeface="Bookman Old Style" panose="02050604050505020204" pitchFamily="18" charset="0"/>
                        </a:rPr>
                        <a:t>10%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782980338"/>
                  </a:ext>
                </a:extLst>
              </a:tr>
              <a:tr h="394007">
                <a:tc>
                  <a:txBody>
                    <a:bodyPr/>
                    <a:lstStyle/>
                    <a:p>
                      <a:r>
                        <a:rPr lang="en-IN" sz="1200" dirty="0">
                          <a:latin typeface="Bookman Old Style" panose="02050604050505020204" pitchFamily="18" charset="0"/>
                        </a:rPr>
                        <a:t>60-75   years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IN" sz="1200" dirty="0">
                          <a:latin typeface="Bookman Old Style" panose="02050604050505020204" pitchFamily="18" charset="0"/>
                        </a:rPr>
                        <a:t>9,20,000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IN" sz="1200" dirty="0">
                          <a:latin typeface="Bookman Old Style" panose="02050604050505020204" pitchFamily="18" charset="0"/>
                        </a:rPr>
                        <a:t>60%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736832214"/>
                  </a:ext>
                </a:extLst>
              </a:tr>
              <a:tr h="314018">
                <a:tc>
                  <a:txBody>
                    <a:bodyPr/>
                    <a:lstStyle/>
                    <a:p>
                      <a:r>
                        <a:rPr lang="en-IN" sz="1200" dirty="0">
                          <a:latin typeface="Bookman Old Style" panose="02050604050505020204" pitchFamily="18" charset="0"/>
                        </a:rPr>
                        <a:t>75-80   years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IN" sz="1200" dirty="0">
                          <a:latin typeface="Bookman Old Style" panose="02050604050505020204" pitchFamily="18" charset="0"/>
                        </a:rPr>
                        <a:t>3,50,000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IN" sz="1200" dirty="0">
                          <a:latin typeface="Bookman Old Style" panose="02050604050505020204" pitchFamily="18" charset="0"/>
                        </a:rPr>
                        <a:t>20%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891667218"/>
                  </a:ext>
                </a:extLst>
              </a:tr>
              <a:tr h="360236">
                <a:tc>
                  <a:txBody>
                    <a:bodyPr/>
                    <a:lstStyle/>
                    <a:p>
                      <a:r>
                        <a:rPr lang="en-IN" sz="1200" dirty="0">
                          <a:latin typeface="Bookman Old Style" panose="02050604050505020204" pitchFamily="18" charset="0"/>
                        </a:rPr>
                        <a:t>80-85   years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IN" sz="1200" b="1" dirty="0">
                          <a:latin typeface="Bookman Old Style" panose="02050604050505020204" pitchFamily="18" charset="0"/>
                        </a:rPr>
                        <a:t>1,01,000</a:t>
                      </a:r>
                      <a:endParaRPr lang="en-IN" sz="1200" dirty="0">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IN" sz="1200" dirty="0">
                          <a:latin typeface="Bookman Old Style" panose="02050604050505020204" pitchFamily="18" charset="0"/>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048373057"/>
                  </a:ext>
                </a:extLst>
              </a:tr>
              <a:tr h="360236">
                <a:tc>
                  <a:txBody>
                    <a:bodyPr/>
                    <a:lstStyle/>
                    <a:p>
                      <a:r>
                        <a:rPr lang="en-IN" sz="1200" dirty="0">
                          <a:latin typeface="Bookman Old Style" panose="02050604050505020204" pitchFamily="18" charset="0"/>
                        </a:rPr>
                        <a:t>85-90   years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IN" sz="1200" dirty="0">
                          <a:latin typeface="Bookman Old Style" panose="02050604050505020204" pitchFamily="18" charset="0"/>
                        </a:rPr>
                        <a:t>40,000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IN" sz="1200" dirty="0">
                          <a:latin typeface="Bookman Old Style" panose="02050604050505020204" pitchFamily="18" charset="0"/>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4124922788"/>
                  </a:ext>
                </a:extLst>
              </a:tr>
              <a:tr h="360236">
                <a:tc>
                  <a:txBody>
                    <a:bodyPr/>
                    <a:lstStyle/>
                    <a:p>
                      <a:r>
                        <a:rPr lang="en-IN" sz="1200" dirty="0">
                          <a:latin typeface="Bookman Old Style" panose="02050604050505020204" pitchFamily="18" charset="0"/>
                        </a:rPr>
                        <a:t>90-95   years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IN" sz="1200" dirty="0">
                          <a:latin typeface="Bookman Old Style" panose="02050604050505020204" pitchFamily="18" charset="0"/>
                        </a:rPr>
                        <a:t>12,000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rowSpan="2">
                  <a:txBody>
                    <a:bodyPr/>
                    <a:lstStyle/>
                    <a:p>
                      <a:pPr algn="ctr"/>
                      <a:endParaRPr lang="en-IN" sz="1200" dirty="0">
                        <a:latin typeface="Bookman Old Style" panose="02050604050505020204" pitchFamily="18" charset="0"/>
                      </a:endParaRPr>
                    </a:p>
                    <a:p>
                      <a:pPr algn="ctr"/>
                      <a:r>
                        <a:rPr lang="en-IN" sz="1200" dirty="0">
                          <a:latin typeface="Bookman Old Style" panose="02050604050505020204" pitchFamily="18"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77711630"/>
                  </a:ext>
                </a:extLst>
              </a:tr>
              <a:tr h="391699">
                <a:tc>
                  <a:txBody>
                    <a:bodyPr/>
                    <a:lstStyle/>
                    <a:p>
                      <a:r>
                        <a:rPr lang="en-IN" sz="1200" dirty="0">
                          <a:latin typeface="Bookman Old Style" panose="02050604050505020204" pitchFamily="18" charset="0"/>
                        </a:rPr>
                        <a:t>95-100 years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IN" sz="1200" dirty="0">
                          <a:latin typeface="Bookman Old Style" panose="02050604050505020204" pitchFamily="18" charset="0"/>
                        </a:rPr>
                        <a:t>3,000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vMerge="1">
                  <a:txBody>
                    <a:bodyPr/>
                    <a:lstStyle/>
                    <a:p>
                      <a:endParaRPr lang="en-IN" dirty="0"/>
                    </a:p>
                  </a:txBody>
                  <a:tcPr/>
                </a:tc>
                <a:extLst>
                  <a:ext uri="{0D108BD9-81ED-4DB2-BD59-A6C34878D82A}">
                    <a16:rowId xmlns:a16="http://schemas.microsoft.com/office/drawing/2014/main" val="686118487"/>
                  </a:ext>
                </a:extLst>
              </a:tr>
            </a:tbl>
          </a:graphicData>
        </a:graphic>
      </p:graphicFrame>
      <p:graphicFrame>
        <p:nvGraphicFramePr>
          <p:cNvPr id="7" name="Chart 6"/>
          <p:cNvGraphicFramePr/>
          <p:nvPr/>
        </p:nvGraphicFramePr>
        <p:xfrm>
          <a:off x="6827982" y="1454477"/>
          <a:ext cx="4274127" cy="2692650"/>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p:cNvSpPr txBox="1"/>
          <p:nvPr/>
        </p:nvSpPr>
        <p:spPr>
          <a:xfrm>
            <a:off x="7135572" y="4551435"/>
            <a:ext cx="3889952" cy="135421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IN" sz="1200" dirty="0">
                <a:solidFill>
                  <a:schemeClr val="tx1"/>
                </a:solidFill>
                <a:latin typeface="Bookman Old Style" panose="02050604050505020204" pitchFamily="18" charset="0"/>
              </a:rPr>
              <a:t>                       </a:t>
            </a:r>
            <a:r>
              <a:rPr lang="en-IN" sz="1200" b="1" dirty="0">
                <a:solidFill>
                  <a:schemeClr val="tx1"/>
                </a:solidFill>
                <a:latin typeface="Bookman Old Style" panose="02050604050505020204" pitchFamily="18" charset="0"/>
              </a:rPr>
              <a:t>Important trends</a:t>
            </a:r>
          </a:p>
          <a:p>
            <a:endParaRPr lang="en-IN" sz="1200" dirty="0">
              <a:solidFill>
                <a:schemeClr val="tx1"/>
              </a:solidFill>
              <a:latin typeface="Bookman Old Style" panose="02050604050505020204" pitchFamily="18" charset="0"/>
            </a:endParaRPr>
          </a:p>
          <a:p>
            <a:r>
              <a:rPr lang="en-IN" sz="1200" dirty="0">
                <a:solidFill>
                  <a:schemeClr val="tx1"/>
                </a:solidFill>
                <a:latin typeface="Bookman Old Style" panose="02050604050505020204" pitchFamily="18" charset="0"/>
              </a:rPr>
              <a:t> Average annual retirements 	: 50,000</a:t>
            </a:r>
          </a:p>
          <a:p>
            <a:pPr>
              <a:spcBef>
                <a:spcPts val="600"/>
              </a:spcBef>
            </a:pPr>
            <a:r>
              <a:rPr lang="en-IN" sz="1200" dirty="0">
                <a:solidFill>
                  <a:schemeClr val="tx1"/>
                </a:solidFill>
                <a:latin typeface="Bookman Old Style" panose="02050604050505020204" pitchFamily="18" charset="0"/>
              </a:rPr>
              <a:t> Average closure of pension cases	: 30,000</a:t>
            </a:r>
          </a:p>
          <a:p>
            <a:pPr>
              <a:spcBef>
                <a:spcPts val="600"/>
              </a:spcBef>
            </a:pPr>
            <a:r>
              <a:rPr lang="en-IN" sz="1200" dirty="0">
                <a:solidFill>
                  <a:schemeClr val="tx1"/>
                </a:solidFill>
                <a:latin typeface="Bookman Old Style" panose="02050604050505020204" pitchFamily="18" charset="0"/>
              </a:rPr>
              <a:t> Net addition per annum 	: 20,000</a:t>
            </a:r>
          </a:p>
          <a:p>
            <a:endParaRPr lang="en-IN" sz="1200" dirty="0">
              <a:solidFill>
                <a:schemeClr val="tx1"/>
              </a:solidFill>
              <a:latin typeface="Bookman Old Style" panose="02050604050505020204" pitchFamily="18" charset="0"/>
            </a:endParaRPr>
          </a:p>
        </p:txBody>
      </p: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1068104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37970"/>
            <a:ext cx="10515600" cy="1325563"/>
          </a:xfrm>
        </p:spPr>
        <p:txBody>
          <a:bodyPr>
            <a:normAutofit/>
          </a:bodyPr>
          <a:lstStyle/>
          <a:p>
            <a:pPr algn="ctr"/>
            <a:r>
              <a:rPr lang="en-IN" sz="2000" b="1" dirty="0">
                <a:latin typeface="Bookman Old Style" panose="02050604050505020204" pitchFamily="18" charset="0"/>
              </a:rPr>
              <a:t>Impact of pension liability on IR :</a:t>
            </a:r>
            <a:br>
              <a:rPr lang="en-IN" sz="2000" b="1" dirty="0">
                <a:latin typeface="Bookman Old Style" panose="02050604050505020204" pitchFamily="18" charset="0"/>
              </a:rPr>
            </a:br>
            <a:r>
              <a:rPr lang="en-IN" sz="2000" b="1" dirty="0">
                <a:latin typeface="Bookman Old Style" panose="02050604050505020204" pitchFamily="18" charset="0"/>
              </a:rPr>
              <a:t>                               a budgetary overview                            </a:t>
            </a:r>
            <a:r>
              <a:rPr lang="en-IN" sz="1100" b="1" dirty="0">
                <a:latin typeface="Bookman Old Style" panose="02050604050505020204" pitchFamily="18" charset="0"/>
              </a:rPr>
              <a:t>rupees in crores</a:t>
            </a:r>
            <a:endParaRPr lang="en-IN" sz="2400" b="1" dirty="0">
              <a:latin typeface="Bookman Old Style" panose="02050604050505020204" pitchFamily="18" charset="0"/>
            </a:endParaRPr>
          </a:p>
        </p:txBody>
      </p:sp>
      <p:sp>
        <p:nvSpPr>
          <p:cNvPr id="4" name="Slide Number Placeholder 3"/>
          <p:cNvSpPr>
            <a:spLocks noGrp="1"/>
          </p:cNvSpPr>
          <p:nvPr>
            <p:ph type="sldNum" sz="quarter" idx="12"/>
          </p:nvPr>
        </p:nvSpPr>
        <p:spPr/>
        <p:txBody>
          <a:bodyPr/>
          <a:lstStyle/>
          <a:p>
            <a:fld id="{B3B9F496-AE32-45C9-853A-B97D7AABC7B9}" type="slidenum">
              <a:rPr lang="en-IN" smtClean="0"/>
              <a:t>8</a:t>
            </a:fld>
            <a:endParaRPr lang="en-IN" dirty="0"/>
          </a:p>
        </p:txBody>
      </p:sp>
      <p:graphicFrame>
        <p:nvGraphicFramePr>
          <p:cNvPr id="6" name="Content Placeholder 5"/>
          <p:cNvGraphicFramePr>
            <a:graphicFrameLocks noGrp="1"/>
          </p:cNvGraphicFramePr>
          <p:nvPr>
            <p:ph idx="1"/>
          </p:nvPr>
        </p:nvGraphicFramePr>
        <p:xfrm>
          <a:off x="1155031" y="1453415"/>
          <a:ext cx="9702264" cy="4855097"/>
        </p:xfrm>
        <a:graphic>
          <a:graphicData uri="http://schemas.openxmlformats.org/drawingml/2006/table">
            <a:tbl>
              <a:tblPr firstRow="1" bandRow="1">
                <a:tableStyleId>{5C22544A-7EE6-4342-B048-85BDC9FD1C3A}</a:tableStyleId>
              </a:tblPr>
              <a:tblGrid>
                <a:gridCol w="488127">
                  <a:extLst>
                    <a:ext uri="{9D8B030D-6E8A-4147-A177-3AD203B41FA5}">
                      <a16:colId xmlns:a16="http://schemas.microsoft.com/office/drawing/2014/main" val="1810227629"/>
                    </a:ext>
                  </a:extLst>
                </a:gridCol>
                <a:gridCol w="3034870">
                  <a:extLst>
                    <a:ext uri="{9D8B030D-6E8A-4147-A177-3AD203B41FA5}">
                      <a16:colId xmlns:a16="http://schemas.microsoft.com/office/drawing/2014/main" val="354806285"/>
                    </a:ext>
                  </a:extLst>
                </a:gridCol>
                <a:gridCol w="1177862">
                  <a:extLst>
                    <a:ext uri="{9D8B030D-6E8A-4147-A177-3AD203B41FA5}">
                      <a16:colId xmlns:a16="http://schemas.microsoft.com/office/drawing/2014/main" val="796389337"/>
                    </a:ext>
                  </a:extLst>
                </a:gridCol>
                <a:gridCol w="1155949">
                  <a:extLst>
                    <a:ext uri="{9D8B030D-6E8A-4147-A177-3AD203B41FA5}">
                      <a16:colId xmlns:a16="http://schemas.microsoft.com/office/drawing/2014/main" val="2618131467"/>
                    </a:ext>
                  </a:extLst>
                </a:gridCol>
                <a:gridCol w="1317783">
                  <a:extLst>
                    <a:ext uri="{9D8B030D-6E8A-4147-A177-3AD203B41FA5}">
                      <a16:colId xmlns:a16="http://schemas.microsoft.com/office/drawing/2014/main" val="3191967368"/>
                    </a:ext>
                  </a:extLst>
                </a:gridCol>
                <a:gridCol w="1141636">
                  <a:extLst>
                    <a:ext uri="{9D8B030D-6E8A-4147-A177-3AD203B41FA5}">
                      <a16:colId xmlns:a16="http://schemas.microsoft.com/office/drawing/2014/main" val="3275462904"/>
                    </a:ext>
                  </a:extLst>
                </a:gridCol>
                <a:gridCol w="1386037">
                  <a:extLst>
                    <a:ext uri="{9D8B030D-6E8A-4147-A177-3AD203B41FA5}">
                      <a16:colId xmlns:a16="http://schemas.microsoft.com/office/drawing/2014/main" val="239288842"/>
                    </a:ext>
                  </a:extLst>
                </a:gridCol>
              </a:tblGrid>
              <a:tr h="306431">
                <a:tc>
                  <a:txBody>
                    <a:bodyPr/>
                    <a:lstStyle/>
                    <a:p>
                      <a:pPr algn="ctr"/>
                      <a:r>
                        <a:rPr lang="en-IN" sz="1050" b="1" dirty="0">
                          <a:solidFill>
                            <a:schemeClr val="bg1"/>
                          </a:solidFill>
                          <a:latin typeface="Bookman Old Style" panose="02050604050505020204" pitchFamily="18" charset="0"/>
                        </a:rPr>
                        <a:t>Sr.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r>
                        <a:rPr lang="en-IN" sz="1050" b="1" dirty="0">
                          <a:solidFill>
                            <a:schemeClr val="bg1"/>
                          </a:solidFill>
                          <a:latin typeface="Bookman Old Style" panose="02050604050505020204" pitchFamily="18" charset="0"/>
                        </a:rPr>
                        <a:t>Particulars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algn="ctr"/>
                      <a:r>
                        <a:rPr lang="en-IN" sz="1050" b="1" dirty="0">
                          <a:solidFill>
                            <a:schemeClr val="bg1"/>
                          </a:solidFill>
                          <a:latin typeface="Bookman Old Style" panose="02050604050505020204" pitchFamily="18" charset="0"/>
                        </a:rPr>
                        <a:t>2014-2015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algn="ctr"/>
                      <a:r>
                        <a:rPr lang="en-IN" sz="1050" b="1" dirty="0">
                          <a:solidFill>
                            <a:schemeClr val="bg1"/>
                          </a:solidFill>
                          <a:latin typeface="Bookman Old Style" panose="02050604050505020204" pitchFamily="18" charset="0"/>
                        </a:rPr>
                        <a:t>2019-2020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algn="ctr"/>
                      <a:r>
                        <a:rPr lang="en-IN" sz="1050" b="1" dirty="0">
                          <a:solidFill>
                            <a:schemeClr val="bg1"/>
                          </a:solidFill>
                          <a:latin typeface="Bookman Old Style" panose="02050604050505020204" pitchFamily="18" charset="0"/>
                        </a:rPr>
                        <a:t>Increase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algn="ctr"/>
                      <a:r>
                        <a:rPr lang="en-IN" sz="1050" b="1" dirty="0">
                          <a:solidFill>
                            <a:schemeClr val="bg1"/>
                          </a:solidFill>
                          <a:latin typeface="Bookman Old Style" panose="02050604050505020204" pitchFamily="18" charset="0"/>
                        </a:rPr>
                        <a:t>%</a:t>
                      </a:r>
                      <a:r>
                        <a:rPr lang="en-IN" sz="1050" b="1" baseline="0" dirty="0">
                          <a:solidFill>
                            <a:schemeClr val="bg1"/>
                          </a:solidFill>
                          <a:latin typeface="Bookman Old Style" panose="02050604050505020204" pitchFamily="18" charset="0"/>
                        </a:rPr>
                        <a:t> increase</a:t>
                      </a:r>
                      <a:endParaRPr lang="en-IN" sz="1050" b="1" dirty="0">
                        <a:solidFill>
                          <a:schemeClr val="bg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algn="ctr"/>
                      <a:r>
                        <a:rPr lang="en-IN" sz="1050" b="1" dirty="0">
                          <a:solidFill>
                            <a:schemeClr val="bg1"/>
                          </a:solidFill>
                          <a:latin typeface="Bookman Old Style" panose="02050604050505020204" pitchFamily="18" charset="0"/>
                        </a:rPr>
                        <a:t>w/o pension</a:t>
                      </a:r>
                    </a:p>
                    <a:p>
                      <a:pPr algn="ctr"/>
                      <a:r>
                        <a:rPr lang="en-IN" sz="1050" b="1" dirty="0">
                          <a:solidFill>
                            <a:schemeClr val="bg1"/>
                          </a:solidFill>
                          <a:latin typeface="Bookman Old Style" panose="02050604050505020204" pitchFamily="18" charset="0"/>
                        </a:rPr>
                        <a:t>scenario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extLst>
                  <a:ext uri="{0D108BD9-81ED-4DB2-BD59-A6C34878D82A}">
                    <a16:rowId xmlns:a16="http://schemas.microsoft.com/office/drawing/2014/main" val="1039186123"/>
                  </a:ext>
                </a:extLst>
              </a:tr>
              <a:tr h="269591">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l" fontAlgn="b"/>
                      <a:r>
                        <a:rPr lang="en-IN" sz="1050" b="0" i="0" u="none" strike="noStrike" dirty="0">
                          <a:solidFill>
                            <a:schemeClr val="tx1"/>
                          </a:solidFill>
                          <a:effectLst/>
                          <a:latin typeface="Bookman Old Style" panose="02050604050505020204" pitchFamily="18" charset="0"/>
                          <a:cs typeface="Arial" panose="020B0604020202020204" pitchFamily="34" charset="0"/>
                        </a:rPr>
                        <a:t>Gross Traffic Receipt</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1,59,248</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2,16,675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57427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33%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endParaRPr lang="en-IN" sz="1050" b="0" i="0" u="none" strike="noStrike" dirty="0">
                        <a:solidFill>
                          <a:schemeClr val="tx1"/>
                        </a:solidFill>
                        <a:effectLst/>
                        <a:latin typeface="Bookman Old Style" panose="02050604050505020204" pitchFamily="18" charset="0"/>
                        <a:cs typeface="Arial" panose="020B060402020202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667037811"/>
                  </a:ext>
                </a:extLst>
              </a:tr>
              <a:tr h="274055">
                <a:tc>
                  <a:txBody>
                    <a:bodyPr/>
                    <a:lstStyle/>
                    <a:p>
                      <a:pPr algn="ctr" fontAlgn="b"/>
                      <a:r>
                        <a:rPr lang="en-IN" sz="1050" b="0" i="0" u="none" strike="noStrike">
                          <a:solidFill>
                            <a:schemeClr val="tx1"/>
                          </a:solidFill>
                          <a:effectLst/>
                          <a:latin typeface="Bookman Old Style" panose="02050604050505020204" pitchFamily="18" charset="0"/>
                          <a:cs typeface="Arial" panose="020B0604020202020204" pitchFamily="34" charset="0"/>
                        </a:rPr>
                        <a:t>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l" fontAlgn="b"/>
                      <a:r>
                        <a:rPr lang="en-IN" sz="1050" b="0" i="0" u="none" strike="noStrike" dirty="0">
                          <a:solidFill>
                            <a:schemeClr val="tx1"/>
                          </a:solidFill>
                          <a:effectLst/>
                          <a:latin typeface="Bookman Old Style" panose="02050604050505020204" pitchFamily="18" charset="0"/>
                          <a:cs typeface="Arial" panose="020B0604020202020204" pitchFamily="34" charset="0"/>
                        </a:rPr>
                        <a:t>Miscellaneous Receipts</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4202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260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endParaRPr lang="en-IN" sz="1050" b="0" i="0" u="none" strike="noStrike" dirty="0">
                        <a:solidFill>
                          <a:schemeClr val="tx1"/>
                        </a:solidFill>
                        <a:effectLst/>
                        <a:latin typeface="Bookman Old Style" panose="02050604050505020204" pitchFamily="18" charset="0"/>
                        <a:cs typeface="Arial" panose="020B060402020202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187804323"/>
                  </a:ext>
                </a:extLst>
              </a:tr>
              <a:tr h="289715">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l" fontAlgn="b"/>
                      <a:r>
                        <a:rPr lang="en-IN" sz="1050" b="0" i="0" u="none" strike="noStrike" dirty="0">
                          <a:solidFill>
                            <a:schemeClr val="tx1"/>
                          </a:solidFill>
                          <a:effectLst/>
                          <a:latin typeface="Bookman Old Style" panose="02050604050505020204" pitchFamily="18" charset="0"/>
                          <a:cs typeface="Arial" panose="020B0604020202020204" pitchFamily="34" charset="0"/>
                        </a:rPr>
                        <a:t>Total Receipts</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1,63,450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2,16,935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53485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33%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endParaRPr lang="en-IN" sz="1050" b="0" i="0" u="none" strike="noStrike" dirty="0">
                        <a:solidFill>
                          <a:schemeClr val="tx1"/>
                        </a:solidFill>
                        <a:effectLst/>
                        <a:latin typeface="Bookman Old Style" panose="02050604050505020204" pitchFamily="18" charset="0"/>
                        <a:cs typeface="Arial" panose="020B060402020202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189072786"/>
                  </a:ext>
                </a:extLst>
              </a:tr>
              <a:tr h="289716">
                <a:tc>
                  <a:txBody>
                    <a:bodyPr/>
                    <a:lstStyle/>
                    <a:p>
                      <a:pPr algn="ctr" fontAlgn="b"/>
                      <a:r>
                        <a:rPr lang="en-IN" sz="1050" b="0" i="0" u="none" strike="noStrike">
                          <a:solidFill>
                            <a:schemeClr val="tx1"/>
                          </a:solidFill>
                          <a:effectLst/>
                          <a:latin typeface="Bookman Old Style" panose="02050604050505020204" pitchFamily="18" charset="0"/>
                          <a:cs typeface="Arial" panose="020B0604020202020204" pitchFamily="34" charset="0"/>
                        </a:rPr>
                        <a:t>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l" fontAlgn="b"/>
                      <a:r>
                        <a:rPr lang="en-IN" sz="1050" b="0" i="0" u="none" strike="noStrike" dirty="0">
                          <a:solidFill>
                            <a:schemeClr val="tx1"/>
                          </a:solidFill>
                          <a:effectLst/>
                          <a:latin typeface="Bookman Old Style" panose="02050604050505020204" pitchFamily="18" charset="0"/>
                          <a:cs typeface="Arial" panose="020B0604020202020204" pitchFamily="34" charset="0"/>
                        </a:rPr>
                        <a:t>Net Ordinary Working Expenses</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1,08,970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1,55,000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46,030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42%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1,55,000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16630525"/>
                  </a:ext>
                </a:extLst>
              </a:tr>
              <a:tr h="305376">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l" fontAlgn="b"/>
                      <a:r>
                        <a:rPr lang="en-IN" sz="1050" b="0" i="0" u="none" strike="noStrike" dirty="0">
                          <a:solidFill>
                            <a:schemeClr val="tx1"/>
                          </a:solidFill>
                          <a:effectLst/>
                          <a:latin typeface="Bookman Old Style" panose="02050604050505020204" pitchFamily="18" charset="0"/>
                          <a:cs typeface="Arial" panose="020B0604020202020204" pitchFamily="34" charset="0"/>
                        </a:rPr>
                        <a:t>Appropriation to Pension Fund</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29,225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50,000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20,775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71%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1" i="1" u="sng" strike="noStrike" dirty="0">
                          <a:solidFill>
                            <a:schemeClr val="tx1"/>
                          </a:solidFill>
                          <a:effectLst/>
                          <a:latin typeface="Bookman Old Style" panose="02050604050505020204" pitchFamily="18" charset="0"/>
                          <a:cs typeface="Arial" panose="020B0604020202020204" pitchFamily="34" charset="0"/>
                        </a:rPr>
                        <a:t>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882285068"/>
                  </a:ext>
                </a:extLst>
              </a:tr>
              <a:tr h="310608">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l" fontAlgn="b"/>
                      <a:r>
                        <a:rPr lang="en-US" sz="1050" b="0" i="0" u="none" strike="noStrike" dirty="0">
                          <a:solidFill>
                            <a:schemeClr val="tx1"/>
                          </a:solidFill>
                          <a:effectLst/>
                          <a:latin typeface="Bookman Old Style" panose="02050604050505020204" pitchFamily="18" charset="0"/>
                          <a:cs typeface="Arial" panose="020B0604020202020204" pitchFamily="34" charset="0"/>
                        </a:rPr>
                        <a:t>Appropriation to DRF</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7775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500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500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714897873"/>
                  </a:ext>
                </a:extLst>
              </a:tr>
              <a:tr h="258395">
                <a:tc>
                  <a:txBody>
                    <a:bodyPr/>
                    <a:lstStyle/>
                    <a:p>
                      <a:pPr algn="ctr" fontAlgn="b"/>
                      <a:r>
                        <a:rPr lang="en-IN" sz="1050" b="1" i="0" u="none" strike="noStrike" dirty="0">
                          <a:solidFill>
                            <a:schemeClr val="tx1"/>
                          </a:solidFill>
                          <a:effectLst/>
                          <a:latin typeface="Bookman Old Style" panose="02050604050505020204" pitchFamily="18" charset="0"/>
                          <a:cs typeface="Arial" panose="020B0604020202020204" pitchFamily="34" charset="0"/>
                        </a:rPr>
                        <a:t>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l" fontAlgn="b"/>
                      <a:r>
                        <a:rPr lang="en-IN" sz="1050" b="1" i="0" u="none" strike="noStrike" dirty="0">
                          <a:solidFill>
                            <a:schemeClr val="tx1"/>
                          </a:solidFill>
                          <a:effectLst/>
                          <a:latin typeface="Bookman Old Style" panose="02050604050505020204" pitchFamily="18" charset="0"/>
                          <a:cs typeface="Arial" panose="020B0604020202020204" pitchFamily="34" charset="0"/>
                        </a:rPr>
                        <a:t>Total Working Expenses (4+5+6)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1" i="0" u="none" strike="noStrike" dirty="0">
                          <a:solidFill>
                            <a:schemeClr val="tx1"/>
                          </a:solidFill>
                          <a:effectLst/>
                          <a:latin typeface="Bookman Old Style" panose="02050604050505020204" pitchFamily="18" charset="0"/>
                          <a:cs typeface="Arial" panose="020B0604020202020204" pitchFamily="34" charset="0"/>
                        </a:rPr>
                        <a:t>1,45,970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1" i="0" u="none" strike="noStrike" dirty="0">
                          <a:solidFill>
                            <a:schemeClr val="tx1"/>
                          </a:solidFill>
                          <a:effectLst/>
                          <a:latin typeface="Bookman Old Style" panose="02050604050505020204" pitchFamily="18" charset="0"/>
                          <a:cs typeface="Arial" panose="020B0604020202020204" pitchFamily="34" charset="0"/>
                        </a:rPr>
                        <a:t>205500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1" i="0" u="none" strike="noStrike" dirty="0">
                          <a:solidFill>
                            <a:schemeClr val="tx1"/>
                          </a:solidFill>
                          <a:effectLst/>
                          <a:latin typeface="Bookman Old Style" panose="02050604050505020204" pitchFamily="18" charset="0"/>
                          <a:cs typeface="Arial" panose="020B0604020202020204" pitchFamily="34" charset="0"/>
                        </a:rPr>
                        <a:t>59530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1" i="0" u="none" strike="noStrike" dirty="0">
                          <a:solidFill>
                            <a:schemeClr val="tx1"/>
                          </a:solidFill>
                          <a:effectLst/>
                          <a:latin typeface="Bookman Old Style" panose="02050604050505020204" pitchFamily="18" charset="0"/>
                          <a:cs typeface="Arial" panose="020B0604020202020204" pitchFamily="34" charset="0"/>
                        </a:rPr>
                        <a:t>41%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1" i="1" u="sng" strike="noStrike" dirty="0">
                          <a:solidFill>
                            <a:schemeClr val="tx1"/>
                          </a:solidFill>
                          <a:effectLst/>
                          <a:latin typeface="Bookman Old Style" panose="02050604050505020204" pitchFamily="18" charset="0"/>
                          <a:cs typeface="Arial" panose="020B0604020202020204" pitchFamily="34" charset="0"/>
                        </a:rPr>
                        <a:t>155500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026138986"/>
                  </a:ext>
                </a:extLst>
              </a:tr>
              <a:tr h="258394">
                <a:tc>
                  <a:txBody>
                    <a:bodyPr/>
                    <a:lstStyle/>
                    <a:p>
                      <a:pPr algn="ctr" fontAlgn="b"/>
                      <a:r>
                        <a:rPr lang="en-IN" sz="1050" b="0" i="0" u="none" strike="noStrike">
                          <a:solidFill>
                            <a:schemeClr val="tx1"/>
                          </a:solidFill>
                          <a:effectLst/>
                          <a:latin typeface="Bookman Old Style" panose="02050604050505020204" pitchFamily="18" charset="0"/>
                          <a:cs typeface="Arial" panose="020B0604020202020204" pitchFamily="34" charset="0"/>
                        </a:rPr>
                        <a:t>8</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l" fontAlgn="b"/>
                      <a:r>
                        <a:rPr lang="en-IN" sz="1050" b="0" i="0" u="none" strike="noStrike" dirty="0">
                          <a:solidFill>
                            <a:schemeClr val="tx1"/>
                          </a:solidFill>
                          <a:effectLst/>
                          <a:latin typeface="Bookman Old Style" panose="02050604050505020204" pitchFamily="18" charset="0"/>
                          <a:cs typeface="Arial" panose="020B0604020202020204" pitchFamily="34" charset="0"/>
                        </a:rPr>
                        <a:t>Miscellaneous Expenditure</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1028</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2400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endParaRPr lang="en-IN" sz="1050" b="0" i="0" u="none" strike="noStrike" dirty="0">
                        <a:solidFill>
                          <a:schemeClr val="tx1"/>
                        </a:solidFill>
                        <a:effectLst/>
                        <a:latin typeface="Bookman Old Style" panose="02050604050505020204" pitchFamily="18" charset="0"/>
                        <a:cs typeface="Arial" panose="020B060402020202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328813402"/>
                  </a:ext>
                </a:extLst>
              </a:tr>
              <a:tr h="297546">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9</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l" fontAlgn="b"/>
                      <a:r>
                        <a:rPr lang="en-IN" sz="1050" b="0" i="0" u="none" strike="noStrike" dirty="0">
                          <a:solidFill>
                            <a:schemeClr val="tx1"/>
                          </a:solidFill>
                          <a:effectLst/>
                          <a:latin typeface="Bookman Old Style" panose="02050604050505020204" pitchFamily="18" charset="0"/>
                          <a:cs typeface="Arial" panose="020B0604020202020204" pitchFamily="34" charset="0"/>
                        </a:rPr>
                        <a:t>Total Expenditure (7+8)</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1,46,998</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1" i="0" u="none" strike="noStrike" dirty="0">
                          <a:solidFill>
                            <a:schemeClr val="tx1"/>
                          </a:solidFill>
                          <a:effectLst/>
                          <a:latin typeface="Bookman Old Style" panose="02050604050505020204" pitchFamily="18" charset="0"/>
                          <a:cs typeface="Arial" panose="020B0604020202020204" pitchFamily="34" charset="0"/>
                        </a:rPr>
                        <a:t>207900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60902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41%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1" i="1" u="sng" strike="noStrike" dirty="0">
                          <a:solidFill>
                            <a:schemeClr val="tx1"/>
                          </a:solidFill>
                          <a:effectLst/>
                          <a:latin typeface="Bookman Old Style" panose="02050604050505020204" pitchFamily="18" charset="0"/>
                          <a:cs typeface="Arial" panose="020B0604020202020204" pitchFamily="34" charset="0"/>
                        </a:rPr>
                        <a:t>157900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893692698"/>
                  </a:ext>
                </a:extLst>
              </a:tr>
              <a:tr h="281884">
                <a:tc>
                  <a:txBody>
                    <a:bodyPr/>
                    <a:lstStyle/>
                    <a:p>
                      <a:pPr algn="ctr" fontAlgn="b"/>
                      <a:r>
                        <a:rPr lang="en-IN" sz="1050" b="0" i="0" u="none" strike="noStrike">
                          <a:solidFill>
                            <a:schemeClr val="tx1"/>
                          </a:solidFill>
                          <a:effectLst/>
                          <a:latin typeface="Bookman Old Style" panose="02050604050505020204" pitchFamily="18" charset="0"/>
                          <a:cs typeface="Arial" panose="020B0604020202020204" pitchFamily="34" charset="0"/>
                        </a:rPr>
                        <a:t>10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l" fontAlgn="b"/>
                      <a:r>
                        <a:rPr lang="en-IN" sz="1050" b="0" i="0" u="none" strike="noStrike" dirty="0">
                          <a:solidFill>
                            <a:schemeClr val="tx1"/>
                          </a:solidFill>
                          <a:effectLst/>
                          <a:latin typeface="Bookman Old Style" panose="02050604050505020204" pitchFamily="18" charset="0"/>
                          <a:cs typeface="Arial" panose="020B0604020202020204" pitchFamily="34" charset="0"/>
                        </a:rPr>
                        <a:t>Net Revenue (3-9)</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7278</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9035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endParaRPr lang="en-IN" sz="1050" b="0" i="0" u="none" strike="noStrike" dirty="0">
                        <a:solidFill>
                          <a:schemeClr val="tx1"/>
                        </a:solidFill>
                        <a:effectLst/>
                        <a:latin typeface="Bookman Old Style" panose="02050604050505020204" pitchFamily="18" charset="0"/>
                        <a:cs typeface="Arial" panose="020B060402020202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68881964"/>
                  </a:ext>
                </a:extLst>
              </a:tr>
              <a:tr h="305376">
                <a:tc>
                  <a:txBody>
                    <a:bodyPr/>
                    <a:lstStyle/>
                    <a:p>
                      <a:pPr algn="ctr" fontAlgn="b"/>
                      <a:r>
                        <a:rPr lang="en-IN" sz="1050" b="0" i="0" u="none" strike="noStrike">
                          <a:solidFill>
                            <a:schemeClr val="tx1"/>
                          </a:solidFill>
                          <a:effectLst/>
                          <a:latin typeface="Bookman Old Style" panose="02050604050505020204" pitchFamily="18" charset="0"/>
                          <a:cs typeface="Arial" panose="020B0604020202020204" pitchFamily="34" charset="0"/>
                        </a:rPr>
                        <a:t>11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l" fontAlgn="b"/>
                      <a:r>
                        <a:rPr lang="en-IN" sz="1050" b="0" i="0" u="none" strike="noStrike" dirty="0">
                          <a:solidFill>
                            <a:schemeClr val="tx1"/>
                          </a:solidFill>
                          <a:effectLst/>
                          <a:latin typeface="Bookman Old Style" panose="02050604050505020204" pitchFamily="18" charset="0"/>
                          <a:cs typeface="Arial" panose="020B0604020202020204" pitchFamily="34" charset="0"/>
                        </a:rPr>
                        <a:t>Appropriation to DF</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1306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1000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endParaRPr lang="en-IN" sz="1050" b="0" i="0" u="none" strike="noStrike" dirty="0">
                        <a:solidFill>
                          <a:schemeClr val="tx1"/>
                        </a:solidFill>
                        <a:effectLst/>
                        <a:latin typeface="Bookman Old Style" panose="02050604050505020204" pitchFamily="18" charset="0"/>
                        <a:cs typeface="Arial" panose="020B060402020202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733254846"/>
                  </a:ext>
                </a:extLst>
              </a:tr>
              <a:tr h="274055">
                <a:tc>
                  <a:txBody>
                    <a:bodyPr/>
                    <a:lstStyle/>
                    <a:p>
                      <a:pPr algn="ctr" fontAlgn="b"/>
                      <a:r>
                        <a:rPr lang="en-IN" sz="1050" b="0" i="0" u="none" strike="noStrike">
                          <a:solidFill>
                            <a:schemeClr val="tx1"/>
                          </a:solidFill>
                          <a:effectLst/>
                          <a:latin typeface="Bookman Old Style" panose="02050604050505020204" pitchFamily="18" charset="0"/>
                          <a:cs typeface="Arial" panose="020B0604020202020204" pitchFamily="34" charset="0"/>
                        </a:rPr>
                        <a:t>12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l" fontAlgn="b"/>
                      <a:r>
                        <a:rPr lang="en-IN" sz="1050" b="0" i="0" u="none" strike="noStrike" dirty="0">
                          <a:solidFill>
                            <a:schemeClr val="tx1"/>
                          </a:solidFill>
                          <a:effectLst/>
                          <a:latin typeface="Bookman Old Style" panose="02050604050505020204" pitchFamily="18" charset="0"/>
                          <a:cs typeface="Arial" panose="020B0604020202020204" pitchFamily="34" charset="0"/>
                        </a:rPr>
                        <a:t>Appropriation to Capital Fund</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5919</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3035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endParaRPr lang="en-IN" sz="1050" b="0" i="0" u="none" strike="noStrike" dirty="0">
                        <a:solidFill>
                          <a:schemeClr val="tx1"/>
                        </a:solidFill>
                        <a:effectLst/>
                        <a:latin typeface="Bookman Old Style" panose="02050604050505020204" pitchFamily="18" charset="0"/>
                        <a:cs typeface="Arial" panose="020B060402020202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728737630"/>
                  </a:ext>
                </a:extLst>
              </a:tr>
              <a:tr h="314002">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13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l" fontAlgn="b"/>
                      <a:r>
                        <a:rPr lang="en-US" sz="1050" b="0" i="0" u="none" strike="noStrike" dirty="0">
                          <a:solidFill>
                            <a:schemeClr val="tx1"/>
                          </a:solidFill>
                          <a:effectLst/>
                          <a:latin typeface="Bookman Old Style" panose="02050604050505020204" pitchFamily="18" charset="0"/>
                          <a:cs typeface="Arial" panose="020B0604020202020204" pitchFamily="34" charset="0"/>
                        </a:rPr>
                        <a:t>Appropriation to Railway Safety Fund</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endParaRPr lang="en-IN" sz="1050" b="0" i="0" u="none" strike="noStrike" dirty="0">
                        <a:solidFill>
                          <a:schemeClr val="tx1"/>
                        </a:solidFill>
                        <a:effectLst/>
                        <a:latin typeface="Bookman Old Style" panose="02050604050505020204" pitchFamily="18" charset="0"/>
                        <a:cs typeface="Arial" panose="020B060402020202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517547415"/>
                  </a:ext>
                </a:extLst>
              </a:tr>
              <a:tr h="270782">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14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l" fontAlgn="b"/>
                      <a:r>
                        <a:rPr lang="en-US" sz="1050" b="0" i="0" u="none" strike="noStrike" dirty="0">
                          <a:solidFill>
                            <a:schemeClr val="tx1"/>
                          </a:solidFill>
                          <a:effectLst/>
                          <a:latin typeface="Bookman Old Style" panose="02050604050505020204" pitchFamily="18" charset="0"/>
                          <a:cs typeface="Arial" panose="020B0604020202020204" pitchFamily="34" charset="0"/>
                        </a:rPr>
                        <a:t>Appropriation</a:t>
                      </a:r>
                      <a:r>
                        <a:rPr lang="en-US" sz="1050" b="0" i="0" u="none" strike="noStrike" baseline="0" dirty="0">
                          <a:solidFill>
                            <a:schemeClr val="tx1"/>
                          </a:solidFill>
                          <a:effectLst/>
                          <a:latin typeface="Bookman Old Style" panose="02050604050505020204" pitchFamily="18" charset="0"/>
                          <a:cs typeface="Arial" panose="020B0604020202020204" pitchFamily="34" charset="0"/>
                        </a:rPr>
                        <a:t> To Rail Suraksha </a:t>
                      </a:r>
                      <a:r>
                        <a:rPr lang="en-US" sz="1050" b="0" i="0" u="none" strike="noStrike" baseline="0" dirty="0" err="1">
                          <a:solidFill>
                            <a:schemeClr val="tx1"/>
                          </a:solidFill>
                          <a:effectLst/>
                          <a:latin typeface="Bookman Old Style" panose="02050604050505020204" pitchFamily="18" charset="0"/>
                          <a:cs typeface="Arial" panose="020B0604020202020204" pitchFamily="34" charset="0"/>
                        </a:rPr>
                        <a:t>Kosh</a:t>
                      </a:r>
                      <a:endParaRPr lang="en-US" sz="1050" b="0" i="0" u="none" strike="noStrike" dirty="0">
                        <a:solidFill>
                          <a:schemeClr val="tx1"/>
                        </a:solidFill>
                        <a:effectLst/>
                        <a:latin typeface="Bookman Old Style" panose="02050604050505020204" pitchFamily="18" charset="0"/>
                        <a:cs typeface="Arial" panose="020B060402020202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5000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0" i="0" u="none" strike="noStrike" dirty="0">
                          <a:solidFill>
                            <a:schemeClr val="tx1"/>
                          </a:solidFill>
                          <a:effectLst/>
                          <a:latin typeface="Bookman Old Style" panose="02050604050505020204" pitchFamily="18" charset="0"/>
                          <a:cs typeface="Arial" panose="020B0604020202020204" pitchFamily="34" charset="0"/>
                        </a:rPr>
                        <a:t>-</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endParaRPr lang="en-IN" sz="1050" b="0" i="0" u="none" strike="noStrike" dirty="0">
                        <a:solidFill>
                          <a:schemeClr val="tx1"/>
                        </a:solidFill>
                        <a:effectLst/>
                        <a:latin typeface="Bookman Old Style" panose="02050604050505020204" pitchFamily="18" charset="0"/>
                        <a:cs typeface="Arial" panose="020B060402020202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603393603"/>
                  </a:ext>
                </a:extLst>
              </a:tr>
              <a:tr h="444122">
                <a:tc>
                  <a:txBody>
                    <a:bodyPr/>
                    <a:lstStyle/>
                    <a:p>
                      <a:pPr algn="ctr" fontAlgn="b"/>
                      <a:r>
                        <a:rPr lang="en-IN" sz="1050" b="1" i="0" u="none" strike="noStrike" dirty="0">
                          <a:solidFill>
                            <a:schemeClr val="tx1"/>
                          </a:solidFill>
                          <a:effectLst/>
                          <a:latin typeface="Bookman Old Style" panose="02050604050505020204" pitchFamily="18" charset="0"/>
                          <a:cs typeface="Arial" panose="020B0604020202020204" pitchFamily="34" charset="0"/>
                        </a:rPr>
                        <a:t>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l" fontAlgn="b"/>
                      <a:r>
                        <a:rPr lang="en-US" sz="1050" b="1" i="0" u="none" strike="noStrike" dirty="0">
                          <a:solidFill>
                            <a:schemeClr val="tx1"/>
                          </a:solidFill>
                          <a:effectLst/>
                          <a:highlight>
                            <a:srgbClr val="00FFFF"/>
                          </a:highlight>
                          <a:latin typeface="Bookman Old Style" panose="02050604050505020204" pitchFamily="18" charset="0"/>
                          <a:cs typeface="Arial" panose="020B0604020202020204" pitchFamily="34" charset="0"/>
                        </a:rPr>
                        <a:t>OPERATING</a:t>
                      </a:r>
                      <a:r>
                        <a:rPr lang="en-US" sz="1050" b="1" i="0" u="none" strike="noStrike" baseline="0" dirty="0">
                          <a:solidFill>
                            <a:schemeClr val="tx1"/>
                          </a:solidFill>
                          <a:effectLst/>
                          <a:highlight>
                            <a:srgbClr val="00FFFF"/>
                          </a:highlight>
                          <a:latin typeface="Bookman Old Style" panose="02050604050505020204" pitchFamily="18" charset="0"/>
                          <a:cs typeface="Arial" panose="020B0604020202020204" pitchFamily="34" charset="0"/>
                        </a:rPr>
                        <a:t> RATIO</a:t>
                      </a:r>
                      <a:endParaRPr lang="en-US" sz="1050" b="1" i="0" u="none" strike="noStrike" dirty="0">
                        <a:solidFill>
                          <a:schemeClr val="tx1"/>
                        </a:solidFill>
                        <a:effectLst/>
                        <a:highlight>
                          <a:srgbClr val="00FFFF"/>
                        </a:highlight>
                        <a:latin typeface="Bookman Old Style" panose="02050604050505020204" pitchFamily="18" charset="0"/>
                        <a:cs typeface="Arial" panose="020B060402020202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1" i="0" u="none" strike="noStrike" dirty="0">
                          <a:solidFill>
                            <a:schemeClr val="tx1"/>
                          </a:solidFill>
                          <a:effectLst/>
                          <a:latin typeface="Bookman Old Style" panose="02050604050505020204" pitchFamily="18" charset="0"/>
                          <a:cs typeface="Arial" panose="020B0604020202020204" pitchFamily="34" charset="0"/>
                        </a:rPr>
                        <a:t>92%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1" i="0" u="none" strike="noStrike" dirty="0">
                          <a:solidFill>
                            <a:schemeClr val="tx1"/>
                          </a:solidFill>
                          <a:effectLst/>
                          <a:highlight>
                            <a:srgbClr val="00FFFF"/>
                          </a:highlight>
                          <a:latin typeface="Bookman Old Style" panose="02050604050505020204" pitchFamily="18" charset="0"/>
                          <a:cs typeface="Arial" panose="020B0604020202020204" pitchFamily="34" charset="0"/>
                        </a:rPr>
                        <a:t>95%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1" i="0" u="none" strike="noStrike" dirty="0">
                          <a:solidFill>
                            <a:schemeClr val="tx1"/>
                          </a:solidFill>
                          <a:effectLst/>
                          <a:latin typeface="Bookman Old Style" panose="02050604050505020204" pitchFamily="18" charset="0"/>
                          <a:cs typeface="Arial" panose="020B0604020202020204" pitchFamily="34" charset="0"/>
                        </a:rPr>
                        <a:t>-</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1" i="0" u="none" strike="noStrike" dirty="0">
                          <a:solidFill>
                            <a:schemeClr val="tx1"/>
                          </a:solidFill>
                          <a:effectLst/>
                          <a:latin typeface="Bookman Old Style" panose="02050604050505020204" pitchFamily="18" charset="0"/>
                          <a:cs typeface="Arial" panose="020B0604020202020204" pitchFamily="34" charset="0"/>
                        </a:rPr>
                        <a:t>-</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050" b="1" i="1" u="sng" strike="noStrike" dirty="0">
                          <a:solidFill>
                            <a:schemeClr val="tx1"/>
                          </a:solidFill>
                          <a:effectLst/>
                          <a:highlight>
                            <a:srgbClr val="00FFFF"/>
                          </a:highlight>
                          <a:latin typeface="Bookman Old Style" panose="02050604050505020204" pitchFamily="18" charset="0"/>
                          <a:cs typeface="Arial" panose="020B0604020202020204" pitchFamily="34" charset="0"/>
                        </a:rPr>
                        <a:t>72%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866672594"/>
                  </a:ext>
                </a:extLst>
              </a:tr>
            </a:tbl>
          </a:graphicData>
        </a:graphic>
      </p:graphicFrame>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4206214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44879"/>
            <a:ext cx="11897137" cy="5968242"/>
          </a:xfrm>
          <a:solidFill>
            <a:schemeClr val="bg1"/>
          </a:solidFill>
        </p:spPr>
        <p:txBody>
          <a:bodyPr>
            <a:normAutofit/>
          </a:bodyPr>
          <a:lstStyle/>
          <a:p>
            <a:pPr marL="0" indent="0" algn="ctr">
              <a:buNone/>
            </a:pPr>
            <a:r>
              <a:rPr lang="en-IN" sz="2000" b="1" dirty="0">
                <a:latin typeface="Bookman Old Style" panose="02050604050505020204" pitchFamily="18" charset="0"/>
              </a:rPr>
              <a:t>IR’s pension outgo since a decade  </a:t>
            </a:r>
          </a:p>
          <a:p>
            <a:endParaRPr lang="en-IN" sz="2000" dirty="0">
              <a:latin typeface="Bookman Old Style" panose="02050604050505020204" pitchFamily="18" charset="0"/>
            </a:endParaRPr>
          </a:p>
        </p:txBody>
      </p:sp>
      <p:graphicFrame>
        <p:nvGraphicFramePr>
          <p:cNvPr id="6" name="Chart 5"/>
          <p:cNvGraphicFramePr/>
          <p:nvPr/>
        </p:nvGraphicFramePr>
        <p:xfrm>
          <a:off x="831272" y="1265023"/>
          <a:ext cx="10501745" cy="525368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195494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1811</Words>
  <Application>Microsoft Office PowerPoint</Application>
  <PresentationFormat>Widescreen</PresentationFormat>
  <Paragraphs>334</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Bookman Old Style</vt:lpstr>
      <vt:lpstr>Calibri</vt:lpstr>
      <vt:lpstr>Calibri Light</vt:lpstr>
      <vt:lpstr>Office Theme</vt:lpstr>
      <vt:lpstr>All about Railway Pension Module 1 </vt:lpstr>
      <vt:lpstr>PowerPoint Presentation</vt:lpstr>
      <vt:lpstr>PowerPoint Presentation</vt:lpstr>
      <vt:lpstr>What kind of pension applies to Indian Railways? </vt:lpstr>
      <vt:lpstr>Pension in Indian Railways </vt:lpstr>
      <vt:lpstr>Railway Pension: important statistics </vt:lpstr>
      <vt:lpstr> Statistics continued…</vt:lpstr>
      <vt:lpstr>Impact of pension liability on IR :                                a budgetary overview                            rupees in crores</vt:lpstr>
      <vt:lpstr>PowerPoint Presentation</vt:lpstr>
      <vt:lpstr>Railway Pension : future liability  uncertainties and challenges</vt:lpstr>
      <vt:lpstr>Trends in IR’s pension outgo : a hypothetical analysis</vt:lpstr>
      <vt:lpstr>Railway Pension and the Operating Ratio </vt:lpstr>
      <vt:lpstr>How IR’s pension liability may be controlled</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All about Railway Pension Module 1 </dc:title>
  <dc:creator>admn</dc:creator>
  <cp:lastModifiedBy>pa director irifm</cp:lastModifiedBy>
  <cp:revision>7</cp:revision>
  <dcterms:created xsi:type="dcterms:W3CDTF">2020-09-14T10:00:31Z</dcterms:created>
  <dcterms:modified xsi:type="dcterms:W3CDTF">2020-09-14T10:35:15Z</dcterms:modified>
</cp:coreProperties>
</file>